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6" r:id="rId2"/>
    <p:sldId id="264" r:id="rId3"/>
    <p:sldId id="268" r:id="rId4"/>
    <p:sldId id="269" r:id="rId5"/>
    <p:sldId id="270" r:id="rId6"/>
    <p:sldId id="271" r:id="rId7"/>
    <p:sldId id="272" r:id="rId8"/>
    <p:sldId id="273" r:id="rId9"/>
    <p:sldId id="274" r:id="rId10"/>
    <p:sldId id="275" r:id="rId11"/>
    <p:sldId id="276" r:id="rId12"/>
    <p:sldId id="258" r:id="rId13"/>
    <p:sldId id="278" r:id="rId14"/>
    <p:sldId id="279" r:id="rId15"/>
    <p:sldId id="280" r:id="rId16"/>
    <p:sldId id="281" r:id="rId17"/>
    <p:sldId id="282" r:id="rId18"/>
    <p:sldId id="283" r:id="rId19"/>
    <p:sldId id="284" r:id="rId20"/>
    <p:sldId id="285" r:id="rId21"/>
    <p:sldId id="286" r:id="rId22"/>
    <p:sldId id="287" r:id="rId23"/>
    <p:sldId id="289" r:id="rId24"/>
    <p:sldId id="288" r:id="rId25"/>
    <p:sldId id="290" r:id="rId26"/>
    <p:sldId id="291" r:id="rId27"/>
    <p:sldId id="292" r:id="rId28"/>
    <p:sldId id="293" r:id="rId29"/>
    <p:sldId id="257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4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EC2FF3-B069-446B-BAAB-62198F249FE1}" type="datetimeFigureOut">
              <a:rPr lang="ru-RU" smtClean="0"/>
              <a:pPr/>
              <a:t>08.11.2014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586FA4-28E8-41D6-BA78-103D973A061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jpeg"/><Relationship Id="rId5" Type="http://schemas.openxmlformats.org/officeDocument/2006/relationships/image" Target="../media/image9.jpe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png"/><Relationship Id="rId5" Type="http://schemas.openxmlformats.org/officeDocument/2006/relationships/image" Target="../media/image9.jpeg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25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7.png"/><Relationship Id="rId5" Type="http://schemas.openxmlformats.org/officeDocument/2006/relationships/image" Target="../media/image2.png"/><Relationship Id="rId4" Type="http://schemas.openxmlformats.org/officeDocument/2006/relationships/image" Target="../media/image2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25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5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gif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24.jpeg"/><Relationship Id="rId7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40.png"/><Relationship Id="rId4" Type="http://schemas.openxmlformats.org/officeDocument/2006/relationships/image" Target="../media/image26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5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4.png"/><Relationship Id="rId5" Type="http://schemas.openxmlformats.org/officeDocument/2006/relationships/image" Target="../media/image43.jpeg"/><Relationship Id="rId4" Type="http://schemas.openxmlformats.org/officeDocument/2006/relationships/image" Target="../media/image4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7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6.jpeg"/><Relationship Id="rId5" Type="http://schemas.openxmlformats.org/officeDocument/2006/relationships/image" Target="../media/image36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jpe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jpe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9.jpe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jpeg"/><Relationship Id="rId5" Type="http://schemas.openxmlformats.org/officeDocument/2006/relationships/image" Target="../media/image9.jpe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png"/><Relationship Id="rId5" Type="http://schemas.openxmlformats.org/officeDocument/2006/relationships/image" Target="../media/image9.jpe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jpeg"/><Relationship Id="rId5" Type="http://schemas.openxmlformats.org/officeDocument/2006/relationships/image" Target="../media/image9.jpe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0469" cy="6858000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2195736" y="1340768"/>
            <a:ext cx="4968552" cy="1575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Умники и умницы</a:t>
            </a:r>
            <a:b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</a:b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2 класс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339752" y="2564904"/>
            <a:ext cx="4968552" cy="1575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Занятие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noProof="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12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.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123728" y="3861048"/>
            <a:ext cx="4968552" cy="17910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Презентацию подготовила 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 Романова Лариса Викторовна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МБОУ СОШ №276,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г.Гаджиево</a:t>
            </a: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Мурманской области</a:t>
            </a:r>
            <a:endParaRPr kumimoji="0" lang="ru-RU" sz="16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  <p:pic>
        <p:nvPicPr>
          <p:cNvPr id="8" name="Picture 38" descr="http://img1.liveinternet.ru/images/attach/c/2/65/924/65924214_3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2852936"/>
            <a:ext cx="2088232" cy="2698104"/>
          </a:xfrm>
          <a:prstGeom prst="rect">
            <a:avLst/>
          </a:prstGeom>
          <a:noFill/>
        </p:spPr>
      </p:pic>
      <p:pic>
        <p:nvPicPr>
          <p:cNvPr id="7" name="Picture 20" descr="http://www.voblasti.ru/sites/default/files/domik21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15616" y="3212976"/>
            <a:ext cx="2304256" cy="2439800"/>
          </a:xfrm>
          <a:prstGeom prst="rect">
            <a:avLst/>
          </a:prstGeom>
          <a:noFill/>
        </p:spPr>
      </p:pic>
      <p:pic>
        <p:nvPicPr>
          <p:cNvPr id="9" name="Picture 2" descr="D:\клипарты\Дети\3159883b972c.png"/>
          <p:cNvPicPr>
            <a:picLocks noChangeAspect="1" noChangeArrowheads="1"/>
          </p:cNvPicPr>
          <p:nvPr/>
        </p:nvPicPr>
        <p:blipFill>
          <a:blip r:embed="rId5" cstate="print"/>
          <a:srcRect t="47774" r="31593" b="4453"/>
          <a:stretch>
            <a:fillRect/>
          </a:stretch>
        </p:blipFill>
        <p:spPr bwMode="auto">
          <a:xfrm>
            <a:off x="5868144" y="4293096"/>
            <a:ext cx="1800200" cy="1257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00B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0070C0"/>
                </a:solidFill>
              </a:rPr>
              <a:t>и</a:t>
            </a:r>
            <a:r>
              <a:rPr lang="ru-RU" b="1" dirty="0" smtClean="0">
                <a:solidFill>
                  <a:srgbClr val="00B050"/>
                </a:solidFill>
              </a:rPr>
              <a:t>н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3" name="Picture 18" descr="Клипарт &quot;Зимний&quot;.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929" b="11765"/>
          <a:stretch>
            <a:fillRect/>
          </a:stretch>
        </p:blipFill>
        <p:spPr bwMode="auto">
          <a:xfrm>
            <a:off x="2771800" y="1988840"/>
            <a:ext cx="2880320" cy="1600178"/>
          </a:xfrm>
          <a:prstGeom prst="rect">
            <a:avLst/>
          </a:prstGeom>
          <a:noFill/>
        </p:spPr>
      </p:pic>
      <p:pic>
        <p:nvPicPr>
          <p:cNvPr id="4" name="Picture 4" descr="мега детский клип арт 20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128" y="3645024"/>
            <a:ext cx="1584176" cy="1980220"/>
          </a:xfrm>
          <a:prstGeom prst="rect">
            <a:avLst/>
          </a:prstGeom>
          <a:noFill/>
        </p:spPr>
      </p:pic>
      <p:pic>
        <p:nvPicPr>
          <p:cNvPr id="7" name="Picture 20" descr="http://data0.eklablog.com/tubes-passion/mod_article764138_7.jpg?34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43608" y="3140968"/>
            <a:ext cx="1800200" cy="2592289"/>
          </a:xfrm>
          <a:prstGeom prst="rect">
            <a:avLst/>
          </a:prstGeom>
          <a:noFill/>
        </p:spPr>
      </p:pic>
      <p:sp>
        <p:nvSpPr>
          <p:cNvPr id="8" name="Выноска-облако 7"/>
          <p:cNvSpPr/>
          <p:nvPr/>
        </p:nvSpPr>
        <p:spPr>
          <a:xfrm>
            <a:off x="107504" y="548680"/>
            <a:ext cx="4608512" cy="2043608"/>
          </a:xfrm>
          <a:prstGeom prst="cloudCallout">
            <a:avLst>
              <a:gd name="adj1" fmla="val -5095"/>
              <a:gd name="adj2" fmla="val 87072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Назови птицу с длинными ногами, которая очень любит есть лягушек?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9" name="Выноска-облако 8"/>
          <p:cNvSpPr/>
          <p:nvPr/>
        </p:nvSpPr>
        <p:spPr>
          <a:xfrm>
            <a:off x="6300192" y="1268760"/>
            <a:ext cx="2304256" cy="1080120"/>
          </a:xfrm>
          <a:prstGeom prst="cloudCallout">
            <a:avLst>
              <a:gd name="adj1" fmla="val -32992"/>
              <a:gd name="adj2" fmla="val 162294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Цапля</a:t>
            </a:r>
            <a:r>
              <a:rPr lang="ru-RU" sz="2800" b="1" dirty="0" smtClean="0">
                <a:solidFill>
                  <a:schemeClr val="tx1"/>
                </a:solidFill>
              </a:rPr>
              <a:t>.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2050" name="Picture 2" descr="http://pixelbrush.ru/uploads/posts/2013-06/1372405212_04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79912" y="3429000"/>
            <a:ext cx="1944216" cy="25649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00B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0070C0"/>
                </a:solidFill>
              </a:rPr>
              <a:t>и</a:t>
            </a:r>
            <a:r>
              <a:rPr lang="ru-RU" b="1" dirty="0" smtClean="0">
                <a:solidFill>
                  <a:srgbClr val="00B050"/>
                </a:solidFill>
              </a:rPr>
              <a:t>н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3" name="Picture 18" descr="Клипарт &quot;Зимний&quot;.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929" b="11765"/>
          <a:stretch>
            <a:fillRect/>
          </a:stretch>
        </p:blipFill>
        <p:spPr bwMode="auto">
          <a:xfrm>
            <a:off x="2771800" y="1988840"/>
            <a:ext cx="2880320" cy="1600178"/>
          </a:xfrm>
          <a:prstGeom prst="rect">
            <a:avLst/>
          </a:prstGeom>
          <a:noFill/>
        </p:spPr>
      </p:pic>
      <p:pic>
        <p:nvPicPr>
          <p:cNvPr id="4" name="Picture 4" descr="мега детский клип арт 20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128" y="3645024"/>
            <a:ext cx="1584176" cy="1980220"/>
          </a:xfrm>
          <a:prstGeom prst="rect">
            <a:avLst/>
          </a:prstGeom>
          <a:noFill/>
        </p:spPr>
      </p:pic>
      <p:pic>
        <p:nvPicPr>
          <p:cNvPr id="7" name="Picture 20" descr="http://data0.eklablog.com/tubes-passion/mod_article764138_7.jpg?34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43608" y="3140968"/>
            <a:ext cx="1800200" cy="2592289"/>
          </a:xfrm>
          <a:prstGeom prst="rect">
            <a:avLst/>
          </a:prstGeom>
          <a:noFill/>
        </p:spPr>
      </p:pic>
      <p:sp>
        <p:nvSpPr>
          <p:cNvPr id="8" name="Выноска-облако 7"/>
          <p:cNvSpPr/>
          <p:nvPr/>
        </p:nvSpPr>
        <p:spPr>
          <a:xfrm>
            <a:off x="107504" y="548680"/>
            <a:ext cx="4608512" cy="2043608"/>
          </a:xfrm>
          <a:prstGeom prst="cloudCallout">
            <a:avLst>
              <a:gd name="adj1" fmla="val -5095"/>
              <a:gd name="adj2" fmla="val 87072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Четыре ноги, а ходить не может. Что это?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9" name="Выноска-облако 8"/>
          <p:cNvSpPr/>
          <p:nvPr/>
        </p:nvSpPr>
        <p:spPr>
          <a:xfrm>
            <a:off x="6300192" y="1268760"/>
            <a:ext cx="2304256" cy="1080120"/>
          </a:xfrm>
          <a:prstGeom prst="cloudCallout">
            <a:avLst>
              <a:gd name="adj1" fmla="val -32992"/>
              <a:gd name="adj2" fmla="val 162294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Стол.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10" name="Picture 2" descr="D:\клипарты\мебель\07129f92d5b7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63888" y="4077072"/>
            <a:ext cx="1780891" cy="183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34082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Запомни увиденное изображение и зарисуй как можно точнее. </a:t>
            </a:r>
            <a:endParaRPr lang="ru-RU" sz="2400" b="1" dirty="0">
              <a:solidFill>
                <a:srgbClr val="0070C0"/>
              </a:solidFill>
            </a:endParaRPr>
          </a:p>
        </p:txBody>
      </p:sp>
      <p:pic>
        <p:nvPicPr>
          <p:cNvPr id="3" name="Picture 18" descr="http://blestki.com/RAZDELITEL/8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155438"/>
            <a:ext cx="9144000" cy="2702562"/>
          </a:xfrm>
          <a:prstGeom prst="rect">
            <a:avLst/>
          </a:prstGeom>
          <a:noFill/>
        </p:spPr>
      </p:pic>
      <p:pic>
        <p:nvPicPr>
          <p:cNvPr id="4" name="Picture 5" descr="D:\клипарты\Дети\06965c8e9272.png"/>
          <p:cNvPicPr>
            <a:picLocks noChangeAspect="1" noChangeArrowheads="1"/>
          </p:cNvPicPr>
          <p:nvPr/>
        </p:nvPicPr>
        <p:blipFill>
          <a:blip r:embed="rId3" cstate="print"/>
          <a:srcRect t="13953" b="6976"/>
          <a:stretch>
            <a:fillRect/>
          </a:stretch>
        </p:blipFill>
        <p:spPr bwMode="auto">
          <a:xfrm>
            <a:off x="179512" y="4437112"/>
            <a:ext cx="2592288" cy="213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 l="14026" t="54726" r="7209" b="3908"/>
          <a:stretch>
            <a:fillRect/>
          </a:stretch>
        </p:blipFill>
        <p:spPr bwMode="auto">
          <a:xfrm>
            <a:off x="2339752" y="1052736"/>
            <a:ext cx="4201390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34082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Запомни увиденное изображение и зарисуй как можно точнее. </a:t>
            </a:r>
            <a:endParaRPr lang="ru-RU" sz="2400" b="1" dirty="0">
              <a:solidFill>
                <a:srgbClr val="0070C0"/>
              </a:solidFill>
            </a:endParaRPr>
          </a:p>
        </p:txBody>
      </p:sp>
      <p:pic>
        <p:nvPicPr>
          <p:cNvPr id="3" name="Picture 18" descr="http://blestki.com/RAZDELITEL/8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155438"/>
            <a:ext cx="9144000" cy="2702562"/>
          </a:xfrm>
          <a:prstGeom prst="rect">
            <a:avLst/>
          </a:prstGeom>
          <a:noFill/>
        </p:spPr>
      </p:pic>
      <p:pic>
        <p:nvPicPr>
          <p:cNvPr id="4" name="Picture 5" descr="D:\клипарты\Дети\06965c8e9272.png"/>
          <p:cNvPicPr>
            <a:picLocks noChangeAspect="1" noChangeArrowheads="1"/>
          </p:cNvPicPr>
          <p:nvPr/>
        </p:nvPicPr>
        <p:blipFill>
          <a:blip r:embed="rId3" cstate="print"/>
          <a:srcRect t="13953" b="6976"/>
          <a:stretch>
            <a:fillRect/>
          </a:stretch>
        </p:blipFill>
        <p:spPr bwMode="auto">
          <a:xfrm>
            <a:off x="179512" y="4437112"/>
            <a:ext cx="2592288" cy="213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/>
          <a:srcRect l="15710" t="55787" r="7622" b="3908"/>
          <a:stretch>
            <a:fillRect/>
          </a:stretch>
        </p:blipFill>
        <p:spPr bwMode="auto">
          <a:xfrm>
            <a:off x="2699792" y="1052736"/>
            <a:ext cx="4195413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34082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Проверь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3" name="Picture 18" descr="http://blestki.com/RAZDELITEL/8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155438"/>
            <a:ext cx="9144000" cy="2702562"/>
          </a:xfrm>
          <a:prstGeom prst="rect">
            <a:avLst/>
          </a:prstGeom>
          <a:noFill/>
        </p:spPr>
      </p:pic>
      <p:pic>
        <p:nvPicPr>
          <p:cNvPr id="4" name="Picture 5" descr="D:\клипарты\Дети\06965c8e9272.png"/>
          <p:cNvPicPr>
            <a:picLocks noChangeAspect="1" noChangeArrowheads="1"/>
          </p:cNvPicPr>
          <p:nvPr/>
        </p:nvPicPr>
        <p:blipFill>
          <a:blip r:embed="rId3" cstate="print"/>
          <a:srcRect t="13953" b="6976"/>
          <a:stretch>
            <a:fillRect/>
          </a:stretch>
        </p:blipFill>
        <p:spPr bwMode="auto">
          <a:xfrm>
            <a:off x="179512" y="4437112"/>
            <a:ext cx="2592288" cy="213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 l="14026" t="54726" r="7209" b="3908"/>
          <a:stretch>
            <a:fillRect/>
          </a:stretch>
        </p:blipFill>
        <p:spPr bwMode="auto">
          <a:xfrm>
            <a:off x="179512" y="908720"/>
            <a:ext cx="4201390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 cstate="print"/>
          <a:srcRect l="15710" t="55787" r="7622" b="3908"/>
          <a:stretch>
            <a:fillRect/>
          </a:stretch>
        </p:blipFill>
        <p:spPr bwMode="auto">
          <a:xfrm>
            <a:off x="4644008" y="908720"/>
            <a:ext cx="4195413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34082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Запомни числовой ряд за 5 секунд и ответь на вопросы</a:t>
            </a:r>
            <a:endParaRPr lang="ru-RU" sz="2400" b="1" dirty="0">
              <a:solidFill>
                <a:srgbClr val="0070C0"/>
              </a:solidFill>
            </a:endParaRPr>
          </a:p>
        </p:txBody>
      </p:sp>
      <p:pic>
        <p:nvPicPr>
          <p:cNvPr id="3" name="Picture 18" descr="http://blestki.com/RAZDELITEL/8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155438"/>
            <a:ext cx="9144000" cy="2702562"/>
          </a:xfrm>
          <a:prstGeom prst="rect">
            <a:avLst/>
          </a:prstGeom>
          <a:noFill/>
        </p:spPr>
      </p:pic>
      <p:pic>
        <p:nvPicPr>
          <p:cNvPr id="7" name="Picture 2" descr="D:\клипарты\Дети\3159883b972c.png"/>
          <p:cNvPicPr>
            <a:picLocks noChangeAspect="1" noChangeArrowheads="1"/>
          </p:cNvPicPr>
          <p:nvPr/>
        </p:nvPicPr>
        <p:blipFill>
          <a:blip r:embed="rId3" cstate="print"/>
          <a:srcRect t="47774" r="31593" b="4453"/>
          <a:stretch>
            <a:fillRect/>
          </a:stretch>
        </p:blipFill>
        <p:spPr bwMode="auto">
          <a:xfrm>
            <a:off x="2987824" y="4581128"/>
            <a:ext cx="3035426" cy="21196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539552" y="980728"/>
            <a:ext cx="8064896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5,  12,  41,  3,  6 , 8,  32,  19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39552" y="1988840"/>
            <a:ext cx="8064896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Какое число в этом ряду самое большое и самое маленькое?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491880" y="3501008"/>
            <a:ext cx="2088232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41 и 3</a:t>
            </a:r>
            <a:endParaRPr lang="ru-RU" sz="5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xit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34082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Запомни числовой ряд за 5 секунд и ответь на вопросы</a:t>
            </a:r>
            <a:endParaRPr lang="ru-RU" sz="2400" b="1" dirty="0">
              <a:solidFill>
                <a:srgbClr val="0070C0"/>
              </a:solidFill>
            </a:endParaRPr>
          </a:p>
        </p:txBody>
      </p:sp>
      <p:pic>
        <p:nvPicPr>
          <p:cNvPr id="3" name="Picture 18" descr="http://blestki.com/RAZDELITEL/8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155438"/>
            <a:ext cx="9144000" cy="2702562"/>
          </a:xfrm>
          <a:prstGeom prst="rect">
            <a:avLst/>
          </a:prstGeom>
          <a:noFill/>
        </p:spPr>
      </p:pic>
      <p:pic>
        <p:nvPicPr>
          <p:cNvPr id="7" name="Picture 2" descr="D:\клипарты\Дети\3159883b972c.png"/>
          <p:cNvPicPr>
            <a:picLocks noChangeAspect="1" noChangeArrowheads="1"/>
          </p:cNvPicPr>
          <p:nvPr/>
        </p:nvPicPr>
        <p:blipFill>
          <a:blip r:embed="rId3" cstate="print"/>
          <a:srcRect t="47774" r="31593" b="4453"/>
          <a:stretch>
            <a:fillRect/>
          </a:stretch>
        </p:blipFill>
        <p:spPr bwMode="auto">
          <a:xfrm>
            <a:off x="2987824" y="4581128"/>
            <a:ext cx="3035426" cy="21196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0" y="980728"/>
            <a:ext cx="9144000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5,  2,  18,  53,  8 , 34,  25,  7,  16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39552" y="1988840"/>
            <a:ext cx="8064896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Сколько всего чисел в ряду?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491880" y="3501008"/>
            <a:ext cx="2088232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9</a:t>
            </a:r>
            <a:endParaRPr lang="ru-RU" sz="5400" b="1" dirty="0">
              <a:solidFill>
                <a:srgbClr val="FF0000"/>
              </a:solidFill>
            </a:endParaRPr>
          </a:p>
        </p:txBody>
      </p:sp>
      <p:pic>
        <p:nvPicPr>
          <p:cNvPr id="11" name="Picture 12" descr="http://s54.radikal.ru/i146/0911/40/3419790eaa02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5816" y="1844824"/>
            <a:ext cx="3312368" cy="8233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xit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34082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Запомни числовой ряд за 5 секунд и ответь на вопросы</a:t>
            </a:r>
            <a:endParaRPr lang="ru-RU" sz="2400" b="1" dirty="0">
              <a:solidFill>
                <a:srgbClr val="0070C0"/>
              </a:solidFill>
            </a:endParaRPr>
          </a:p>
        </p:txBody>
      </p:sp>
      <p:pic>
        <p:nvPicPr>
          <p:cNvPr id="3" name="Picture 18" descr="http://blestki.com/RAZDELITEL/8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155438"/>
            <a:ext cx="9144000" cy="2702562"/>
          </a:xfrm>
          <a:prstGeom prst="rect">
            <a:avLst/>
          </a:prstGeom>
          <a:noFill/>
        </p:spPr>
      </p:pic>
      <p:pic>
        <p:nvPicPr>
          <p:cNvPr id="7" name="Picture 2" descr="D:\клипарты\Дети\3159883b972c.png"/>
          <p:cNvPicPr>
            <a:picLocks noChangeAspect="1" noChangeArrowheads="1"/>
          </p:cNvPicPr>
          <p:nvPr/>
        </p:nvPicPr>
        <p:blipFill>
          <a:blip r:embed="rId3" cstate="print"/>
          <a:srcRect t="47774" r="31593" b="4453"/>
          <a:stretch>
            <a:fillRect/>
          </a:stretch>
        </p:blipFill>
        <p:spPr bwMode="auto">
          <a:xfrm>
            <a:off x="2987824" y="4581128"/>
            <a:ext cx="3035426" cy="21196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0" y="980728"/>
            <a:ext cx="9144000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7</a:t>
            </a:r>
            <a:r>
              <a:rPr lang="ru-RU" sz="5400" b="1" dirty="0" smtClean="0">
                <a:solidFill>
                  <a:schemeClr val="tx1"/>
                </a:solidFill>
              </a:rPr>
              <a:t>,  54,  </a:t>
            </a:r>
            <a:r>
              <a:rPr lang="ru-RU" sz="5400" b="1" dirty="0" smtClean="0">
                <a:solidFill>
                  <a:schemeClr val="tx1"/>
                </a:solidFill>
              </a:rPr>
              <a:t>8</a:t>
            </a:r>
            <a:r>
              <a:rPr lang="ru-RU" sz="5400" b="1" dirty="0" smtClean="0">
                <a:solidFill>
                  <a:schemeClr val="tx1"/>
                </a:solidFill>
              </a:rPr>
              <a:t>8,  16,  21,  7 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39552" y="1988840"/>
            <a:ext cx="8064896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Какое третье число?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491880" y="3501008"/>
            <a:ext cx="2088232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88</a:t>
            </a:r>
            <a:endParaRPr lang="ru-RU" sz="5400" b="1" dirty="0">
              <a:solidFill>
                <a:srgbClr val="FF0000"/>
              </a:solidFill>
            </a:endParaRPr>
          </a:p>
        </p:txBody>
      </p:sp>
      <p:pic>
        <p:nvPicPr>
          <p:cNvPr id="11" name="Picture 12" descr="http://s54.radikal.ru/i146/0911/40/3419790eaa02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5816" y="1844824"/>
            <a:ext cx="3312368" cy="8233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xit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34082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Запомни числовой ряд за 5 секунд и ответь на вопросы</a:t>
            </a:r>
            <a:endParaRPr lang="ru-RU" sz="2400" b="1" dirty="0">
              <a:solidFill>
                <a:srgbClr val="0070C0"/>
              </a:solidFill>
            </a:endParaRPr>
          </a:p>
        </p:txBody>
      </p:sp>
      <p:pic>
        <p:nvPicPr>
          <p:cNvPr id="3" name="Picture 18" descr="http://blestki.com/RAZDELITEL/8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155438"/>
            <a:ext cx="9144000" cy="2702562"/>
          </a:xfrm>
          <a:prstGeom prst="rect">
            <a:avLst/>
          </a:prstGeom>
          <a:noFill/>
        </p:spPr>
      </p:pic>
      <p:pic>
        <p:nvPicPr>
          <p:cNvPr id="7" name="Picture 2" descr="D:\клипарты\Дети\3159883b972c.png"/>
          <p:cNvPicPr>
            <a:picLocks noChangeAspect="1" noChangeArrowheads="1"/>
          </p:cNvPicPr>
          <p:nvPr/>
        </p:nvPicPr>
        <p:blipFill>
          <a:blip r:embed="rId3" cstate="print"/>
          <a:srcRect t="47774" r="31593" b="4453"/>
          <a:stretch>
            <a:fillRect/>
          </a:stretch>
        </p:blipFill>
        <p:spPr bwMode="auto">
          <a:xfrm>
            <a:off x="2987824" y="4581128"/>
            <a:ext cx="3035426" cy="21196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0" y="980728"/>
            <a:ext cx="9144000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48, 5, 43, 2, 31, 7, 21, 11, 53, 9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39552" y="1988840"/>
            <a:ext cx="8064896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Какое первое и последнее число?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491880" y="3501008"/>
            <a:ext cx="2088232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48 и 9</a:t>
            </a:r>
            <a:endParaRPr lang="ru-RU" sz="5400" b="1" dirty="0">
              <a:solidFill>
                <a:srgbClr val="FF0000"/>
              </a:solidFill>
            </a:endParaRPr>
          </a:p>
        </p:txBody>
      </p:sp>
      <p:pic>
        <p:nvPicPr>
          <p:cNvPr id="13" name="Picture 12" descr="http://s54.radikal.ru/i146/0911/40/3419790eaa02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5816" y="1844824"/>
            <a:ext cx="3312368" cy="8233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xit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8" descr="'Зим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53663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76672"/>
          </a:xfrm>
        </p:spPr>
        <p:txBody>
          <a:bodyPr>
            <a:noAutofit/>
          </a:bodyPr>
          <a:lstStyle/>
          <a:p>
            <a:r>
              <a:rPr lang="ru-RU" sz="2200" b="1" dirty="0" smtClean="0">
                <a:solidFill>
                  <a:srgbClr val="FFFF00"/>
                </a:solidFill>
              </a:rPr>
              <a:t>Вычеркни за 2 минуты только те фигуры, которые даны на образце</a:t>
            </a:r>
            <a:endParaRPr lang="ru-RU" sz="2200" b="1" dirty="0">
              <a:solidFill>
                <a:srgbClr val="FFFF00"/>
              </a:solidFill>
            </a:endParaRPr>
          </a:p>
        </p:txBody>
      </p:sp>
      <p:pic>
        <p:nvPicPr>
          <p:cNvPr id="4" name="Picture 2" descr="Детский кегельбан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2160" y="4085079"/>
            <a:ext cx="2736304" cy="263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0" descr="http://www.voblasti.ru/sites/default/files/domik21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789" r="18421"/>
          <a:stretch>
            <a:fillRect/>
          </a:stretch>
        </p:blipFill>
        <p:spPr bwMode="auto">
          <a:xfrm>
            <a:off x="0" y="3208267"/>
            <a:ext cx="2267744" cy="3649734"/>
          </a:xfrm>
          <a:prstGeom prst="rect">
            <a:avLst/>
          </a:prstGeom>
          <a:noFill/>
        </p:spPr>
      </p:pic>
      <p:pic>
        <p:nvPicPr>
          <p:cNvPr id="6" name="Picture 10" descr="user posted image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289"/>
          <a:stretch>
            <a:fillRect/>
          </a:stretch>
        </p:blipFill>
        <p:spPr bwMode="auto">
          <a:xfrm>
            <a:off x="1691680" y="4797152"/>
            <a:ext cx="1340928" cy="1872208"/>
          </a:xfrm>
          <a:prstGeom prst="rect">
            <a:avLst/>
          </a:prstGeom>
          <a:noFill/>
        </p:spPr>
      </p:pic>
      <p:pic>
        <p:nvPicPr>
          <p:cNvPr id="7" name="Picture 3" descr="D:\Презентации\Математика\Умники и умницы 2 класс\Тетрадь 2 класс\Часть 1. 1- 18 урок\Image0035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CFBFF"/>
              </a:clrFrom>
              <a:clrTo>
                <a:srgbClr val="FCFBFF">
                  <a:alpha val="0"/>
                </a:srgbClr>
              </a:clrTo>
            </a:clrChange>
          </a:blip>
          <a:srcRect l="21768" t="28339" r="9568" b="49430"/>
          <a:stretch>
            <a:fillRect/>
          </a:stretch>
        </p:blipFill>
        <p:spPr bwMode="auto">
          <a:xfrm>
            <a:off x="1187624" y="1052736"/>
            <a:ext cx="6763067" cy="3096344"/>
          </a:xfrm>
          <a:prstGeom prst="rect">
            <a:avLst/>
          </a:prstGeom>
          <a:noFill/>
        </p:spPr>
      </p:pic>
      <p:pic>
        <p:nvPicPr>
          <p:cNvPr id="8" name="Picture 3" descr="D:\Презентации\Математика\Умники и умницы 2 класс\Тетрадь 2 класс\Часть 1. 1- 18 урок\Image0035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5F4F9"/>
              </a:clrFrom>
              <a:clrTo>
                <a:srgbClr val="F5F4F9">
                  <a:alpha val="0"/>
                </a:srgbClr>
              </a:clrTo>
            </a:clrChange>
          </a:blip>
          <a:srcRect l="48034" t="24515" r="44312" b="73216"/>
          <a:stretch>
            <a:fillRect/>
          </a:stretch>
        </p:blipFill>
        <p:spPr bwMode="auto">
          <a:xfrm>
            <a:off x="4644008" y="4653136"/>
            <a:ext cx="1656184" cy="694529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411760" y="4437112"/>
            <a:ext cx="2232248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ОБРАЗЕЦ</a:t>
            </a:r>
            <a:endParaRPr lang="ru-RU" sz="3200" b="1" dirty="0">
              <a:solidFill>
                <a:schemeClr val="tx1"/>
              </a:solidFill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flipV="1">
            <a:off x="1763688" y="1052736"/>
            <a:ext cx="432048" cy="36004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V="1">
            <a:off x="2339752" y="1052736"/>
            <a:ext cx="432048" cy="36004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00B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0070C0"/>
                </a:solidFill>
              </a:rPr>
              <a:t>и</a:t>
            </a:r>
            <a:r>
              <a:rPr lang="ru-RU" b="1" dirty="0" smtClean="0">
                <a:solidFill>
                  <a:srgbClr val="00B050"/>
                </a:solidFill>
              </a:rPr>
              <a:t>н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3" name="Picture 18" descr="Клипарт &quot;Зимний&quot;.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929" b="11765"/>
          <a:stretch>
            <a:fillRect/>
          </a:stretch>
        </p:blipFill>
        <p:spPr bwMode="auto">
          <a:xfrm>
            <a:off x="2771800" y="1988840"/>
            <a:ext cx="2880320" cy="1600178"/>
          </a:xfrm>
          <a:prstGeom prst="rect">
            <a:avLst/>
          </a:prstGeom>
          <a:noFill/>
        </p:spPr>
      </p:pic>
      <p:pic>
        <p:nvPicPr>
          <p:cNvPr id="4" name="Picture 4" descr="мега детский клип арт 20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128" y="3645024"/>
            <a:ext cx="1584176" cy="1980220"/>
          </a:xfrm>
          <a:prstGeom prst="rect">
            <a:avLst/>
          </a:prstGeom>
          <a:noFill/>
        </p:spPr>
      </p:pic>
      <p:pic>
        <p:nvPicPr>
          <p:cNvPr id="6" name="Picture 22" descr="http://data0.eklablog.com/tubes-passion/mod_article764138_9.png?106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3848" y="4509120"/>
            <a:ext cx="2448272" cy="1312274"/>
          </a:xfrm>
          <a:prstGeom prst="rect">
            <a:avLst/>
          </a:prstGeom>
          <a:noFill/>
        </p:spPr>
      </p:pic>
      <p:pic>
        <p:nvPicPr>
          <p:cNvPr id="7" name="Picture 20" descr="http://data0.eklablog.com/tubes-passion/mod_article764138_7.jpg?345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43608" y="3140968"/>
            <a:ext cx="1800200" cy="2592289"/>
          </a:xfrm>
          <a:prstGeom prst="rect">
            <a:avLst/>
          </a:prstGeom>
          <a:noFill/>
        </p:spPr>
      </p:pic>
      <p:sp>
        <p:nvSpPr>
          <p:cNvPr id="8" name="Выноска-облако 7"/>
          <p:cNvSpPr/>
          <p:nvPr/>
        </p:nvSpPr>
        <p:spPr>
          <a:xfrm>
            <a:off x="179512" y="548680"/>
            <a:ext cx="3816424" cy="2043608"/>
          </a:xfrm>
          <a:prstGeom prst="cloudCallout">
            <a:avLst>
              <a:gd name="adj1" fmla="val 4688"/>
              <a:gd name="adj2" fmla="val 89735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Как называют каждого из двух товарищей, живущих у бабуси из детской песенки</a:t>
            </a:r>
            <a:r>
              <a:rPr lang="ru-RU" b="1" dirty="0" smtClean="0">
                <a:solidFill>
                  <a:schemeClr val="tx1"/>
                </a:solidFill>
              </a:rPr>
              <a:t>?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9" name="Выноска-облако 8"/>
          <p:cNvSpPr/>
          <p:nvPr/>
        </p:nvSpPr>
        <p:spPr>
          <a:xfrm>
            <a:off x="5868144" y="1916832"/>
            <a:ext cx="1944216" cy="1008112"/>
          </a:xfrm>
          <a:prstGeom prst="cloudCallout">
            <a:avLst>
              <a:gd name="adj1" fmla="val -11733"/>
              <a:gd name="adj2" fmla="val 113702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Гуси.</a:t>
            </a:r>
            <a:endParaRPr lang="ru-RU" sz="28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8" descr="'Зим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53663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76672"/>
          </a:xfrm>
        </p:spPr>
        <p:txBody>
          <a:bodyPr>
            <a:noAutofit/>
          </a:bodyPr>
          <a:lstStyle/>
          <a:p>
            <a:r>
              <a:rPr lang="ru-RU" sz="2200" b="1" dirty="0" smtClean="0">
                <a:solidFill>
                  <a:srgbClr val="FFFF00"/>
                </a:solidFill>
              </a:rPr>
              <a:t>Найди в левом квадрате фигуры Д, Е, О и К. Впиши в фигуры их номера.</a:t>
            </a:r>
            <a:endParaRPr lang="ru-RU" sz="2200" b="1" dirty="0">
              <a:solidFill>
                <a:srgbClr val="FFFF00"/>
              </a:solidFill>
            </a:endParaRPr>
          </a:p>
        </p:txBody>
      </p:sp>
      <p:pic>
        <p:nvPicPr>
          <p:cNvPr id="5" name="Picture 20" descr="http://www.voblasti.ru/sites/default/files/domik2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789" r="18421"/>
          <a:stretch>
            <a:fillRect/>
          </a:stretch>
        </p:blipFill>
        <p:spPr bwMode="auto">
          <a:xfrm>
            <a:off x="0" y="3208267"/>
            <a:ext cx="2267744" cy="3649734"/>
          </a:xfrm>
          <a:prstGeom prst="rect">
            <a:avLst/>
          </a:prstGeom>
          <a:noFill/>
        </p:spPr>
      </p:pic>
      <p:pic>
        <p:nvPicPr>
          <p:cNvPr id="14" name="Picture 2" descr="http://matveyrybka.ucoz.ru/_nw/26/s52494858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t="45662" r="70769"/>
          <a:stretch>
            <a:fillRect/>
          </a:stretch>
        </p:blipFill>
        <p:spPr bwMode="auto">
          <a:xfrm>
            <a:off x="1763688" y="3861048"/>
            <a:ext cx="1368152" cy="2808312"/>
          </a:xfrm>
          <a:prstGeom prst="rect">
            <a:avLst/>
          </a:prstGeom>
          <a:noFill/>
        </p:spPr>
      </p:pic>
      <p:pic>
        <p:nvPicPr>
          <p:cNvPr id="15" name="Picture 38" descr="http://img1.liveinternet.ru/images/attach/c/2/65/924/65924214_36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55768" y="3284984"/>
            <a:ext cx="2088232" cy="2698104"/>
          </a:xfrm>
          <a:prstGeom prst="rect">
            <a:avLst/>
          </a:prstGeom>
          <a:noFill/>
        </p:spPr>
      </p:pic>
      <p:pic>
        <p:nvPicPr>
          <p:cNvPr id="13" name="Picture 4" descr="http://img-fotki.yandex.ru/get/9499/20573769.5c/0_94ba0_baaffd2e_L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44208" y="4365104"/>
            <a:ext cx="2170212" cy="1940170"/>
          </a:xfrm>
          <a:prstGeom prst="rect">
            <a:avLst/>
          </a:prstGeom>
          <a:noFill/>
        </p:spPr>
      </p:pic>
      <p:pic>
        <p:nvPicPr>
          <p:cNvPr id="16" name="Picture 3" descr="D:\Презентации\Математика\Умники и умницы 2 класс\Тетрадь 2 класс\Часть 1. 1- 18 урок\Image0035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4F8FB"/>
              </a:clrFrom>
              <a:clrTo>
                <a:srgbClr val="F4F8FB">
                  <a:alpha val="0"/>
                </a:srgbClr>
              </a:clrTo>
            </a:clrChange>
          </a:blip>
          <a:srcRect l="48920" t="54344" r="32782" b="32717"/>
          <a:stretch>
            <a:fillRect/>
          </a:stretch>
        </p:blipFill>
        <p:spPr bwMode="auto">
          <a:xfrm>
            <a:off x="1259632" y="1052736"/>
            <a:ext cx="3312368" cy="3312368"/>
          </a:xfrm>
          <a:prstGeom prst="rect">
            <a:avLst/>
          </a:prstGeom>
          <a:noFill/>
        </p:spPr>
      </p:pic>
      <p:pic>
        <p:nvPicPr>
          <p:cNvPr id="17" name="Picture 3" descr="D:\Презентации\Математика\Умники и умницы 2 класс\Тетрадь 2 класс\Часть 1. 1- 18 урок\Image0035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E7E6EB"/>
              </a:clrFrom>
              <a:clrTo>
                <a:srgbClr val="E7E6EB">
                  <a:alpha val="0"/>
                </a:srgbClr>
              </a:clrTo>
            </a:clrChange>
          </a:blip>
          <a:srcRect l="69504" t="54344" r="12198" b="31639"/>
          <a:stretch>
            <a:fillRect/>
          </a:stretch>
        </p:blipFill>
        <p:spPr bwMode="auto">
          <a:xfrm>
            <a:off x="4976353" y="1268760"/>
            <a:ext cx="2658756" cy="288032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5436096" y="1556792"/>
            <a:ext cx="720080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13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580112" y="2996952"/>
            <a:ext cx="720080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4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588224" y="1628800"/>
            <a:ext cx="720080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11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876256" y="3068960"/>
            <a:ext cx="720080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7</a:t>
            </a:r>
            <a:endParaRPr lang="ru-RU" sz="32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8" grpId="0"/>
      <p:bldP spid="19" grpId="0"/>
      <p:bldP spid="2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8" descr="'Зим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53663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76672"/>
          </a:xfrm>
        </p:spPr>
        <p:txBody>
          <a:bodyPr>
            <a:noAutofit/>
          </a:bodyPr>
          <a:lstStyle/>
          <a:p>
            <a:r>
              <a:rPr lang="ru-RU" sz="2200" b="1" dirty="0" smtClean="0">
                <a:solidFill>
                  <a:srgbClr val="FFFF00"/>
                </a:solidFill>
              </a:rPr>
              <a:t>Найди 10 отличий.</a:t>
            </a:r>
            <a:endParaRPr lang="ru-RU" sz="2200" b="1" dirty="0">
              <a:solidFill>
                <a:srgbClr val="FFFF00"/>
              </a:solidFill>
            </a:endParaRPr>
          </a:p>
        </p:txBody>
      </p:sp>
      <p:pic>
        <p:nvPicPr>
          <p:cNvPr id="5" name="Picture 20" descr="http://www.voblasti.ru/sites/default/files/domik2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789" r="18421"/>
          <a:stretch>
            <a:fillRect/>
          </a:stretch>
        </p:blipFill>
        <p:spPr bwMode="auto">
          <a:xfrm>
            <a:off x="0" y="3208267"/>
            <a:ext cx="2267744" cy="3649734"/>
          </a:xfrm>
          <a:prstGeom prst="rect">
            <a:avLst/>
          </a:prstGeom>
          <a:noFill/>
        </p:spPr>
      </p:pic>
      <p:pic>
        <p:nvPicPr>
          <p:cNvPr id="15" name="Picture 38" descr="http://img1.liveinternet.ru/images/attach/c/2/65/924/65924214_36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7352" y="4077072"/>
            <a:ext cx="1586648" cy="2050032"/>
          </a:xfrm>
          <a:prstGeom prst="rect">
            <a:avLst/>
          </a:prstGeom>
          <a:noFill/>
        </p:spPr>
      </p:pic>
      <p:pic>
        <p:nvPicPr>
          <p:cNvPr id="21" name="Picture 24" descr="http://062012.imgbb.ru/3/d/4/3d463216c34e82b7252688e61c2a208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72200" y="5278072"/>
            <a:ext cx="2771800" cy="1579927"/>
          </a:xfrm>
          <a:prstGeom prst="rect">
            <a:avLst/>
          </a:prstGeom>
          <a:noFill/>
        </p:spPr>
      </p:pic>
      <p:pic>
        <p:nvPicPr>
          <p:cNvPr id="22" name="Picture 12" descr="http://img-fotki.yandex.ru/get/9542/20573769.5c/0_94b9a_44b50d99_S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79712" y="4293096"/>
            <a:ext cx="1008112" cy="2362763"/>
          </a:xfrm>
          <a:prstGeom prst="rect">
            <a:avLst/>
          </a:prstGeom>
          <a:noFill/>
        </p:spPr>
      </p:pic>
      <p:pic>
        <p:nvPicPr>
          <p:cNvPr id="23" name="Picture 3" descr="D:\Презентации\Математика\Умники и умницы 2 класс\Тетрадь 2 класс\Часть 1. 1- 18 урок\Image0035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7F6FC"/>
              </a:clrFrom>
              <a:clrTo>
                <a:srgbClr val="F7F6FC">
                  <a:alpha val="0"/>
                </a:srgbClr>
              </a:clrTo>
            </a:clrChange>
          </a:blip>
          <a:srcRect l="15756" t="71077" r="46982" b="12312"/>
          <a:stretch>
            <a:fillRect/>
          </a:stretch>
        </p:blipFill>
        <p:spPr bwMode="auto">
          <a:xfrm>
            <a:off x="1187624" y="1124744"/>
            <a:ext cx="3312368" cy="2088232"/>
          </a:xfrm>
          <a:prstGeom prst="rect">
            <a:avLst/>
          </a:prstGeom>
          <a:noFill/>
        </p:spPr>
      </p:pic>
      <p:pic>
        <p:nvPicPr>
          <p:cNvPr id="24" name="Picture 3" descr="D:\Презентации\Математика\Умники и умницы 2 класс\Тетрадь 2 класс\Часть 1. 1- 18 урок\Image0035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7F6FC"/>
              </a:clrFrom>
              <a:clrTo>
                <a:srgbClr val="F7F6FC">
                  <a:alpha val="0"/>
                </a:srgbClr>
              </a:clrTo>
            </a:clrChange>
          </a:blip>
          <a:srcRect l="56258" t="71650" r="6480" b="11166"/>
          <a:stretch>
            <a:fillRect/>
          </a:stretch>
        </p:blipFill>
        <p:spPr bwMode="auto">
          <a:xfrm>
            <a:off x="4499992" y="2780928"/>
            <a:ext cx="3312368" cy="2160240"/>
          </a:xfrm>
          <a:prstGeom prst="rect">
            <a:avLst/>
          </a:prstGeom>
          <a:noFill/>
        </p:spPr>
      </p:pic>
      <p:sp>
        <p:nvSpPr>
          <p:cNvPr id="25" name="Овал 24"/>
          <p:cNvSpPr/>
          <p:nvPr/>
        </p:nvSpPr>
        <p:spPr>
          <a:xfrm>
            <a:off x="5220072" y="2564904"/>
            <a:ext cx="432048" cy="41034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6948264" y="2636912"/>
            <a:ext cx="576064" cy="72008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Овал 26"/>
          <p:cNvSpPr/>
          <p:nvPr/>
        </p:nvSpPr>
        <p:spPr>
          <a:xfrm>
            <a:off x="2195736" y="1700808"/>
            <a:ext cx="288032" cy="33833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3347864" y="1772816"/>
            <a:ext cx="288032" cy="26632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 rot="2003592">
            <a:off x="5413606" y="3172317"/>
            <a:ext cx="270735" cy="52281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 rot="2030995">
            <a:off x="6174041" y="4122516"/>
            <a:ext cx="288032" cy="41034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Овал 30"/>
          <p:cNvSpPr/>
          <p:nvPr/>
        </p:nvSpPr>
        <p:spPr>
          <a:xfrm rot="2572115">
            <a:off x="5753238" y="4264266"/>
            <a:ext cx="288032" cy="41034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Овал 31"/>
          <p:cNvSpPr/>
          <p:nvPr/>
        </p:nvSpPr>
        <p:spPr>
          <a:xfrm>
            <a:off x="3851920" y="2492896"/>
            <a:ext cx="576064" cy="57606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Овал 32"/>
          <p:cNvSpPr/>
          <p:nvPr/>
        </p:nvSpPr>
        <p:spPr>
          <a:xfrm>
            <a:off x="3779912" y="1988840"/>
            <a:ext cx="216024" cy="26632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Овал 33"/>
          <p:cNvSpPr/>
          <p:nvPr/>
        </p:nvSpPr>
        <p:spPr>
          <a:xfrm>
            <a:off x="6732240" y="4653136"/>
            <a:ext cx="288032" cy="26632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548680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0070C0"/>
                </a:solidFill>
              </a:rPr>
              <a:t>ЛОГИЧЕСКИ – ПОИСКОВЫЕ ЗАДАНИЯ</a:t>
            </a:r>
            <a:endParaRPr lang="ru-RU" sz="2000" dirty="0">
              <a:solidFill>
                <a:srgbClr val="0070C0"/>
              </a:solidFill>
            </a:endParaRPr>
          </a:p>
        </p:txBody>
      </p:sp>
      <p:sp>
        <p:nvSpPr>
          <p:cNvPr id="13" name="Выноска-облако 12"/>
          <p:cNvSpPr/>
          <p:nvPr/>
        </p:nvSpPr>
        <p:spPr>
          <a:xfrm>
            <a:off x="251520" y="548680"/>
            <a:ext cx="4104456" cy="1728192"/>
          </a:xfrm>
          <a:prstGeom prst="cloudCallout">
            <a:avLst>
              <a:gd name="adj1" fmla="val 1270"/>
              <a:gd name="adj2" fmla="val 124865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Собирались слова на «ай»,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Дружно водят каравай.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И ты попробуй поиграй,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Напиши слова на «ай».</a:t>
            </a:r>
            <a:endParaRPr lang="ru-RU" sz="1600" dirty="0">
              <a:solidFill>
                <a:schemeClr val="tx1"/>
              </a:solidFill>
            </a:endParaRPr>
          </a:p>
        </p:txBody>
      </p:sp>
      <p:pic>
        <p:nvPicPr>
          <p:cNvPr id="14" name="Picture 18" descr="http://img-fotki.yandex.ru/get/9347/20573769.5c/0_94b9d_c4727bc6_S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899592" y="3573016"/>
            <a:ext cx="2304256" cy="2448272"/>
          </a:xfrm>
          <a:prstGeom prst="rect">
            <a:avLst/>
          </a:prstGeom>
          <a:noFill/>
        </p:spPr>
      </p:pic>
      <p:pic>
        <p:nvPicPr>
          <p:cNvPr id="16" name="Picture 12" descr="новогодний клипарт (171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12634" y="188640"/>
            <a:ext cx="631366" cy="1152128"/>
          </a:xfrm>
          <a:prstGeom prst="rect">
            <a:avLst/>
          </a:prstGeom>
          <a:noFill/>
        </p:spPr>
      </p:pic>
      <p:pic>
        <p:nvPicPr>
          <p:cNvPr id="17" name="Picture 14" descr="новогодний клипарт (61)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96536" y="0"/>
            <a:ext cx="747464" cy="747464"/>
          </a:xfrm>
          <a:prstGeom prst="rect">
            <a:avLst/>
          </a:prstGeom>
          <a:noFill/>
        </p:spPr>
      </p:pic>
      <p:pic>
        <p:nvPicPr>
          <p:cNvPr id="19" name="Picture 10" descr="http://img-fotki.yandex.ru/get/9260/20573769.5c/0_94b99_aba662f1_S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715250" y="3861048"/>
            <a:ext cx="1428750" cy="1295401"/>
          </a:xfrm>
          <a:prstGeom prst="rect">
            <a:avLst/>
          </a:prstGeom>
          <a:noFill/>
        </p:spPr>
      </p:pic>
      <p:sp>
        <p:nvSpPr>
          <p:cNvPr id="20" name="Прямоугольник 19"/>
          <p:cNvSpPr/>
          <p:nvPr/>
        </p:nvSpPr>
        <p:spPr>
          <a:xfrm>
            <a:off x="5508104" y="1772816"/>
            <a:ext cx="936104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ай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508104" y="2420888"/>
            <a:ext cx="936104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ай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508104" y="3068960"/>
            <a:ext cx="936104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ай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508104" y="3789040"/>
            <a:ext cx="936104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ай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148064" y="1772816"/>
            <a:ext cx="936104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м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148064" y="2420888"/>
            <a:ext cx="936104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л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220072" y="3068960"/>
            <a:ext cx="936104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ч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5076056" y="3789040"/>
            <a:ext cx="936104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 smtClean="0">
                <a:solidFill>
                  <a:schemeClr val="tx1"/>
                </a:solidFill>
              </a:rPr>
              <a:t>кр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28" name="Picture 30" descr="http://img-fotki.yandex.ru/get/9227/102699435.934/0_a8d32_6c79f615_XL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652120" y="4293096"/>
            <a:ext cx="1784289" cy="15567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4" grpId="0"/>
      <p:bldP spid="25" grpId="0"/>
      <p:bldP spid="26" grpId="0"/>
      <p:bldP spid="2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548680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0070C0"/>
                </a:solidFill>
              </a:rPr>
              <a:t>ЛОГИЧЕСКИ – ПОИСКОВЫЕ ЗАДАНИЯ</a:t>
            </a:r>
            <a:endParaRPr lang="ru-RU" sz="2000" dirty="0">
              <a:solidFill>
                <a:srgbClr val="0070C0"/>
              </a:solidFill>
            </a:endParaRPr>
          </a:p>
        </p:txBody>
      </p:sp>
      <p:sp>
        <p:nvSpPr>
          <p:cNvPr id="13" name="Выноска-облако 12"/>
          <p:cNvSpPr/>
          <p:nvPr/>
        </p:nvSpPr>
        <p:spPr>
          <a:xfrm>
            <a:off x="251520" y="548680"/>
            <a:ext cx="4104456" cy="1728192"/>
          </a:xfrm>
          <a:prstGeom prst="cloudCallout">
            <a:avLst>
              <a:gd name="adj1" fmla="val 1270"/>
              <a:gd name="adj2" fmla="val 124865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Собирались слова на «ай»,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Дружно водят каравай.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И ты попробуй поиграй,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Напиши слова на «ай».</a:t>
            </a:r>
            <a:endParaRPr lang="ru-RU" sz="1600" dirty="0">
              <a:solidFill>
                <a:schemeClr val="tx1"/>
              </a:solidFill>
            </a:endParaRPr>
          </a:p>
        </p:txBody>
      </p:sp>
      <p:pic>
        <p:nvPicPr>
          <p:cNvPr id="14" name="Picture 18" descr="http://img-fotki.yandex.ru/get/9347/20573769.5c/0_94b9d_c4727bc6_S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899592" y="3573016"/>
            <a:ext cx="2304256" cy="2448272"/>
          </a:xfrm>
          <a:prstGeom prst="rect">
            <a:avLst/>
          </a:prstGeom>
          <a:noFill/>
        </p:spPr>
      </p:pic>
      <p:pic>
        <p:nvPicPr>
          <p:cNvPr id="16" name="Picture 12" descr="новогодний клипарт (171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12634" y="188640"/>
            <a:ext cx="631366" cy="1152128"/>
          </a:xfrm>
          <a:prstGeom prst="rect">
            <a:avLst/>
          </a:prstGeom>
          <a:noFill/>
        </p:spPr>
      </p:pic>
      <p:pic>
        <p:nvPicPr>
          <p:cNvPr id="17" name="Picture 14" descr="новогодний клипарт (61)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96536" y="0"/>
            <a:ext cx="747464" cy="747464"/>
          </a:xfrm>
          <a:prstGeom prst="rect">
            <a:avLst/>
          </a:prstGeom>
          <a:noFill/>
        </p:spPr>
      </p:pic>
      <p:pic>
        <p:nvPicPr>
          <p:cNvPr id="19" name="Picture 10" descr="http://img-fotki.yandex.ru/get/9260/20573769.5c/0_94b99_aba662f1_S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715250" y="3861048"/>
            <a:ext cx="1428750" cy="1295401"/>
          </a:xfrm>
          <a:prstGeom prst="rect">
            <a:avLst/>
          </a:prstGeom>
          <a:noFill/>
        </p:spPr>
      </p:pic>
      <p:sp>
        <p:nvSpPr>
          <p:cNvPr id="20" name="Прямоугольник 19"/>
          <p:cNvSpPr/>
          <p:nvPr/>
        </p:nvSpPr>
        <p:spPr>
          <a:xfrm>
            <a:off x="5508104" y="1772816"/>
            <a:ext cx="936104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ай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508104" y="2420888"/>
            <a:ext cx="936104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ай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508104" y="3068960"/>
            <a:ext cx="936104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ай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436096" y="3789040"/>
            <a:ext cx="936104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ай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004048" y="1772816"/>
            <a:ext cx="936104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 smtClean="0">
                <a:solidFill>
                  <a:schemeClr val="tx1"/>
                </a:solidFill>
              </a:rPr>
              <a:t>сар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932040" y="2420888"/>
            <a:ext cx="936104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 smtClean="0">
                <a:solidFill>
                  <a:schemeClr val="tx1"/>
                </a:solidFill>
              </a:rPr>
              <a:t>лиш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716016" y="3068960"/>
            <a:ext cx="1152128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 smtClean="0">
                <a:solidFill>
                  <a:schemeClr val="tx1"/>
                </a:solidFill>
              </a:rPr>
              <a:t>урож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5148064" y="3789040"/>
            <a:ext cx="936104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 smtClean="0">
                <a:solidFill>
                  <a:schemeClr val="tx1"/>
                </a:solidFill>
              </a:rPr>
              <a:t>р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18" name="Picture 12" descr="http://img-fotki.yandex.ru/get/5804/goroshcko-tatjana.23/0_52b33_d89f7551_S.jpg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6084168" y="4293096"/>
            <a:ext cx="1728192" cy="1714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548680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0070C0"/>
                </a:solidFill>
              </a:rPr>
              <a:t>ЛОГИЧЕСКИ – ПОИСКОВЫЕ ЗАДАНИЯ</a:t>
            </a:r>
            <a:endParaRPr lang="ru-RU" sz="2000" dirty="0">
              <a:solidFill>
                <a:srgbClr val="0070C0"/>
              </a:solidFill>
            </a:endParaRPr>
          </a:p>
        </p:txBody>
      </p:sp>
      <p:sp>
        <p:nvSpPr>
          <p:cNvPr id="13" name="Выноска-облако 12"/>
          <p:cNvSpPr/>
          <p:nvPr/>
        </p:nvSpPr>
        <p:spPr>
          <a:xfrm>
            <a:off x="251520" y="548680"/>
            <a:ext cx="4104456" cy="1728192"/>
          </a:xfrm>
          <a:prstGeom prst="cloudCallout">
            <a:avLst>
              <a:gd name="adj1" fmla="val 1270"/>
              <a:gd name="adj2" fmla="val 124865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Собирались слова на «ай»,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Дружно водят каравай.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И ты попробуй поиграй,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Напиши слова на «ай».</a:t>
            </a:r>
            <a:endParaRPr lang="ru-RU" sz="1600" dirty="0">
              <a:solidFill>
                <a:schemeClr val="tx1"/>
              </a:solidFill>
            </a:endParaRPr>
          </a:p>
        </p:txBody>
      </p:sp>
      <p:pic>
        <p:nvPicPr>
          <p:cNvPr id="14" name="Picture 18" descr="http://img-fotki.yandex.ru/get/9347/20573769.5c/0_94b9d_c4727bc6_S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899592" y="3573016"/>
            <a:ext cx="2304256" cy="2448272"/>
          </a:xfrm>
          <a:prstGeom prst="rect">
            <a:avLst/>
          </a:prstGeom>
          <a:noFill/>
        </p:spPr>
      </p:pic>
      <p:pic>
        <p:nvPicPr>
          <p:cNvPr id="16" name="Picture 12" descr="новогодний клипарт (171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12634" y="188640"/>
            <a:ext cx="631366" cy="1152128"/>
          </a:xfrm>
          <a:prstGeom prst="rect">
            <a:avLst/>
          </a:prstGeom>
          <a:noFill/>
        </p:spPr>
      </p:pic>
      <p:pic>
        <p:nvPicPr>
          <p:cNvPr id="17" name="Picture 14" descr="новогодний клипарт (61)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96536" y="0"/>
            <a:ext cx="747464" cy="747464"/>
          </a:xfrm>
          <a:prstGeom prst="rect">
            <a:avLst/>
          </a:prstGeom>
          <a:noFill/>
        </p:spPr>
      </p:pic>
      <p:pic>
        <p:nvPicPr>
          <p:cNvPr id="19" name="Picture 10" descr="http://img-fotki.yandex.ru/get/9260/20573769.5c/0_94b99_aba662f1_S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715250" y="3861048"/>
            <a:ext cx="1428750" cy="1295401"/>
          </a:xfrm>
          <a:prstGeom prst="rect">
            <a:avLst/>
          </a:prstGeom>
          <a:noFill/>
        </p:spPr>
      </p:pic>
      <p:sp>
        <p:nvSpPr>
          <p:cNvPr id="20" name="Прямоугольник 19"/>
          <p:cNvSpPr/>
          <p:nvPr/>
        </p:nvSpPr>
        <p:spPr>
          <a:xfrm>
            <a:off x="5508104" y="1772816"/>
            <a:ext cx="936104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ай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508104" y="2420888"/>
            <a:ext cx="936104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ай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508104" y="3068960"/>
            <a:ext cx="936104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ай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508104" y="3789040"/>
            <a:ext cx="936104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ай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932040" y="1772816"/>
            <a:ext cx="936104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 smtClean="0">
                <a:solidFill>
                  <a:schemeClr val="tx1"/>
                </a:solidFill>
              </a:rPr>
              <a:t>реш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004048" y="2420888"/>
            <a:ext cx="936104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 smtClean="0">
                <a:solidFill>
                  <a:schemeClr val="tx1"/>
                </a:solidFill>
              </a:rPr>
              <a:t>чит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572000" y="3068960"/>
            <a:ext cx="1296144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 smtClean="0">
                <a:solidFill>
                  <a:schemeClr val="tx1"/>
                </a:solidFill>
              </a:rPr>
              <a:t>трамв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932040" y="3789040"/>
            <a:ext cx="936104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лом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28" name="Picture 30" descr="http://img-fotki.yandex.ru/get/9227/102699435.934/0_a8d32_6c79f615_XL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20072" y="4293096"/>
            <a:ext cx="1784289" cy="1556792"/>
          </a:xfrm>
          <a:prstGeom prst="rect">
            <a:avLst/>
          </a:prstGeom>
          <a:noFill/>
        </p:spPr>
      </p:pic>
      <p:pic>
        <p:nvPicPr>
          <p:cNvPr id="18" name="Picture 12" descr="http://img-fotki.yandex.ru/get/5804/goroshcko-tatjana.23/0_52b33_d89f7551_S.jpg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H="1">
            <a:off x="6084168" y="4293096"/>
            <a:ext cx="1728192" cy="1714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0609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Расставь числа </a:t>
            </a:r>
            <a:r>
              <a:rPr lang="ru-RU" sz="2400" b="1" dirty="0" smtClean="0">
                <a:solidFill>
                  <a:srgbClr val="7030A0"/>
                </a:solidFill>
              </a:rPr>
              <a:t>6, 5, 4, 3, 2 </a:t>
            </a:r>
            <a:r>
              <a:rPr lang="ru-RU" sz="2400" b="1" dirty="0" smtClean="0">
                <a:solidFill>
                  <a:srgbClr val="0070C0"/>
                </a:solidFill>
              </a:rPr>
              <a:t>и </a:t>
            </a:r>
            <a:r>
              <a:rPr lang="ru-RU" sz="2400" b="1" dirty="0" smtClean="0">
                <a:solidFill>
                  <a:srgbClr val="7030A0"/>
                </a:solidFill>
              </a:rPr>
              <a:t>1</a:t>
            </a:r>
            <a:r>
              <a:rPr lang="ru-RU" sz="2400" b="1" dirty="0" smtClean="0">
                <a:solidFill>
                  <a:srgbClr val="0070C0"/>
                </a:solidFill>
              </a:rPr>
              <a:t> в кружках так, чтобы сумма чисел вдоль каждой прямой равнялась </a:t>
            </a:r>
            <a:r>
              <a:rPr lang="ru-RU" sz="2400" b="1" dirty="0" smtClean="0">
                <a:solidFill>
                  <a:srgbClr val="7030A0"/>
                </a:solidFill>
              </a:rPr>
              <a:t>12</a:t>
            </a:r>
            <a:r>
              <a:rPr lang="ru-RU" sz="2400" b="1" dirty="0" smtClean="0">
                <a:solidFill>
                  <a:srgbClr val="0070C0"/>
                </a:solidFill>
              </a:rPr>
              <a:t>.</a:t>
            </a:r>
            <a:endParaRPr lang="ru-RU" sz="2400" dirty="0">
              <a:solidFill>
                <a:srgbClr val="0070C0"/>
              </a:solidFill>
            </a:endParaRPr>
          </a:p>
        </p:txBody>
      </p:sp>
      <p:sp>
        <p:nvSpPr>
          <p:cNvPr id="12" name="Равнобедренный треугольник 11"/>
          <p:cNvSpPr/>
          <p:nvPr/>
        </p:nvSpPr>
        <p:spPr>
          <a:xfrm>
            <a:off x="3059832" y="1916832"/>
            <a:ext cx="3744416" cy="2376264"/>
          </a:xfrm>
          <a:prstGeom prst="triangl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2843808" y="3861048"/>
            <a:ext cx="792088" cy="770384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3707904" y="2636912"/>
            <a:ext cx="792088" cy="770384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4499992" y="1700808"/>
            <a:ext cx="792088" cy="770384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5364088" y="2636912"/>
            <a:ext cx="792088" cy="770384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6228184" y="3861048"/>
            <a:ext cx="792088" cy="770384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4499992" y="3861048"/>
            <a:ext cx="792088" cy="770384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Picture 2" descr="http://matveyrybka.ucoz.ru/_nw/26/s52494858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1270" b="58938"/>
          <a:stretch>
            <a:fillRect/>
          </a:stretch>
        </p:blipFill>
        <p:spPr bwMode="auto">
          <a:xfrm>
            <a:off x="4139952" y="4509120"/>
            <a:ext cx="2664295" cy="2056916"/>
          </a:xfrm>
          <a:prstGeom prst="rect">
            <a:avLst/>
          </a:prstGeom>
          <a:noFill/>
        </p:spPr>
      </p:pic>
      <p:pic>
        <p:nvPicPr>
          <p:cNvPr id="21" name="Picture 2" descr="http://matveyrybka.ucoz.ru/_nw/26/s52494858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56958" t="12145" r="1772" b="54792"/>
          <a:stretch>
            <a:fillRect/>
          </a:stretch>
        </p:blipFill>
        <p:spPr bwMode="auto">
          <a:xfrm flipH="1">
            <a:off x="2555776" y="4725144"/>
            <a:ext cx="1800200" cy="1737256"/>
          </a:xfrm>
          <a:prstGeom prst="rect">
            <a:avLst/>
          </a:prstGeom>
          <a:noFill/>
        </p:spPr>
      </p:pic>
      <p:sp>
        <p:nvSpPr>
          <p:cNvPr id="22" name="Прямоугольник 21"/>
          <p:cNvSpPr/>
          <p:nvPr/>
        </p:nvSpPr>
        <p:spPr>
          <a:xfrm>
            <a:off x="1187624" y="980728"/>
            <a:ext cx="2808312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6 + 5 + 1 = 12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187624" y="1556792"/>
            <a:ext cx="2808312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6 + 4 + 2 = 12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187624" y="2132856"/>
            <a:ext cx="2808312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5 + 4 + 3 = 12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5" name="Выноска-облако 24"/>
          <p:cNvSpPr/>
          <p:nvPr/>
        </p:nvSpPr>
        <p:spPr>
          <a:xfrm>
            <a:off x="251520" y="3789040"/>
            <a:ext cx="2339752" cy="1584176"/>
          </a:xfrm>
          <a:prstGeom prst="cloudCallout">
            <a:avLst>
              <a:gd name="adj1" fmla="val 58031"/>
              <a:gd name="adj2" fmla="val 38971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Какие числа использовали дважды?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26" name="Выноска-облако 25"/>
          <p:cNvSpPr/>
          <p:nvPr/>
        </p:nvSpPr>
        <p:spPr>
          <a:xfrm>
            <a:off x="6804248" y="4005064"/>
            <a:ext cx="2339752" cy="1584176"/>
          </a:xfrm>
          <a:prstGeom prst="cloudCallout">
            <a:avLst>
              <a:gd name="adj1" fmla="val -64795"/>
              <a:gd name="adj2" fmla="val 23166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Тогда их надо расположить в угловых кружках?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2843808" y="3933056"/>
            <a:ext cx="720080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6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4499992" y="1772816"/>
            <a:ext cx="720080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5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6228184" y="3933056"/>
            <a:ext cx="720080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4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3707904" y="2708920"/>
            <a:ext cx="720080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1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5436096" y="2708920"/>
            <a:ext cx="720080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3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499992" y="3933056"/>
            <a:ext cx="720080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2</a:t>
            </a:r>
            <a:endParaRPr lang="ru-RU" sz="32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2" grpId="0"/>
      <p:bldP spid="23" grpId="0"/>
      <p:bldP spid="24" grpId="0"/>
      <p:bldP spid="25" grpId="0" animBg="1"/>
      <p:bldP spid="26" grpId="0" animBg="1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0"/>
            <a:ext cx="7200800" cy="1556792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В «лесной школе» 14 учеников: лисят, волчат и медвежат. Меньше всего в школе волчат, а больше всего - лисят: их на 5 больше, чем волчат. Сколько в «лесной школе» лисят, волчат и медвежат?</a:t>
            </a:r>
            <a:endParaRPr lang="ru-RU" sz="2400" dirty="0"/>
          </a:p>
        </p:txBody>
      </p:sp>
      <p:pic>
        <p:nvPicPr>
          <p:cNvPr id="34" name="Picture 12" descr="мега детский клип арт 23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5768" y="1988840"/>
            <a:ext cx="2088232" cy="2567498"/>
          </a:xfrm>
          <a:prstGeom prst="rect">
            <a:avLst/>
          </a:prstGeom>
          <a:noFill/>
        </p:spPr>
      </p:pic>
      <p:pic>
        <p:nvPicPr>
          <p:cNvPr id="35" name="Picture 1" descr="D:\клипарты\сказки\0_4bd2d_bac019cb_XX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8184" y="3428999"/>
            <a:ext cx="1313237" cy="1857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Picture 18" descr="http://img-fotki.yandex.ru/get/9361/102699435.961/0_abc0a_d7b67ee8_X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07704" y="3645024"/>
            <a:ext cx="1507128" cy="1872208"/>
          </a:xfrm>
          <a:prstGeom prst="rect">
            <a:avLst/>
          </a:prstGeom>
          <a:noFill/>
        </p:spPr>
      </p:pic>
      <p:pic>
        <p:nvPicPr>
          <p:cNvPr id="39" name="Picture 16" descr="http://img-fotki.yandex.ru/get/9507/102699435.962/0_abc2e_e039d9f1_XL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51920" y="4365104"/>
            <a:ext cx="1450061" cy="1731416"/>
          </a:xfrm>
          <a:prstGeom prst="rect">
            <a:avLst/>
          </a:prstGeom>
          <a:noFill/>
        </p:spPr>
      </p:pic>
      <p:sp>
        <p:nvSpPr>
          <p:cNvPr id="40" name="Прямоугольник 39"/>
          <p:cNvSpPr/>
          <p:nvPr/>
        </p:nvSpPr>
        <p:spPr>
          <a:xfrm>
            <a:off x="2267744" y="2708920"/>
            <a:ext cx="864096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</a:rPr>
              <a:t>5</a:t>
            </a:r>
            <a:endParaRPr lang="ru-RU" sz="6000" b="1" dirty="0">
              <a:solidFill>
                <a:schemeClr val="tx1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5940152" y="2708920"/>
            <a:ext cx="864096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</a:rPr>
              <a:t>7</a:t>
            </a:r>
            <a:endParaRPr lang="ru-RU" sz="6000" b="1" dirty="0">
              <a:solidFill>
                <a:schemeClr val="tx1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4436368" y="3653408"/>
            <a:ext cx="864096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</a:rPr>
              <a:t>2</a:t>
            </a:r>
            <a:endParaRPr lang="ru-RU" sz="6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2" grpId="0"/>
      <p:bldP spid="4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0"/>
            <a:ext cx="7200800" cy="1556792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У Миши, Серёжи, Игоря и Коли были 3 удочки и один спиннинг. Напиши, что было у каждого мальчика, если у Серёжи с Колей и у Коли с Мишей были разные средства для рыбной ловли.</a:t>
            </a:r>
            <a:endParaRPr lang="ru-RU" sz="2400" b="1" dirty="0"/>
          </a:p>
        </p:txBody>
      </p:sp>
      <p:pic>
        <p:nvPicPr>
          <p:cNvPr id="9" name="Picture 10" descr="user posted image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289"/>
          <a:stretch>
            <a:fillRect/>
          </a:stretch>
        </p:blipFill>
        <p:spPr bwMode="auto">
          <a:xfrm>
            <a:off x="755576" y="4149080"/>
            <a:ext cx="1340928" cy="1872208"/>
          </a:xfrm>
          <a:prstGeom prst="rect">
            <a:avLst/>
          </a:prstGeom>
          <a:noFill/>
        </p:spPr>
      </p:pic>
      <p:pic>
        <p:nvPicPr>
          <p:cNvPr id="10" name="Picture 2" descr="http://matveyrybka.ucoz.ru/_nw/26/s52494858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t="45662" r="70769"/>
          <a:stretch>
            <a:fillRect/>
          </a:stretch>
        </p:blipFill>
        <p:spPr bwMode="auto">
          <a:xfrm>
            <a:off x="1979712" y="2060848"/>
            <a:ext cx="1368152" cy="2808312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251520" y="3356992"/>
            <a:ext cx="1728192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Миша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763688" y="1988840"/>
            <a:ext cx="1728192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Серёжа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148064" y="2852936"/>
            <a:ext cx="1728192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Игорь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876256" y="2276872"/>
            <a:ext cx="1728192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Коля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16" name="Picture 4" descr="http://aperfectworld.org/clipart/sports/fishing_pole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9781946">
            <a:off x="2807323" y="3187562"/>
            <a:ext cx="1664925" cy="2304256"/>
          </a:xfrm>
          <a:prstGeom prst="rect">
            <a:avLst/>
          </a:prstGeom>
          <a:noFill/>
        </p:spPr>
      </p:pic>
      <p:pic>
        <p:nvPicPr>
          <p:cNvPr id="8" name="Picture 4" descr="мега детский клип арт 20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36096" y="3861048"/>
            <a:ext cx="1584176" cy="1980220"/>
          </a:xfrm>
          <a:prstGeom prst="rect">
            <a:avLst/>
          </a:prstGeom>
          <a:noFill/>
        </p:spPr>
      </p:pic>
      <p:pic>
        <p:nvPicPr>
          <p:cNvPr id="7" name="Picture 2" descr="D:\клипарты\Дети\3159883b972c.png"/>
          <p:cNvPicPr>
            <a:picLocks noChangeAspect="1" noChangeArrowheads="1"/>
          </p:cNvPicPr>
          <p:nvPr/>
        </p:nvPicPr>
        <p:blipFill>
          <a:blip r:embed="rId7" cstate="print"/>
          <a:srcRect l="32456" t="47774" r="31593" b="4453"/>
          <a:stretch>
            <a:fillRect/>
          </a:stretch>
        </p:blipFill>
        <p:spPr bwMode="auto">
          <a:xfrm>
            <a:off x="6732240" y="2780928"/>
            <a:ext cx="1595266" cy="21196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6" descr="http://go1.imgsmail.ru/imgpreview?key=13fc1bffa2bd1df0&amp;mb=imgdb_preview_545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3292841">
            <a:off x="3742556" y="3609366"/>
            <a:ext cx="1994527" cy="1296442"/>
          </a:xfrm>
          <a:prstGeom prst="rect">
            <a:avLst/>
          </a:prstGeom>
          <a:noFill/>
        </p:spPr>
      </p:pic>
      <p:pic>
        <p:nvPicPr>
          <p:cNvPr id="19" name="Picture 4" descr="http://aperfectworld.org/clipart/sports/fishing_pole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9781946">
            <a:off x="2959723" y="3339962"/>
            <a:ext cx="1664925" cy="2304256"/>
          </a:xfrm>
          <a:prstGeom prst="rect">
            <a:avLst/>
          </a:prstGeom>
          <a:noFill/>
        </p:spPr>
      </p:pic>
      <p:pic>
        <p:nvPicPr>
          <p:cNvPr id="20" name="Picture 4" descr="http://aperfectworld.org/clipart/sports/fishing_pole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9781946">
            <a:off x="3112123" y="3492362"/>
            <a:ext cx="1664925" cy="2304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1.85185E-6 C 0.12083 -0.0169 0.24201 -0.03334 0.29132 -0.03912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" y="-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2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83 0.03403 L -0.2217 0.03403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11111E-6 L -0.09445 -0.03148 " pathEditMode="relative" ptsTypes="AA">
                                      <p:cBhvr>
                                        <p:cTn id="3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8" descr="'Зим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476672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FF00"/>
                </a:solidFill>
              </a:rPr>
              <a:t>Выбери нужную фигуру из 6 пронумерованных.</a:t>
            </a:r>
            <a:endParaRPr lang="ru-RU" sz="2400" b="1" dirty="0">
              <a:solidFill>
                <a:srgbClr val="FFFF00"/>
              </a:solidFill>
            </a:endParaRPr>
          </a:p>
        </p:txBody>
      </p:sp>
      <p:pic>
        <p:nvPicPr>
          <p:cNvPr id="4" name="Picture 38" descr="http://img1.liveinternet.ru/images/attach/c/2/65/924/65924214_3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159896"/>
            <a:ext cx="2088232" cy="2698104"/>
          </a:xfrm>
          <a:prstGeom prst="rect">
            <a:avLst/>
          </a:prstGeom>
          <a:noFill/>
        </p:spPr>
      </p:pic>
      <p:pic>
        <p:nvPicPr>
          <p:cNvPr id="5" name="Picture 22" descr="http://img-fotki.yandex.ru/get/9359/20573769.5c/0_94b9e_e2f9e1ce_S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91680" y="4725144"/>
            <a:ext cx="1152128" cy="1838502"/>
          </a:xfrm>
          <a:prstGeom prst="rect">
            <a:avLst/>
          </a:prstGeom>
          <a:noFill/>
        </p:spPr>
      </p:pic>
      <p:pic>
        <p:nvPicPr>
          <p:cNvPr id="7" name="Picture 2" descr="http://forchel.ru/uploads/posts/2014-01/1388732109_bezimeni-1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E4F5EF"/>
              </a:clrFrom>
              <a:clrTo>
                <a:srgbClr val="E4F5EF">
                  <a:alpha val="0"/>
                </a:srgbClr>
              </a:clrTo>
            </a:clrChange>
          </a:blip>
          <a:srcRect l="19600" t="35770" r="57033" b="40017"/>
          <a:stretch>
            <a:fillRect/>
          </a:stretch>
        </p:blipFill>
        <p:spPr bwMode="auto">
          <a:xfrm>
            <a:off x="6084169" y="5356820"/>
            <a:ext cx="936104" cy="1236296"/>
          </a:xfrm>
          <a:prstGeom prst="rect">
            <a:avLst/>
          </a:prstGeom>
          <a:noFill/>
        </p:spPr>
      </p:pic>
      <p:pic>
        <p:nvPicPr>
          <p:cNvPr id="6" name="Picture 20" descr="http://img-fotki.yandex.ru/get/9310/20573769.5c/0_94b9f_e2c2cb95_S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04248" y="4725144"/>
            <a:ext cx="2016224" cy="1868368"/>
          </a:xfrm>
          <a:prstGeom prst="rect">
            <a:avLst/>
          </a:prstGeom>
          <a:noFill/>
        </p:spPr>
      </p:pic>
      <p:pic>
        <p:nvPicPr>
          <p:cNvPr id="8" name="Picture 3" descr="D:\Презентации\Математика\Умники и умницы 2 класс\Тетрадь 2 класс\Часть 1. 1- 18 урок\Image0037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3F2F7"/>
              </a:clrFrom>
              <a:clrTo>
                <a:srgbClr val="F3F2F7">
                  <a:alpha val="0"/>
                </a:srgbClr>
              </a:clrTo>
            </a:clrChange>
          </a:blip>
          <a:srcRect l="19557" t="7588" r="8015" b="69281"/>
          <a:stretch>
            <a:fillRect/>
          </a:stretch>
        </p:blipFill>
        <p:spPr bwMode="auto">
          <a:xfrm>
            <a:off x="1115615" y="1196752"/>
            <a:ext cx="7175083" cy="324036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3635896" y="3429000"/>
            <a:ext cx="936104" cy="86409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</a:rPr>
              <a:t>1</a:t>
            </a:r>
            <a:endParaRPr lang="ru-RU" sz="6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0469" cy="6858000"/>
          </a:xfrm>
          <a:prstGeom prst="rect">
            <a:avLst/>
          </a:prstGeom>
          <a:noFill/>
        </p:spPr>
      </p:pic>
      <p:pic>
        <p:nvPicPr>
          <p:cNvPr id="13" name="Picture 8" descr="Школьная доска зеленого цвет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04664"/>
            <a:ext cx="8256633" cy="6201650"/>
          </a:xfrm>
          <a:prstGeom prst="rect">
            <a:avLst/>
          </a:prstGeom>
          <a:noFill/>
        </p:spPr>
      </p:pic>
      <p:sp>
        <p:nvSpPr>
          <p:cNvPr id="14" name="Заголовок 20"/>
          <p:cNvSpPr>
            <a:spLocks noGrp="1"/>
          </p:cNvSpPr>
          <p:nvPr>
            <p:ph type="title"/>
          </p:nvPr>
        </p:nvSpPr>
        <p:spPr>
          <a:xfrm>
            <a:off x="2339752" y="1628800"/>
            <a:ext cx="4521696" cy="11430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М</a:t>
            </a:r>
            <a:r>
              <a:rPr lang="ru-RU" dirty="0" smtClean="0">
                <a:solidFill>
                  <a:srgbClr val="FFC000"/>
                </a:solidFill>
                <a:latin typeface="Comic Sans MS" pitchFamily="66" charset="0"/>
              </a:rPr>
              <a:t>о</a:t>
            </a:r>
            <a:r>
              <a:rPr lang="ru-RU" dirty="0" smtClean="0">
                <a:solidFill>
                  <a:srgbClr val="FFFF00"/>
                </a:solidFill>
                <a:latin typeface="Comic Sans MS" pitchFamily="66" charset="0"/>
              </a:rPr>
              <a:t>л</a:t>
            </a:r>
            <a:r>
              <a:rPr lang="ru-RU" dirty="0" smtClean="0">
                <a:solidFill>
                  <a:srgbClr val="92D050"/>
                </a:solidFill>
                <a:latin typeface="Comic Sans MS" pitchFamily="66" charset="0"/>
              </a:rPr>
              <a:t>о</a:t>
            </a:r>
            <a:r>
              <a:rPr lang="ru-RU" dirty="0" smtClean="0">
                <a:solidFill>
                  <a:srgbClr val="00B0F0"/>
                </a:solidFill>
                <a:latin typeface="Comic Sans MS" pitchFamily="66" charset="0"/>
              </a:rPr>
              <a:t>д</a:t>
            </a:r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ц</a:t>
            </a:r>
            <a:r>
              <a:rPr lang="ru-RU" dirty="0" smtClean="0">
                <a:solidFill>
                  <a:srgbClr val="FFC000"/>
                </a:solidFill>
                <a:latin typeface="Comic Sans MS" pitchFamily="66" charset="0"/>
              </a:rPr>
              <a:t>ы</a:t>
            </a:r>
            <a:r>
              <a:rPr lang="ru-RU" dirty="0" smtClean="0">
                <a:solidFill>
                  <a:srgbClr val="FFFF00"/>
                </a:solidFill>
                <a:latin typeface="Comic Sans MS" pitchFamily="66" charset="0"/>
              </a:rPr>
              <a:t>!</a:t>
            </a:r>
            <a:endParaRPr lang="ru-RU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15" name="Заголовок 20"/>
          <p:cNvSpPr txBox="1">
            <a:spLocks/>
          </p:cNvSpPr>
          <p:nvPr/>
        </p:nvSpPr>
        <p:spPr>
          <a:xfrm>
            <a:off x="2195736" y="2564904"/>
            <a:ext cx="496855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С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п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а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с</a:t>
            </a:r>
            <a:r>
              <a:rPr lang="ru-RU" sz="4400" dirty="0" smtClean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и</a:t>
            </a: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б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о</a:t>
            </a: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з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а</a:t>
            </a: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 smtClean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у</a:t>
            </a: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р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о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к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!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7" name="Picture 38" descr="http://img1.liveinternet.ru/images/attach/c/2/65/924/65924214_36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4" y="4149080"/>
            <a:ext cx="1656184" cy="2139876"/>
          </a:xfrm>
          <a:prstGeom prst="rect">
            <a:avLst/>
          </a:prstGeom>
          <a:noFill/>
        </p:spPr>
      </p:pic>
      <p:pic>
        <p:nvPicPr>
          <p:cNvPr id="6" name="Picture 12" descr="мега детский клип арт 23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72200" y="3717032"/>
            <a:ext cx="2088232" cy="2567498"/>
          </a:xfrm>
          <a:prstGeom prst="rect">
            <a:avLst/>
          </a:prstGeom>
          <a:noFill/>
        </p:spPr>
      </p:pic>
      <p:pic>
        <p:nvPicPr>
          <p:cNvPr id="8" name="Picture 2" descr="http://matveyrybka.ucoz.ru/_nw/26/s52494858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t="45662" r="70769"/>
          <a:stretch>
            <a:fillRect/>
          </a:stretch>
        </p:blipFill>
        <p:spPr bwMode="auto">
          <a:xfrm>
            <a:off x="2699792" y="3933056"/>
            <a:ext cx="1152128" cy="2364893"/>
          </a:xfrm>
          <a:prstGeom prst="rect">
            <a:avLst/>
          </a:prstGeom>
          <a:noFill/>
        </p:spPr>
      </p:pic>
      <p:pic>
        <p:nvPicPr>
          <p:cNvPr id="9" name="Picture 4" descr="мега детский клип арт 20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83968" y="4635134"/>
            <a:ext cx="1296144" cy="16201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00B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0070C0"/>
                </a:solidFill>
              </a:rPr>
              <a:t>и</a:t>
            </a:r>
            <a:r>
              <a:rPr lang="ru-RU" b="1" dirty="0" smtClean="0">
                <a:solidFill>
                  <a:srgbClr val="00B050"/>
                </a:solidFill>
              </a:rPr>
              <a:t>н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3" name="Picture 18" descr="Клипарт &quot;Зимний&quot;.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929" b="11765"/>
          <a:stretch>
            <a:fillRect/>
          </a:stretch>
        </p:blipFill>
        <p:spPr bwMode="auto">
          <a:xfrm>
            <a:off x="2771800" y="1988840"/>
            <a:ext cx="2880320" cy="1600178"/>
          </a:xfrm>
          <a:prstGeom prst="rect">
            <a:avLst/>
          </a:prstGeom>
          <a:noFill/>
        </p:spPr>
      </p:pic>
      <p:pic>
        <p:nvPicPr>
          <p:cNvPr id="4" name="Picture 4" descr="мега детский клип арт 20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128" y="3645024"/>
            <a:ext cx="1584176" cy="1980220"/>
          </a:xfrm>
          <a:prstGeom prst="rect">
            <a:avLst/>
          </a:prstGeom>
          <a:noFill/>
        </p:spPr>
      </p:pic>
      <p:pic>
        <p:nvPicPr>
          <p:cNvPr id="7" name="Picture 20" descr="http://data0.eklablog.com/tubes-passion/mod_article764138_7.jpg?34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43608" y="3140968"/>
            <a:ext cx="1800200" cy="2592289"/>
          </a:xfrm>
          <a:prstGeom prst="rect">
            <a:avLst/>
          </a:prstGeom>
          <a:noFill/>
        </p:spPr>
      </p:pic>
      <p:sp>
        <p:nvSpPr>
          <p:cNvPr id="8" name="Выноска-облако 7"/>
          <p:cNvSpPr/>
          <p:nvPr/>
        </p:nvSpPr>
        <p:spPr>
          <a:xfrm>
            <a:off x="827584" y="548680"/>
            <a:ext cx="2808312" cy="2043608"/>
          </a:xfrm>
          <a:prstGeom prst="cloudCallout">
            <a:avLst>
              <a:gd name="adj1" fmla="val 424"/>
              <a:gd name="adj2" fmla="val 88137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Назови детёныша коровы?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9" name="Выноска-облако 8"/>
          <p:cNvSpPr/>
          <p:nvPr/>
        </p:nvSpPr>
        <p:spPr>
          <a:xfrm>
            <a:off x="5868144" y="1916832"/>
            <a:ext cx="2448272" cy="1008112"/>
          </a:xfrm>
          <a:prstGeom prst="cloudCallout">
            <a:avLst>
              <a:gd name="adj1" fmla="val -11733"/>
              <a:gd name="adj2" fmla="val 113702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Телёнок.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10" name="Picture 14" descr="Советские мультфильмы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15816" y="3645024"/>
            <a:ext cx="2779068" cy="21001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00B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0070C0"/>
                </a:solidFill>
              </a:rPr>
              <a:t>и</a:t>
            </a:r>
            <a:r>
              <a:rPr lang="ru-RU" b="1" dirty="0" smtClean="0">
                <a:solidFill>
                  <a:srgbClr val="00B050"/>
                </a:solidFill>
              </a:rPr>
              <a:t>н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3" name="Picture 18" descr="Клипарт &quot;Зимний&quot;.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929" b="11765"/>
          <a:stretch>
            <a:fillRect/>
          </a:stretch>
        </p:blipFill>
        <p:spPr bwMode="auto">
          <a:xfrm>
            <a:off x="2771800" y="1988840"/>
            <a:ext cx="2880320" cy="1600178"/>
          </a:xfrm>
          <a:prstGeom prst="rect">
            <a:avLst/>
          </a:prstGeom>
          <a:noFill/>
        </p:spPr>
      </p:pic>
      <p:pic>
        <p:nvPicPr>
          <p:cNvPr id="4" name="Picture 4" descr="мега детский клип арт 20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128" y="3645024"/>
            <a:ext cx="1584176" cy="1980220"/>
          </a:xfrm>
          <a:prstGeom prst="rect">
            <a:avLst/>
          </a:prstGeom>
          <a:noFill/>
        </p:spPr>
      </p:pic>
      <p:pic>
        <p:nvPicPr>
          <p:cNvPr id="7" name="Picture 20" descr="http://data0.eklablog.com/tubes-passion/mod_article764138_7.jpg?34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43608" y="3140968"/>
            <a:ext cx="1800200" cy="2592289"/>
          </a:xfrm>
          <a:prstGeom prst="rect">
            <a:avLst/>
          </a:prstGeom>
          <a:noFill/>
        </p:spPr>
      </p:pic>
      <p:sp>
        <p:nvSpPr>
          <p:cNvPr id="8" name="Выноска-облако 7"/>
          <p:cNvSpPr/>
          <p:nvPr/>
        </p:nvSpPr>
        <p:spPr>
          <a:xfrm>
            <a:off x="827584" y="548680"/>
            <a:ext cx="2808312" cy="2043608"/>
          </a:xfrm>
          <a:prstGeom prst="cloudCallout">
            <a:avLst>
              <a:gd name="adj1" fmla="val 424"/>
              <a:gd name="adj2" fmla="val 88137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Что отделяет голову от туловища?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9" name="Выноска-облако 8"/>
          <p:cNvSpPr/>
          <p:nvPr/>
        </p:nvSpPr>
        <p:spPr>
          <a:xfrm>
            <a:off x="5868144" y="1916832"/>
            <a:ext cx="2448272" cy="1008112"/>
          </a:xfrm>
          <a:prstGeom prst="cloudCallout">
            <a:avLst>
              <a:gd name="adj1" fmla="val -11733"/>
              <a:gd name="adj2" fmla="val 113702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Шея.</a:t>
            </a:r>
            <a:endParaRPr lang="ru-RU" sz="28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00B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0070C0"/>
                </a:solidFill>
              </a:rPr>
              <a:t>и</a:t>
            </a:r>
            <a:r>
              <a:rPr lang="ru-RU" b="1" dirty="0" smtClean="0">
                <a:solidFill>
                  <a:srgbClr val="00B050"/>
                </a:solidFill>
              </a:rPr>
              <a:t>н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3" name="Picture 18" descr="Клипарт &quot;Зимний&quot;.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929" b="11765"/>
          <a:stretch>
            <a:fillRect/>
          </a:stretch>
        </p:blipFill>
        <p:spPr bwMode="auto">
          <a:xfrm>
            <a:off x="2771800" y="1988840"/>
            <a:ext cx="2880320" cy="1600178"/>
          </a:xfrm>
          <a:prstGeom prst="rect">
            <a:avLst/>
          </a:prstGeom>
          <a:noFill/>
        </p:spPr>
      </p:pic>
      <p:pic>
        <p:nvPicPr>
          <p:cNvPr id="4" name="Picture 4" descr="мега детский клип арт 20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128" y="3645024"/>
            <a:ext cx="1584176" cy="1980220"/>
          </a:xfrm>
          <a:prstGeom prst="rect">
            <a:avLst/>
          </a:prstGeom>
          <a:noFill/>
        </p:spPr>
      </p:pic>
      <p:pic>
        <p:nvPicPr>
          <p:cNvPr id="7" name="Picture 20" descr="http://data0.eklablog.com/tubes-passion/mod_article764138_7.jpg?34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43608" y="3140968"/>
            <a:ext cx="1800200" cy="2592289"/>
          </a:xfrm>
          <a:prstGeom prst="rect">
            <a:avLst/>
          </a:prstGeom>
          <a:noFill/>
        </p:spPr>
      </p:pic>
      <p:sp>
        <p:nvSpPr>
          <p:cNvPr id="8" name="Выноска-облако 7"/>
          <p:cNvSpPr/>
          <p:nvPr/>
        </p:nvSpPr>
        <p:spPr>
          <a:xfrm>
            <a:off x="827584" y="548680"/>
            <a:ext cx="2808312" cy="2043608"/>
          </a:xfrm>
          <a:prstGeom prst="cloudCallout">
            <a:avLst>
              <a:gd name="adj1" fmla="val 424"/>
              <a:gd name="adj2" fmla="val 88137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Назови время года перед зимой?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9" name="Выноска-облако 8"/>
          <p:cNvSpPr/>
          <p:nvPr/>
        </p:nvSpPr>
        <p:spPr>
          <a:xfrm>
            <a:off x="5868144" y="1916832"/>
            <a:ext cx="2448272" cy="1008112"/>
          </a:xfrm>
          <a:prstGeom prst="cloudCallout">
            <a:avLst>
              <a:gd name="adj1" fmla="val -11733"/>
              <a:gd name="adj2" fmla="val 113702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Осень.</a:t>
            </a:r>
            <a:endParaRPr lang="ru-RU" sz="28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00B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0070C0"/>
                </a:solidFill>
              </a:rPr>
              <a:t>и</a:t>
            </a:r>
            <a:r>
              <a:rPr lang="ru-RU" b="1" dirty="0" smtClean="0">
                <a:solidFill>
                  <a:srgbClr val="00B050"/>
                </a:solidFill>
              </a:rPr>
              <a:t>н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3" name="Picture 18" descr="Клипарт &quot;Зимний&quot;.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929" b="11765"/>
          <a:stretch>
            <a:fillRect/>
          </a:stretch>
        </p:blipFill>
        <p:spPr bwMode="auto">
          <a:xfrm>
            <a:off x="2771800" y="1988840"/>
            <a:ext cx="2880320" cy="1600178"/>
          </a:xfrm>
          <a:prstGeom prst="rect">
            <a:avLst/>
          </a:prstGeom>
          <a:noFill/>
        </p:spPr>
      </p:pic>
      <p:pic>
        <p:nvPicPr>
          <p:cNvPr id="4" name="Picture 4" descr="мега детский клип арт 20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128" y="3645024"/>
            <a:ext cx="1584176" cy="1980220"/>
          </a:xfrm>
          <a:prstGeom prst="rect">
            <a:avLst/>
          </a:prstGeom>
          <a:noFill/>
        </p:spPr>
      </p:pic>
      <p:pic>
        <p:nvPicPr>
          <p:cNvPr id="7" name="Picture 20" descr="http://data0.eklablog.com/tubes-passion/mod_article764138_7.jpg?34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43608" y="3140968"/>
            <a:ext cx="1800200" cy="2592289"/>
          </a:xfrm>
          <a:prstGeom prst="rect">
            <a:avLst/>
          </a:prstGeom>
          <a:noFill/>
        </p:spPr>
      </p:pic>
      <p:sp>
        <p:nvSpPr>
          <p:cNvPr id="8" name="Выноска-облако 7"/>
          <p:cNvSpPr/>
          <p:nvPr/>
        </p:nvSpPr>
        <p:spPr>
          <a:xfrm>
            <a:off x="107504" y="548680"/>
            <a:ext cx="3528392" cy="2043608"/>
          </a:xfrm>
          <a:prstGeom prst="cloudCallout">
            <a:avLst>
              <a:gd name="adj1" fmla="val 12148"/>
              <a:gd name="adj2" fmla="val 91333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Кому удалось убежать от трёх медведей</a:t>
            </a:r>
            <a:r>
              <a:rPr lang="ru-RU" sz="2400" b="1" dirty="0" smtClean="0">
                <a:solidFill>
                  <a:schemeClr val="tx1"/>
                </a:solidFill>
              </a:rPr>
              <a:t>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9" name="Выноска-облако 8"/>
          <p:cNvSpPr/>
          <p:nvPr/>
        </p:nvSpPr>
        <p:spPr>
          <a:xfrm>
            <a:off x="5508104" y="1340768"/>
            <a:ext cx="3096344" cy="1008112"/>
          </a:xfrm>
          <a:prstGeom prst="cloudCallout">
            <a:avLst>
              <a:gd name="adj1" fmla="val -11733"/>
              <a:gd name="adj2" fmla="val 162294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Машеньке.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10" name="Picture 36" descr="http://img-fotki.yandex.ru/get/6713/102699435.930/0_a8852_7397efc4_S.png"/>
          <p:cNvPicPr>
            <a:picLocks noChangeAspect="1" noChangeArrowheads="1"/>
          </p:cNvPicPr>
          <p:nvPr/>
        </p:nvPicPr>
        <p:blipFill>
          <a:blip r:embed="rId6" cstate="print"/>
          <a:srcRect l="58333" b="5115"/>
          <a:stretch>
            <a:fillRect/>
          </a:stretch>
        </p:blipFill>
        <p:spPr bwMode="auto">
          <a:xfrm>
            <a:off x="4139952" y="3212976"/>
            <a:ext cx="1011868" cy="2304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00B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0070C0"/>
                </a:solidFill>
              </a:rPr>
              <a:t>и</a:t>
            </a:r>
            <a:r>
              <a:rPr lang="ru-RU" b="1" dirty="0" smtClean="0">
                <a:solidFill>
                  <a:srgbClr val="00B050"/>
                </a:solidFill>
              </a:rPr>
              <a:t>н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3" name="Picture 18" descr="Клипарт &quot;Зимний&quot;.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929" b="11765"/>
          <a:stretch>
            <a:fillRect/>
          </a:stretch>
        </p:blipFill>
        <p:spPr bwMode="auto">
          <a:xfrm>
            <a:off x="2771800" y="1988840"/>
            <a:ext cx="2880320" cy="1600178"/>
          </a:xfrm>
          <a:prstGeom prst="rect">
            <a:avLst/>
          </a:prstGeom>
          <a:noFill/>
        </p:spPr>
      </p:pic>
      <p:pic>
        <p:nvPicPr>
          <p:cNvPr id="4" name="Picture 4" descr="мега детский клип арт 20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128" y="3645024"/>
            <a:ext cx="1584176" cy="1980220"/>
          </a:xfrm>
          <a:prstGeom prst="rect">
            <a:avLst/>
          </a:prstGeom>
          <a:noFill/>
        </p:spPr>
      </p:pic>
      <p:pic>
        <p:nvPicPr>
          <p:cNvPr id="7" name="Picture 20" descr="http://data0.eklablog.com/tubes-passion/mod_article764138_7.jpg?34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43608" y="3140968"/>
            <a:ext cx="1800200" cy="2592289"/>
          </a:xfrm>
          <a:prstGeom prst="rect">
            <a:avLst/>
          </a:prstGeom>
          <a:noFill/>
        </p:spPr>
      </p:pic>
      <p:sp>
        <p:nvSpPr>
          <p:cNvPr id="8" name="Выноска-облако 7"/>
          <p:cNvSpPr/>
          <p:nvPr/>
        </p:nvSpPr>
        <p:spPr>
          <a:xfrm>
            <a:off x="107504" y="548680"/>
            <a:ext cx="3528392" cy="2043608"/>
          </a:xfrm>
          <a:prstGeom prst="cloudCallout">
            <a:avLst>
              <a:gd name="adj1" fmla="val 12148"/>
              <a:gd name="adj2" fmla="val 91333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В него мы смотрим, чтобы увидеть себя. Что это?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9" name="Выноска-облако 8"/>
          <p:cNvSpPr/>
          <p:nvPr/>
        </p:nvSpPr>
        <p:spPr>
          <a:xfrm>
            <a:off x="5508104" y="1340768"/>
            <a:ext cx="3096344" cy="1008112"/>
          </a:xfrm>
          <a:prstGeom prst="cloudCallout">
            <a:avLst>
              <a:gd name="adj1" fmla="val -11733"/>
              <a:gd name="adj2" fmla="val 162294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Зеркало.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5122" name="Picture 2" descr="http://alfaday.net/uploads/posts/2013-03/thumbs/1362235988_11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124" t="2969" r="3783" b="5007"/>
          <a:stretch>
            <a:fillRect/>
          </a:stretch>
        </p:blipFill>
        <p:spPr bwMode="auto">
          <a:xfrm>
            <a:off x="3419872" y="3284984"/>
            <a:ext cx="2075069" cy="28803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00B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0070C0"/>
                </a:solidFill>
              </a:rPr>
              <a:t>и</a:t>
            </a:r>
            <a:r>
              <a:rPr lang="ru-RU" b="1" dirty="0" smtClean="0">
                <a:solidFill>
                  <a:srgbClr val="00B050"/>
                </a:solidFill>
              </a:rPr>
              <a:t>н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3" name="Picture 18" descr="Клипарт &quot;Зимний&quot;.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929" b="11765"/>
          <a:stretch>
            <a:fillRect/>
          </a:stretch>
        </p:blipFill>
        <p:spPr bwMode="auto">
          <a:xfrm>
            <a:off x="2771800" y="1988840"/>
            <a:ext cx="2880320" cy="1600178"/>
          </a:xfrm>
          <a:prstGeom prst="rect">
            <a:avLst/>
          </a:prstGeom>
          <a:noFill/>
        </p:spPr>
      </p:pic>
      <p:pic>
        <p:nvPicPr>
          <p:cNvPr id="4" name="Picture 4" descr="мега детский клип арт 20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128" y="3645024"/>
            <a:ext cx="1584176" cy="1980220"/>
          </a:xfrm>
          <a:prstGeom prst="rect">
            <a:avLst/>
          </a:prstGeom>
          <a:noFill/>
        </p:spPr>
      </p:pic>
      <p:pic>
        <p:nvPicPr>
          <p:cNvPr id="7" name="Picture 20" descr="http://data0.eklablog.com/tubes-passion/mod_article764138_7.jpg?34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43608" y="3140968"/>
            <a:ext cx="1800200" cy="2592289"/>
          </a:xfrm>
          <a:prstGeom prst="rect">
            <a:avLst/>
          </a:prstGeom>
          <a:noFill/>
        </p:spPr>
      </p:pic>
      <p:sp>
        <p:nvSpPr>
          <p:cNvPr id="8" name="Выноска-облако 7"/>
          <p:cNvSpPr/>
          <p:nvPr/>
        </p:nvSpPr>
        <p:spPr>
          <a:xfrm>
            <a:off x="107504" y="548680"/>
            <a:ext cx="4104456" cy="2043608"/>
          </a:xfrm>
          <a:prstGeom prst="cloudCallout">
            <a:avLst>
              <a:gd name="adj1" fmla="val 12148"/>
              <a:gd name="adj2" fmla="val 91333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На каком виде транспорта ехали медведи в сказке «</a:t>
            </a:r>
            <a:r>
              <a:rPr lang="ru-RU" sz="2400" b="1" dirty="0" err="1" smtClean="0">
                <a:solidFill>
                  <a:schemeClr val="tx1"/>
                </a:solidFill>
              </a:rPr>
              <a:t>Тараканище</a:t>
            </a:r>
            <a:r>
              <a:rPr lang="ru-RU" sz="2400" b="1" dirty="0" smtClean="0">
                <a:solidFill>
                  <a:schemeClr val="tx1"/>
                </a:solidFill>
              </a:rPr>
              <a:t>»?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9" name="Выноска-облако 8"/>
          <p:cNvSpPr/>
          <p:nvPr/>
        </p:nvSpPr>
        <p:spPr>
          <a:xfrm>
            <a:off x="5508104" y="764704"/>
            <a:ext cx="3096344" cy="1584176"/>
          </a:xfrm>
          <a:prstGeom prst="cloudCallout">
            <a:avLst>
              <a:gd name="adj1" fmla="val -11733"/>
              <a:gd name="adj2" fmla="val 162294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На велосипеде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4098" name="Picture 2" descr="http://img0.liveinternet.ru/images/attach/c/2/68/795/68795504_1294229500_08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47864" y="3789040"/>
            <a:ext cx="2395159" cy="20162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00B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0070C0"/>
                </a:solidFill>
              </a:rPr>
              <a:t>и</a:t>
            </a:r>
            <a:r>
              <a:rPr lang="ru-RU" b="1" dirty="0" smtClean="0">
                <a:solidFill>
                  <a:srgbClr val="00B050"/>
                </a:solidFill>
              </a:rPr>
              <a:t>н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3" name="Picture 18" descr="Клипарт &quot;Зимний&quot;.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929" b="11765"/>
          <a:stretch>
            <a:fillRect/>
          </a:stretch>
        </p:blipFill>
        <p:spPr bwMode="auto">
          <a:xfrm>
            <a:off x="2771800" y="1988840"/>
            <a:ext cx="2880320" cy="1600178"/>
          </a:xfrm>
          <a:prstGeom prst="rect">
            <a:avLst/>
          </a:prstGeom>
          <a:noFill/>
        </p:spPr>
      </p:pic>
      <p:pic>
        <p:nvPicPr>
          <p:cNvPr id="4" name="Picture 4" descr="мега детский клип арт 20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128" y="3645024"/>
            <a:ext cx="1584176" cy="1980220"/>
          </a:xfrm>
          <a:prstGeom prst="rect">
            <a:avLst/>
          </a:prstGeom>
          <a:noFill/>
        </p:spPr>
      </p:pic>
      <p:pic>
        <p:nvPicPr>
          <p:cNvPr id="7" name="Picture 20" descr="http://data0.eklablog.com/tubes-passion/mod_article764138_7.jpg?34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43608" y="3140968"/>
            <a:ext cx="1800200" cy="2592289"/>
          </a:xfrm>
          <a:prstGeom prst="rect">
            <a:avLst/>
          </a:prstGeom>
          <a:noFill/>
        </p:spPr>
      </p:pic>
      <p:sp>
        <p:nvSpPr>
          <p:cNvPr id="8" name="Выноска-облако 7"/>
          <p:cNvSpPr/>
          <p:nvPr/>
        </p:nvSpPr>
        <p:spPr>
          <a:xfrm>
            <a:off x="107504" y="548680"/>
            <a:ext cx="4608512" cy="2043608"/>
          </a:xfrm>
          <a:prstGeom prst="cloudCallout">
            <a:avLst>
              <a:gd name="adj1" fmla="val -5095"/>
              <a:gd name="adj2" fmla="val 87072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Когда пешком идёшь, ты пешеход, а кто ты, если сел на пароход?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9" name="Выноска-облако 8"/>
          <p:cNvSpPr/>
          <p:nvPr/>
        </p:nvSpPr>
        <p:spPr>
          <a:xfrm>
            <a:off x="5508104" y="764704"/>
            <a:ext cx="3096344" cy="1584176"/>
          </a:xfrm>
          <a:prstGeom prst="cloudCallout">
            <a:avLst>
              <a:gd name="adj1" fmla="val -11733"/>
              <a:gd name="adj2" fmla="val 162294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Пассажир.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3074" name="Picture 2" descr="http://go3.imgsmail.ru/imgpreview?key=3c2457eddeae1cba&amp;mb=imgdb_preview_23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03848" y="3212976"/>
            <a:ext cx="2664296" cy="24739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907</TotalTime>
  <Words>619</Words>
  <Application>Microsoft Office PowerPoint</Application>
  <PresentationFormat>Экран (4:3)</PresentationFormat>
  <Paragraphs>128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Слайд 1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Запомни увиденное изображение и зарисуй как можно точнее. </vt:lpstr>
      <vt:lpstr>Запомни увиденное изображение и зарисуй как можно точнее. </vt:lpstr>
      <vt:lpstr>Проверь</vt:lpstr>
      <vt:lpstr>Запомни числовой ряд за 5 секунд и ответь на вопросы</vt:lpstr>
      <vt:lpstr>Запомни числовой ряд за 5 секунд и ответь на вопросы</vt:lpstr>
      <vt:lpstr>Запомни числовой ряд за 5 секунд и ответь на вопросы</vt:lpstr>
      <vt:lpstr>Запомни числовой ряд за 5 секунд и ответь на вопросы</vt:lpstr>
      <vt:lpstr>Вычеркни за 2 минуты только те фигуры, которые даны на образце</vt:lpstr>
      <vt:lpstr>Найди в левом квадрате фигуры Д, Е, О и К. Впиши в фигуры их номера.</vt:lpstr>
      <vt:lpstr>Найди 10 отличий.</vt:lpstr>
      <vt:lpstr>ЛОГИЧЕСКИ – ПОИСКОВЫЕ ЗАДАНИЯ</vt:lpstr>
      <vt:lpstr>ЛОГИЧЕСКИ – ПОИСКОВЫЕ ЗАДАНИЯ</vt:lpstr>
      <vt:lpstr>ЛОГИЧЕСКИ – ПОИСКОВЫЕ ЗАДАНИЯ</vt:lpstr>
      <vt:lpstr>Расставь числа 6, 5, 4, 3, 2 и 1 в кружках так, чтобы сумма чисел вдоль каждой прямой равнялась 12.</vt:lpstr>
      <vt:lpstr>В «лесной школе» 14 учеников: лисят, волчат и медвежат. Меньше всего в школе волчат, а больше всего - лисят: их на 5 больше, чем волчат. Сколько в «лесной школе» лисят, волчат и медвежат?</vt:lpstr>
      <vt:lpstr>У Миши, Серёжи, Игоря и Коли были 3 удочки и один спиннинг. Напиши, что было у каждого мальчика, если у Серёжи с Колей и у Коли с Мишей были разные средства для рыбной ловли.</vt:lpstr>
      <vt:lpstr>Выбери нужную фигуру из 6 пронумерованных.</vt:lpstr>
      <vt:lpstr>Молодцы!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Лариса Викторовна Романова</cp:lastModifiedBy>
  <cp:revision>101</cp:revision>
  <dcterms:modified xsi:type="dcterms:W3CDTF">2014-11-08T18:47:35Z</dcterms:modified>
</cp:coreProperties>
</file>