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64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65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292" r:id="rId40"/>
    <p:sldId id="25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gif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34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>
            <a:off x="1619672" y="3717032"/>
            <a:ext cx="1018738" cy="1889491"/>
          </a:xfrm>
          <a:prstGeom prst="rect">
            <a:avLst/>
          </a:prstGeom>
          <a:noFill/>
        </p:spPr>
      </p:pic>
      <p:pic>
        <p:nvPicPr>
          <p:cNvPr id="8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>
            <a:off x="6516217" y="3645024"/>
            <a:ext cx="1152128" cy="1961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107504" y="980728"/>
            <a:ext cx="4824536" cy="2088232"/>
          </a:xfrm>
          <a:prstGeom prst="cloudCallout">
            <a:avLst>
              <a:gd name="adj1" fmla="val 1610"/>
              <a:gd name="adj2" fmla="val 7586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Что делается с деревьями, когда дует сильный ветер?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228184" y="1268760"/>
            <a:ext cx="2304256" cy="1152128"/>
          </a:xfrm>
          <a:prstGeom prst="cloudCallout">
            <a:avLst>
              <a:gd name="adj1" fmla="val -27437"/>
              <a:gd name="adj2" fmla="val 19295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Гнутся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img1.liveinternet.ru/images/attach/c/2/71/85/71085234_1298417469_22508065681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005064"/>
            <a:ext cx="2016224" cy="2166480"/>
          </a:xfrm>
          <a:prstGeom prst="rect">
            <a:avLst/>
          </a:prstGeom>
          <a:noFill/>
        </p:spPr>
      </p:pic>
      <p:pic>
        <p:nvPicPr>
          <p:cNvPr id="9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>
            <a:off x="1619672" y="3501008"/>
            <a:ext cx="1368152" cy="2537563"/>
          </a:xfrm>
          <a:prstGeom prst="rect">
            <a:avLst/>
          </a:prstGeom>
          <a:noFill/>
        </p:spPr>
      </p:pic>
      <p:pic>
        <p:nvPicPr>
          <p:cNvPr id="5122" name="Picture 2" descr="http://cdn3.freepik.com/image/th/42093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2708920"/>
            <a:ext cx="2160240" cy="29192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95536" y="980728"/>
            <a:ext cx="3384376" cy="1872208"/>
          </a:xfrm>
          <a:prstGeom prst="cloudCallout">
            <a:avLst>
              <a:gd name="adj1" fmla="val -3152"/>
              <a:gd name="adj2" fmla="val 93425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Чем вытаскивают гвозди?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1124744"/>
            <a:ext cx="3024336" cy="1296144"/>
          </a:xfrm>
          <a:prstGeom prst="cloudCallout">
            <a:avLst>
              <a:gd name="adj1" fmla="val -29140"/>
              <a:gd name="adj2" fmla="val 17709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Клещами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img1.liveinternet.ru/images/attach/c/2/71/85/71085234_1298417469_22508065681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005064"/>
            <a:ext cx="2016224" cy="2166480"/>
          </a:xfrm>
          <a:prstGeom prst="rect">
            <a:avLst/>
          </a:prstGeom>
          <a:noFill/>
        </p:spPr>
      </p:pic>
      <p:pic>
        <p:nvPicPr>
          <p:cNvPr id="10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1547664" y="3645024"/>
            <a:ext cx="1368152" cy="2537563"/>
          </a:xfrm>
          <a:prstGeom prst="rect">
            <a:avLst/>
          </a:prstGeom>
          <a:noFill/>
        </p:spPr>
      </p:pic>
      <p:pic>
        <p:nvPicPr>
          <p:cNvPr id="4098" name="Picture 2" descr="http://1.bp.blogspot.com/_ypalM7eSBEQ/TBcSehOtA9I/AAAAAAAABqg/04idoD5SM5s/s320/plyers-clipart-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284984"/>
            <a:ext cx="2200275" cy="2847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 (700x484, 183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Запомни увиденное изображение и зарисуй как можно точнее.</a:t>
            </a:r>
            <a:endParaRPr lang="ru-RU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30" t="57908" b="7090"/>
          <a:stretch>
            <a:fillRect/>
          </a:stretch>
        </p:blipFill>
        <p:spPr bwMode="auto">
          <a:xfrm>
            <a:off x="2123728" y="1988840"/>
            <a:ext cx="610567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>
            <a:off x="467544" y="4005064"/>
            <a:ext cx="1368152" cy="253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 (700x484, 183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Запомни увиденное изображение и зарисуй как можно точнее.</a:t>
            </a:r>
            <a:endParaRPr lang="ru-RU" sz="20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380" t="61090" b="10272"/>
          <a:stretch>
            <a:fillRect/>
          </a:stretch>
        </p:blipFill>
        <p:spPr bwMode="auto">
          <a:xfrm>
            <a:off x="1475656" y="1916832"/>
            <a:ext cx="733022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>
            <a:off x="323528" y="4077072"/>
            <a:ext cx="1368152" cy="253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 (700x484, 183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>
            <a:off x="1403648" y="4005064"/>
            <a:ext cx="1174033" cy="2177523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30" t="57908" b="7090"/>
          <a:stretch>
            <a:fillRect/>
          </a:stretch>
        </p:blipFill>
        <p:spPr bwMode="auto">
          <a:xfrm>
            <a:off x="1763688" y="1412776"/>
            <a:ext cx="383379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380" t="61090" b="10272"/>
          <a:stretch>
            <a:fillRect/>
          </a:stretch>
        </p:blipFill>
        <p:spPr bwMode="auto">
          <a:xfrm>
            <a:off x="3491880" y="3212976"/>
            <a:ext cx="5184576" cy="2190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 (700x484, 183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0"/>
            <a:ext cx="5724128" cy="105273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Раздели каждую строчку чисел на две группы, объединённые каким-нибудь принципом. Объясни его.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060848"/>
            <a:ext cx="756084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33  84  75  22  13  11  44  53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212976"/>
            <a:ext cx="25922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1-я группа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4077072"/>
            <a:ext cx="25922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</a:t>
            </a:r>
            <a:r>
              <a:rPr lang="ru-RU" sz="3600" b="1" dirty="0" smtClean="0">
                <a:solidFill>
                  <a:srgbClr val="FF0000"/>
                </a:solidFill>
              </a:rPr>
              <a:t>-я группа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3068960"/>
            <a:ext cx="4608512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33  22  11  44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4005064"/>
            <a:ext cx="442798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84  75 13  53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539552" y="4581128"/>
            <a:ext cx="1057561" cy="1961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 (700x484, 183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0"/>
            <a:ext cx="5724128" cy="105273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Раздели каждую строчку чисел на две группы, объединённые каким-нибудь принципом. Объясни его.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060848"/>
            <a:ext cx="756084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91  81  82  95  87  94  85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212976"/>
            <a:ext cx="25922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1-я группа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4077072"/>
            <a:ext cx="25922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</a:t>
            </a:r>
            <a:r>
              <a:rPr lang="ru-RU" sz="3600" b="1" dirty="0" smtClean="0">
                <a:solidFill>
                  <a:srgbClr val="FF0000"/>
                </a:solidFill>
              </a:rPr>
              <a:t>-я группа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3068960"/>
            <a:ext cx="4608512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91  95  94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95936" y="4005064"/>
            <a:ext cx="442798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81  82  87  85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539552" y="4581128"/>
            <a:ext cx="1057561" cy="1961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 (700x484, 183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0"/>
            <a:ext cx="5724128" cy="105273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Раздели каждую строчку чисел на две группы, объединённые каким-нибудь принципом. Объясни его.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916832"/>
            <a:ext cx="8244408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45  61  13  38  84  54  75  27  98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212976"/>
            <a:ext cx="25922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1-я группа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4077072"/>
            <a:ext cx="25922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2</a:t>
            </a:r>
            <a:r>
              <a:rPr lang="ru-RU" sz="3600" b="1" dirty="0" smtClean="0">
                <a:solidFill>
                  <a:srgbClr val="FF0000"/>
                </a:solidFill>
              </a:rPr>
              <a:t>-я группа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3068960"/>
            <a:ext cx="4608512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45  84  54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4005064"/>
            <a:ext cx="558011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61  13  38  75  27  98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539552" y="4581128"/>
            <a:ext cx="1057561" cy="1961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Вставь пропущенное число.</a:t>
            </a:r>
            <a:endParaRPr lang="ru-RU" sz="36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pic>
        <p:nvPicPr>
          <p:cNvPr id="4" name="Picture 4" descr="http://svoiskazki.ru/wp-content/uploads/2013/02/0_5541f_6916de6f_orig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3160" y="836712"/>
            <a:ext cx="3634856" cy="6021288"/>
          </a:xfrm>
          <a:prstGeom prst="rect">
            <a:avLst/>
          </a:prstGeom>
          <a:noFill/>
        </p:spPr>
      </p:pic>
      <p:pic>
        <p:nvPicPr>
          <p:cNvPr id="5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 flipH="1">
            <a:off x="6372200" y="4509120"/>
            <a:ext cx="1130223" cy="217752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43608" y="1124744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6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206084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12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206084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2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07904" y="1124744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3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75856" y="206084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9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206084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3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83768" y="314096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23728" y="4077072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10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9832" y="4077072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2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83768" y="314096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5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64807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Впиши вместо пропусков подходящие по смыслу слова.</a:t>
            </a:r>
            <a:endParaRPr lang="ru-RU" sz="28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pic>
        <p:nvPicPr>
          <p:cNvPr id="5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 flipH="1">
            <a:off x="7596336" y="4437112"/>
            <a:ext cx="1130223" cy="217752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27784" y="1628800"/>
            <a:ext cx="3168352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з</a:t>
            </a:r>
            <a:r>
              <a:rPr lang="ru-RU" sz="3600" b="1" dirty="0" smtClean="0">
                <a:solidFill>
                  <a:schemeClr val="tx1"/>
                </a:solidFill>
              </a:rPr>
              <a:t>абивает,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 ножницы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1560" y="1628800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436096" y="206084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1560" y="1628800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молоток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36096" y="206084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режут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55776" y="3645024"/>
            <a:ext cx="3168352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</a:t>
            </a:r>
            <a:r>
              <a:rPr lang="ru-RU" sz="3600" b="1" dirty="0" smtClean="0">
                <a:solidFill>
                  <a:schemeClr val="tx1"/>
                </a:solidFill>
              </a:rPr>
              <a:t>з яйца,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 рыба из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27584" y="3573016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48064" y="4149080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27584" y="3573016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птица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148064" y="4149080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икринки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95536" y="1052736"/>
            <a:ext cx="3528392" cy="1872208"/>
          </a:xfrm>
          <a:prstGeom prst="cloudCallout">
            <a:avLst>
              <a:gd name="adj1" fmla="val -3097"/>
              <a:gd name="adj2" fmla="val 8512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Кто охраняет ночью дом?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156176" y="836712"/>
            <a:ext cx="2736304" cy="1584176"/>
          </a:xfrm>
          <a:prstGeom prst="cloudCallout">
            <a:avLst>
              <a:gd name="adj1" fmla="val -6448"/>
              <a:gd name="adj2" fmla="val 16005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Сторож, собака.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img1.liveinternet.ru/images/attach/c/2/71/85/71085234_1298417469_22508065681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005064"/>
            <a:ext cx="2016224" cy="2166480"/>
          </a:xfrm>
          <a:prstGeom prst="rect">
            <a:avLst/>
          </a:prstGeom>
          <a:noFill/>
        </p:spPr>
      </p:pic>
      <p:pic>
        <p:nvPicPr>
          <p:cNvPr id="9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>
            <a:off x="827584" y="3573016"/>
            <a:ext cx="1368152" cy="2537563"/>
          </a:xfrm>
          <a:prstGeom prst="rect">
            <a:avLst/>
          </a:prstGeom>
          <a:noFill/>
        </p:spPr>
      </p:pic>
      <p:pic>
        <p:nvPicPr>
          <p:cNvPr id="13314" name="Picture 2" descr="http://psj.ru/upload/iblock/00c/WATCHMAN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60" r="16841"/>
          <a:stretch>
            <a:fillRect/>
          </a:stretch>
        </p:blipFill>
        <p:spPr bwMode="auto">
          <a:xfrm>
            <a:off x="3995936" y="2924944"/>
            <a:ext cx="1800200" cy="2857500"/>
          </a:xfrm>
          <a:prstGeom prst="rect">
            <a:avLst/>
          </a:prstGeom>
          <a:noFill/>
        </p:spPr>
      </p:pic>
      <p:pic>
        <p:nvPicPr>
          <p:cNvPr id="13316" name="Picture 4" descr="http://www.zooclub.ru/attach/fotogal/clip/dogs/19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4797152"/>
            <a:ext cx="1510561" cy="1503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64807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Впиши вместо пропусков подходящие по смыслу слова.</a:t>
            </a:r>
            <a:endParaRPr lang="ru-RU" sz="28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pic>
        <p:nvPicPr>
          <p:cNvPr id="5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 flipH="1">
            <a:off x="7596336" y="4437112"/>
            <a:ext cx="1130223" cy="217752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27784" y="1628800"/>
            <a:ext cx="3168352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лает,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 корова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1560" y="1628800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436096" y="206084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1560" y="1628800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собака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36096" y="206084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мычит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55776" y="3645024"/>
            <a:ext cx="3168352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маленькая,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 слон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7544" y="350100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48064" y="4149080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7544" y="350100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мышка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148064" y="4149080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большой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64807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Впиши вместо пропусков подходящие по смыслу слова.</a:t>
            </a:r>
            <a:endParaRPr lang="ru-RU" sz="28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pic>
        <p:nvPicPr>
          <p:cNvPr id="5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 flipH="1">
            <a:off x="7596336" y="4437112"/>
            <a:ext cx="1130223" cy="217752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27784" y="1628800"/>
            <a:ext cx="3168352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хитрая,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 </a:t>
            </a:r>
            <a:r>
              <a:rPr lang="ru-RU" sz="3600" b="1" dirty="0" err="1" smtClean="0">
                <a:solidFill>
                  <a:schemeClr val="tx1"/>
                </a:solidFill>
              </a:rPr>
              <a:t>осёл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1560" y="1628800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436096" y="206084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1560" y="1628800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лиса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36096" y="206084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глупый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55776" y="3645024"/>
            <a:ext cx="3168352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плавает,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 самолёт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67544" y="350100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48064" y="4149080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7544" y="350100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корабль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148064" y="4149080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летает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1.liveinternet.ru/images/attach/c/4/83/563/83563681_large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0"/>
            <a:ext cx="5338936" cy="77809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Дорисуй недостающие лица.</a:t>
            </a:r>
            <a:endParaRPr lang="ru-RU" sz="3200" b="1" dirty="0"/>
          </a:p>
        </p:txBody>
      </p:sp>
      <p:pic>
        <p:nvPicPr>
          <p:cNvPr id="4" name="Picture 3" descr="D:\Презентации\Математика\Умники и умницы 2 класс\Тетрадь 2 класс 2 часть\Image010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5F4FA"/>
              </a:clrFrom>
              <a:clrTo>
                <a:srgbClr val="F5F4FA">
                  <a:alpha val="0"/>
                </a:srgbClr>
              </a:clrTo>
            </a:clrChange>
          </a:blip>
          <a:srcRect l="57531" t="41893" r="6914" b="43090"/>
          <a:stretch>
            <a:fillRect/>
          </a:stretch>
        </p:blipFill>
        <p:spPr bwMode="auto">
          <a:xfrm>
            <a:off x="2411760" y="1556792"/>
            <a:ext cx="5546291" cy="3312368"/>
          </a:xfrm>
          <a:prstGeom prst="rect">
            <a:avLst/>
          </a:prstGeom>
          <a:noFill/>
        </p:spPr>
      </p:pic>
      <p:pic>
        <p:nvPicPr>
          <p:cNvPr id="5" name="Picture 3" descr="D:\Презентации\Математика\Умники и умницы 2 класс\Тетрадь 2 класс 2 часть\Image010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5F4FA"/>
              </a:clrFrom>
              <a:clrTo>
                <a:srgbClr val="F5F4FA">
                  <a:alpha val="0"/>
                </a:srgbClr>
              </a:clrTo>
            </a:clrChange>
          </a:blip>
          <a:srcRect l="76457" t="47116" r="17080" b="47987"/>
          <a:stretch>
            <a:fillRect/>
          </a:stretch>
        </p:blipFill>
        <p:spPr bwMode="auto">
          <a:xfrm>
            <a:off x="6876256" y="1700808"/>
            <a:ext cx="1008112" cy="1080120"/>
          </a:xfrm>
          <a:prstGeom prst="rect">
            <a:avLst/>
          </a:prstGeom>
          <a:noFill/>
        </p:spPr>
      </p:pic>
      <p:pic>
        <p:nvPicPr>
          <p:cNvPr id="6" name="Picture 3" descr="D:\Презентации\Математика\Умники и умницы 2 класс\Тетрадь 2 класс 2 часть\Image010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5F4FA"/>
              </a:clrFrom>
              <a:clrTo>
                <a:srgbClr val="F5F4FA">
                  <a:alpha val="0"/>
                </a:srgbClr>
              </a:clrTo>
            </a:clrChange>
          </a:blip>
          <a:srcRect l="67225" t="41893" r="25389" b="52760"/>
          <a:stretch>
            <a:fillRect/>
          </a:stretch>
        </p:blipFill>
        <p:spPr bwMode="auto">
          <a:xfrm>
            <a:off x="2483768" y="2564904"/>
            <a:ext cx="1152128" cy="1179512"/>
          </a:xfrm>
          <a:prstGeom prst="rect">
            <a:avLst/>
          </a:prstGeom>
          <a:noFill/>
        </p:spPr>
      </p:pic>
      <p:pic>
        <p:nvPicPr>
          <p:cNvPr id="8" name="Picture 3" descr="D:\Презентации\Математика\Умники и умницы 2 класс\Тетрадь 2 класс 2 часть\Image010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5F4FA"/>
              </a:clrFrom>
              <a:clrTo>
                <a:srgbClr val="F5F4FA">
                  <a:alpha val="0"/>
                </a:srgbClr>
              </a:clrTo>
            </a:clrChange>
          </a:blip>
          <a:srcRect l="76457" t="42546" r="17080" b="52760"/>
          <a:stretch>
            <a:fillRect/>
          </a:stretch>
        </p:blipFill>
        <p:spPr bwMode="auto">
          <a:xfrm>
            <a:off x="6804248" y="2708920"/>
            <a:ext cx="1008112" cy="1035496"/>
          </a:xfrm>
          <a:prstGeom prst="rect">
            <a:avLst/>
          </a:prstGeom>
          <a:noFill/>
        </p:spPr>
      </p:pic>
      <p:pic>
        <p:nvPicPr>
          <p:cNvPr id="9" name="Picture 3" descr="D:\Презентации\Математика\Умники и умницы 2 класс\Тетрадь 2 класс 2 часть\Image010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5F4FA"/>
              </a:clrFrom>
              <a:clrTo>
                <a:srgbClr val="F5F4FA">
                  <a:alpha val="0"/>
                </a:srgbClr>
              </a:clrTo>
            </a:clrChange>
          </a:blip>
          <a:srcRect l="57531" t="42546" r="34622" b="53211"/>
          <a:stretch>
            <a:fillRect/>
          </a:stretch>
        </p:blipFill>
        <p:spPr bwMode="auto">
          <a:xfrm>
            <a:off x="5220072" y="3861048"/>
            <a:ext cx="1224136" cy="936104"/>
          </a:xfrm>
          <a:prstGeom prst="rect">
            <a:avLst/>
          </a:prstGeom>
          <a:noFill/>
        </p:spPr>
      </p:pic>
      <p:pic>
        <p:nvPicPr>
          <p:cNvPr id="10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899592" y="4365104"/>
            <a:ext cx="1057561" cy="1961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1.liveinternet.ru/images/attach/c/4/83/563/83563681_large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0"/>
            <a:ext cx="5868144" cy="98072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Слово в скобках в верхнем ряду каждого задания образовано из двух рядом стоящих. Пойми закономерность и впиши слово в скобки нижнего ряда.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2132856"/>
            <a:ext cx="655272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СЛАВА     (САПОГ)    ПОРОГ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284984"/>
            <a:ext cx="698477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ПЛЕТЬ     (________)     НАДЕЛ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3429000"/>
            <a:ext cx="208823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ПЕНАЛ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9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899592" y="4365104"/>
            <a:ext cx="1057561" cy="1961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1.liveinternet.ru/images/attach/c/4/83/563/83563681_large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0"/>
            <a:ext cx="5868144" cy="98072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Слово в скобках в верхнем ряду каждого задания образовано из двух рядом стоящих. Пойми закономерность и впиши слово в скобки нижнего ряда.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2132856"/>
            <a:ext cx="655272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РЕКА     (ВЕРА)    РОВ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284984"/>
            <a:ext cx="698477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ПИСК     (________)     САД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3429000"/>
            <a:ext cx="208823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ДИСК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9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899592" y="4365104"/>
            <a:ext cx="1057561" cy="1961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1.liveinternet.ru/images/attach/c/4/83/563/83563681_large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0"/>
            <a:ext cx="5868144" cy="98072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Слово в скобках в верхнем ряду каждого задания образовано из двух рядом стоящих. Пойми закономерность и впиши слово в скобки нижнего ряда.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132856"/>
            <a:ext cx="734481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КОНВЕРТ     (БАЛКОН)    БУЛКА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284984"/>
            <a:ext cx="7560840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МАНЕРА     (_________)     КИРКА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3501008"/>
            <a:ext cx="230425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КАРМАН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9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899592" y="4365104"/>
            <a:ext cx="1057561" cy="1961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1.liveinternet.ru/images/attach/c/4/83/563/83563681_large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0"/>
            <a:ext cx="5868144" cy="98072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Слово в скобках в верхнем ряду каждого задания образовано из двух рядом стоящих. Пойми закономерность и впиши слово в скобки нижнего ряда.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2132856"/>
            <a:ext cx="655272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РИС     (СРОК)    КРОТ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284984"/>
            <a:ext cx="698477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РАК     (________)     КЛИН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3501008"/>
            <a:ext cx="208823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КРИК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9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899592" y="4365104"/>
            <a:ext cx="1057561" cy="1961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На доске написали слова цветными мелками. У красного и жёлтого слов одинаковая третья буква, у красного и </a:t>
            </a:r>
            <a:r>
              <a:rPr lang="ru-RU" sz="2000" b="1" dirty="0" err="1" smtClean="0"/>
              <a:t>розового</a:t>
            </a:r>
            <a:r>
              <a:rPr lang="ru-RU" sz="2000" b="1" dirty="0" smtClean="0"/>
              <a:t> – первая. Раскрась слово ФЕВРАЛЬ.</a:t>
            </a:r>
            <a:endParaRPr lang="ru-RU" sz="20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206084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ФЕВРАЛЬ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350100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АКВАРИУМ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2060848"/>
            <a:ext cx="244827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ФАМИЛИЯ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8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899592" y="4365104"/>
            <a:ext cx="1057561" cy="1961499"/>
          </a:xfrm>
          <a:prstGeom prst="rect">
            <a:avLst/>
          </a:prstGeom>
          <a:noFill/>
        </p:spPr>
      </p:pic>
      <p:pic>
        <p:nvPicPr>
          <p:cNvPr id="10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 flipH="1">
            <a:off x="6876256" y="4365104"/>
            <a:ext cx="1130223" cy="2177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171C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8E529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519D6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211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Найди такое общее окончание для этих букв, чтобы получились слова.</a:t>
            </a:r>
            <a:endParaRPr lang="ru-RU" sz="24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95736" y="980728"/>
            <a:ext cx="208823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УЧИТ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1628800"/>
            <a:ext cx="14401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ДР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2204864"/>
            <a:ext cx="14401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М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2780928"/>
            <a:ext cx="14401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ТР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3284984"/>
            <a:ext cx="14401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Ц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91680" y="3861048"/>
            <a:ext cx="14401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Щ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23728" y="4437112"/>
            <a:ext cx="144016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ЯГ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27784" y="4941168"/>
            <a:ext cx="18002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АКВАР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2852936"/>
            <a:ext cx="194421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(  .  .  .  )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88024" y="2852936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ЕЛЬ</a:t>
            </a:r>
            <a:endParaRPr lang="ru-RU" sz="4400" b="1" dirty="0">
              <a:solidFill>
                <a:srgbClr val="FF0000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419872" y="1556792"/>
            <a:ext cx="1080120" cy="15121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059832" y="2060848"/>
            <a:ext cx="1440160" cy="10081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483768" y="2564904"/>
            <a:ext cx="2016224" cy="5040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195736" y="3068960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2339752" y="3068960"/>
            <a:ext cx="2160240" cy="50405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2771800" y="3068960"/>
            <a:ext cx="1728192" cy="1080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3131840" y="3068960"/>
            <a:ext cx="1368152" cy="16561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3635896" y="3068960"/>
            <a:ext cx="864096" cy="19442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4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 flipH="1">
            <a:off x="6876256" y="4365104"/>
            <a:ext cx="1130223" cy="2177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Составь пару: фразеологизм и его значение.</a:t>
            </a:r>
            <a:endParaRPr lang="ru-RU" sz="32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1340768"/>
            <a:ext cx="60486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Валять </a:t>
            </a:r>
            <a:r>
              <a:rPr lang="ru-RU" sz="4800" b="1" dirty="0" err="1" smtClean="0">
                <a:solidFill>
                  <a:srgbClr val="FF0000"/>
                </a:solidFill>
              </a:rPr>
              <a:t>дурака</a:t>
            </a:r>
            <a:r>
              <a:rPr lang="ru-RU" sz="4800" b="1" dirty="0" smtClean="0">
                <a:solidFill>
                  <a:srgbClr val="FF0000"/>
                </a:solidFill>
              </a:rPr>
              <a:t>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Бездельничать</a:t>
            </a:r>
            <a:r>
              <a:rPr lang="ru-RU" sz="3600" b="1" dirty="0" smtClean="0">
                <a:solidFill>
                  <a:srgbClr val="0070C0"/>
                </a:solidFill>
              </a:rPr>
              <a:t>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13314" name="Picture 2" descr="http://lidersys.ru/wp-content/uploads/2013/01/lenx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CF4"/>
              </a:clrFrom>
              <a:clrTo>
                <a:srgbClr val="FBFC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3091435"/>
            <a:ext cx="5688632" cy="3766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23528" y="836712"/>
            <a:ext cx="3384376" cy="2232248"/>
          </a:xfrm>
          <a:prstGeom prst="cloudCallout">
            <a:avLst>
              <a:gd name="adj1" fmla="val -8728"/>
              <a:gd name="adj2" fmla="val 8242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Кто из хищников ворует кур и гусей?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372200" y="1196752"/>
            <a:ext cx="2088232" cy="1224136"/>
          </a:xfrm>
          <a:prstGeom prst="cloudCallout">
            <a:avLst>
              <a:gd name="adj1" fmla="val -34791"/>
              <a:gd name="adj2" fmla="val 21245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Лиса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img1.liveinternet.ru/images/attach/c/2/71/85/71085234_1298417469_22508065681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005064"/>
            <a:ext cx="2016224" cy="2166480"/>
          </a:xfrm>
          <a:prstGeom prst="rect">
            <a:avLst/>
          </a:prstGeom>
          <a:noFill/>
        </p:spPr>
      </p:pic>
      <p:pic>
        <p:nvPicPr>
          <p:cNvPr id="10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1547664" y="3645024"/>
            <a:ext cx="1368152" cy="2537563"/>
          </a:xfrm>
          <a:prstGeom prst="rect">
            <a:avLst/>
          </a:prstGeom>
          <a:noFill/>
        </p:spPr>
      </p:pic>
      <p:pic>
        <p:nvPicPr>
          <p:cNvPr id="12290" name="Picture 2" descr="http://zooclub.ru/attach/fotogal/clip/wdogs/4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3717032"/>
            <a:ext cx="2960251" cy="2421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Составь пару: фразеологизм и его значение.</a:t>
            </a:r>
            <a:endParaRPr lang="ru-RU" sz="32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59832" y="1124744"/>
            <a:ext cx="5472608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Вставлять палки в колёса.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2708920"/>
            <a:ext cx="316835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Мешать.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11266" name="Picture 2" descr="http://ivrika.ru/wp-content/uploads/2014/06/i1me33Sp9cHBmsRLX8N69Q-articl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456" b="23413"/>
          <a:stretch>
            <a:fillRect/>
          </a:stretch>
        </p:blipFill>
        <p:spPr bwMode="auto">
          <a:xfrm flipH="1">
            <a:off x="0" y="2708920"/>
            <a:ext cx="4761529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Составь пару: фразеологизм и его значение.</a:t>
            </a:r>
            <a:endParaRPr lang="ru-RU" sz="32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1340768"/>
            <a:ext cx="60486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В два счёта.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2564904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Быстро</a:t>
            </a:r>
            <a:r>
              <a:rPr lang="ru-RU" sz="3600" b="1" dirty="0" smtClean="0">
                <a:solidFill>
                  <a:srgbClr val="0070C0"/>
                </a:solidFill>
              </a:rPr>
              <a:t>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10242" name="Picture 2" descr="http://thewomen.kz/wp-content/uploads/2014/09/Sindrom-otlichnizy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667124"/>
            <a:ext cx="4762500" cy="3190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Составь пару: фразеологизм и его значение.</a:t>
            </a:r>
            <a:endParaRPr lang="ru-RU" sz="32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1340768"/>
            <a:ext cx="6048672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Делать большие глаза</a:t>
            </a:r>
            <a:r>
              <a:rPr lang="ru-RU" sz="4800" b="1" dirty="0" smtClean="0">
                <a:solidFill>
                  <a:srgbClr val="FF0000"/>
                </a:solidFill>
              </a:rPr>
              <a:t>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852936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Удивляться.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9220" name="Picture 4" descr="http://img1.liveinternet.ru/images/attach/c/2/65/65/65065323_1286623909_SmileXX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29" t="9856" r="10048" b="11521"/>
          <a:stretch>
            <a:fillRect/>
          </a:stretch>
        </p:blipFill>
        <p:spPr bwMode="auto">
          <a:xfrm>
            <a:off x="179512" y="2996952"/>
            <a:ext cx="3096344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Составь пару: фразеологизм и его значение.</a:t>
            </a:r>
            <a:endParaRPr lang="ru-RU" sz="32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23728" y="980728"/>
            <a:ext cx="6048672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Заморить червячка.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2204864"/>
            <a:ext cx="316835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Закусить</a:t>
            </a:r>
            <a:r>
              <a:rPr lang="ru-RU" sz="3600" b="1" dirty="0" smtClean="0">
                <a:solidFill>
                  <a:srgbClr val="0070C0"/>
                </a:solidFill>
              </a:rPr>
              <a:t>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8194" name="Picture 2" descr="http://www.pochemu4ka.ru/Ulanova/kopchervjak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852936"/>
            <a:ext cx="4360540" cy="3488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Составь пару: фразеологизм и его значение.</a:t>
            </a:r>
            <a:endParaRPr lang="ru-RU" sz="32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1340768"/>
            <a:ext cx="6048672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За тридевять земель.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2708920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Далеко.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7170" name="Picture 2" descr="http://brychewa.ru/wp-content/uploads/2012/11/27289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4608354"/>
            <a:ext cx="3528392" cy="2249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Составь пару: фразеологизм и его значение.</a:t>
            </a:r>
            <a:endParaRPr lang="ru-RU" sz="32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148064" y="1052736"/>
            <a:ext cx="3600400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Молоть языком</a:t>
            </a:r>
            <a:r>
              <a:rPr lang="ru-RU" sz="4800" b="1" dirty="0" smtClean="0">
                <a:solidFill>
                  <a:srgbClr val="FF0000"/>
                </a:solidFill>
              </a:rPr>
              <a:t>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11552" y="3140968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Говорить ерунду</a:t>
            </a:r>
            <a:r>
              <a:rPr lang="ru-RU" sz="3600" b="1" dirty="0" smtClean="0">
                <a:solidFill>
                  <a:srgbClr val="0070C0"/>
                </a:solidFill>
              </a:rPr>
              <a:t>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6146" name="Picture 2" descr="http://www.ljplus.ru/img4/f/i/fishka_anna/gnom_0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5DA"/>
              </a:clrFrom>
              <a:clrTo>
                <a:srgbClr val="FFF5D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047749"/>
            <a:ext cx="4762500" cy="581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Составь пару: фразеологизм и его значение.</a:t>
            </a:r>
            <a:endParaRPr lang="ru-RU" sz="32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259632" y="836712"/>
            <a:ext cx="6048672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Повесить нос.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1988840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Загрустить.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5122" name="Picture 2" descr="http://i.i.ua/cards/pic/2/8/3708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EED5"/>
              </a:clrFrom>
              <a:clrTo>
                <a:srgbClr val="F8EED5">
                  <a:alpha val="0"/>
                </a:srgbClr>
              </a:clrTo>
            </a:clrChange>
          </a:blip>
          <a:srcRect t="18217"/>
          <a:stretch>
            <a:fillRect/>
          </a:stretch>
        </p:blipFill>
        <p:spPr bwMode="auto">
          <a:xfrm>
            <a:off x="467544" y="3429000"/>
            <a:ext cx="2857500" cy="3232796"/>
          </a:xfrm>
          <a:prstGeom prst="rect">
            <a:avLst/>
          </a:prstGeom>
          <a:noFill/>
        </p:spPr>
      </p:pic>
      <p:pic>
        <p:nvPicPr>
          <p:cNvPr id="5126" name="Picture 6" descr="http://www.edu54.ru/sites/default/files/userfiles/image/ostatsya_s_nosom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429000"/>
            <a:ext cx="4104456" cy="2885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Составь пару: фразеологизм и его значение.</a:t>
            </a:r>
            <a:endParaRPr lang="ru-RU" sz="32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1340768"/>
            <a:ext cx="6048672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Делать из мухи слона</a:t>
            </a:r>
            <a:r>
              <a:rPr lang="ru-RU" sz="4800" b="1" dirty="0" smtClean="0">
                <a:solidFill>
                  <a:srgbClr val="FF0000"/>
                </a:solidFill>
              </a:rPr>
              <a:t>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2708920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Преувеличивать</a:t>
            </a:r>
            <a:r>
              <a:rPr lang="ru-RU" sz="3600" b="1" dirty="0" smtClean="0">
                <a:solidFill>
                  <a:srgbClr val="0070C0"/>
                </a:solidFill>
              </a:rPr>
              <a:t>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9" name="Picture 2" descr="фразеологизмы в картинках"/>
          <p:cNvPicPr>
            <a:picLocks noChangeAspect="1" noChangeArrowheads="1"/>
          </p:cNvPicPr>
          <p:nvPr/>
        </p:nvPicPr>
        <p:blipFill>
          <a:blip r:embed="rId3" cstate="print"/>
          <a:srcRect l="34118" t="33601" r="35294" b="45835"/>
          <a:stretch>
            <a:fillRect/>
          </a:stretch>
        </p:blipFill>
        <p:spPr bwMode="auto">
          <a:xfrm>
            <a:off x="755576" y="3933056"/>
            <a:ext cx="4118857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Составь пару: фразеологизм и его значение.</a:t>
            </a:r>
            <a:endParaRPr lang="ru-RU" sz="32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91680" y="692696"/>
            <a:ext cx="6048672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Яблоку негде упасть.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1700808"/>
            <a:ext cx="24482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Тесно.</a:t>
            </a: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3076" name="Picture 4" descr="http://lib.znate.ru/pars_docs/refs/24/23658/23658_html_18bb046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44824"/>
            <a:ext cx="6964311" cy="5013176"/>
          </a:xfrm>
          <a:prstGeom prst="rect">
            <a:avLst/>
          </a:prstGeom>
          <a:noFill/>
        </p:spPr>
      </p:pic>
      <p:pic>
        <p:nvPicPr>
          <p:cNvPr id="3074" name="Picture 2" descr="http://festival.1september.ru/articles/529691/img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4437112"/>
            <a:ext cx="1478729" cy="1370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Вставь нужную фигуру из 6 пронумерованных.</a:t>
            </a:r>
            <a:endParaRPr lang="ru-RU" sz="2800" b="1" dirty="0"/>
          </a:p>
        </p:txBody>
      </p:sp>
      <p:pic>
        <p:nvPicPr>
          <p:cNvPr id="3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t="51691" r="4958" b="9050"/>
          <a:stretch>
            <a:fillRect/>
          </a:stretch>
        </p:blipFill>
        <p:spPr bwMode="auto">
          <a:xfrm>
            <a:off x="0" y="4725144"/>
            <a:ext cx="9144000" cy="2132856"/>
          </a:xfrm>
          <a:prstGeom prst="rect">
            <a:avLst/>
          </a:prstGeom>
          <a:noFill/>
        </p:spPr>
      </p:pic>
      <p:pic>
        <p:nvPicPr>
          <p:cNvPr id="5" name="Picture 2" descr="D:\Презентации\Математика\Умники и умницы 2 класс\Тетрадь 2 класс 2 часть\Image010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19499" t="64701" r="45253" b="11434"/>
          <a:stretch>
            <a:fillRect/>
          </a:stretch>
        </p:blipFill>
        <p:spPr bwMode="auto">
          <a:xfrm>
            <a:off x="539552" y="980728"/>
            <a:ext cx="3910834" cy="3744416"/>
          </a:xfrm>
          <a:prstGeom prst="rect">
            <a:avLst/>
          </a:prstGeom>
          <a:noFill/>
        </p:spPr>
      </p:pic>
      <p:pic>
        <p:nvPicPr>
          <p:cNvPr id="6" name="Picture 2" descr="D:\Презентации\Математика\Умники и умницы 2 класс\Тетрадь 2 класс 2 часть\Image010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9FAFE"/>
              </a:clrFrom>
              <a:clrTo>
                <a:srgbClr val="F9FAFE">
                  <a:alpha val="0"/>
                </a:srgbClr>
              </a:clrTo>
            </a:clrChange>
          </a:blip>
          <a:srcRect l="61496" t="64701" r="4756" b="13555"/>
          <a:stretch>
            <a:fillRect/>
          </a:stretch>
        </p:blipFill>
        <p:spPr bwMode="auto">
          <a:xfrm>
            <a:off x="4932040" y="1340768"/>
            <a:ext cx="3556493" cy="32403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59832" y="3501008"/>
            <a:ext cx="1224136" cy="113042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4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107504" y="980728"/>
            <a:ext cx="4608512" cy="2088232"/>
          </a:xfrm>
          <a:prstGeom prst="cloudCallout">
            <a:avLst>
              <a:gd name="adj1" fmla="val -6167"/>
              <a:gd name="adj2" fmla="val 7586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 одним словом назвать кролика, козу и корову?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724128" y="1052736"/>
            <a:ext cx="3240360" cy="1368152"/>
          </a:xfrm>
          <a:prstGeom prst="cloudCallout">
            <a:avLst>
              <a:gd name="adj1" fmla="val 9227"/>
              <a:gd name="adj2" fmla="val 17588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Животные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img1.liveinternet.ru/images/attach/c/2/71/85/71085234_1298417469_22508065681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005064"/>
            <a:ext cx="2016224" cy="2166480"/>
          </a:xfrm>
          <a:prstGeom prst="rect">
            <a:avLst/>
          </a:prstGeom>
          <a:noFill/>
        </p:spPr>
      </p:pic>
      <p:pic>
        <p:nvPicPr>
          <p:cNvPr id="9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>
            <a:off x="611560" y="3429000"/>
            <a:ext cx="1368152" cy="2537563"/>
          </a:xfrm>
          <a:prstGeom prst="rect">
            <a:avLst/>
          </a:prstGeom>
          <a:noFill/>
        </p:spPr>
      </p:pic>
      <p:pic>
        <p:nvPicPr>
          <p:cNvPr id="11268" name="Picture 4" descr="http://malenkie-gnomiki.ru/wp-content/uploads/2012/02/koza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3140968"/>
            <a:ext cx="1712638" cy="2130147"/>
          </a:xfrm>
          <a:prstGeom prst="rect">
            <a:avLst/>
          </a:prstGeom>
          <a:noFill/>
        </p:spPr>
      </p:pic>
      <p:pic>
        <p:nvPicPr>
          <p:cNvPr id="11272" name="Picture 8" descr="http://zhivotnovodstvo.su/wp-content/uploads/2012/07/%D1%8F%D0%BC%D0%BC%D0%B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851920" y="4293096"/>
            <a:ext cx="2651414" cy="2040841"/>
          </a:xfrm>
          <a:prstGeom prst="rect">
            <a:avLst/>
          </a:prstGeom>
          <a:noFill/>
        </p:spPr>
      </p:pic>
      <p:pic>
        <p:nvPicPr>
          <p:cNvPr id="11266" name="Picture 2" descr="http://zooclub.ru/attach/fotogal/clip/mouse/37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4797152"/>
            <a:ext cx="2016224" cy="1440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 flipH="1">
            <a:off x="4355976" y="4077072"/>
            <a:ext cx="1130223" cy="2177523"/>
          </a:xfrm>
          <a:prstGeom prst="rect">
            <a:avLst/>
          </a:prstGeom>
          <a:noFill/>
        </p:spPr>
      </p:pic>
      <p:pic>
        <p:nvPicPr>
          <p:cNvPr id="7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3275856" y="4293096"/>
            <a:ext cx="1057561" cy="1961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251520" y="764704"/>
            <a:ext cx="3528392" cy="2304256"/>
          </a:xfrm>
          <a:prstGeom prst="cloudCallout">
            <a:avLst>
              <a:gd name="adj1" fmla="val -8021"/>
              <a:gd name="adj2" fmla="val 81429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чём несёт мама продукты из магазина?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156176" y="1124744"/>
            <a:ext cx="2160240" cy="1296144"/>
          </a:xfrm>
          <a:prstGeom prst="cloudCallout">
            <a:avLst>
              <a:gd name="adj1" fmla="val -30471"/>
              <a:gd name="adj2" fmla="val 18344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 сумке.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img1.liveinternet.ru/images/attach/c/2/71/85/71085234_1298417469_22508065681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005064"/>
            <a:ext cx="2016224" cy="2166480"/>
          </a:xfrm>
          <a:prstGeom prst="rect">
            <a:avLst/>
          </a:prstGeom>
          <a:noFill/>
        </p:spPr>
      </p:pic>
      <p:pic>
        <p:nvPicPr>
          <p:cNvPr id="10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1547664" y="3645024"/>
            <a:ext cx="1368152" cy="2537563"/>
          </a:xfrm>
          <a:prstGeom prst="rect">
            <a:avLst/>
          </a:prstGeom>
          <a:noFill/>
        </p:spPr>
      </p:pic>
      <p:pic>
        <p:nvPicPr>
          <p:cNvPr id="10242" name="Picture 2" descr="http://img4.lanxuan.org/png/x576/openclipart/borsa_estiva_architetto__01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284984"/>
            <a:ext cx="2338608" cy="3028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467544" y="980728"/>
            <a:ext cx="3888432" cy="2088232"/>
          </a:xfrm>
          <a:prstGeom prst="cloudCallout">
            <a:avLst>
              <a:gd name="adj1" fmla="val -13388"/>
              <a:gd name="adj2" fmla="val 7410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какой стороне света встаёт солнце?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724128" y="1052736"/>
            <a:ext cx="2592288" cy="1368152"/>
          </a:xfrm>
          <a:prstGeom prst="cloudCallout">
            <a:avLst>
              <a:gd name="adj1" fmla="val -15585"/>
              <a:gd name="adj2" fmla="val 18689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На востоке.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img1.liveinternet.ru/images/attach/c/2/71/85/71085234_1298417469_22508065681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005064"/>
            <a:ext cx="2016224" cy="2166480"/>
          </a:xfrm>
          <a:prstGeom prst="rect">
            <a:avLst/>
          </a:prstGeom>
          <a:noFill/>
        </p:spPr>
      </p:pic>
      <p:pic>
        <p:nvPicPr>
          <p:cNvPr id="9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>
            <a:off x="1619672" y="3501008"/>
            <a:ext cx="1368152" cy="2537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467544" y="1052736"/>
            <a:ext cx="3024336" cy="1584176"/>
          </a:xfrm>
          <a:prstGeom prst="cloudCallout">
            <a:avLst>
              <a:gd name="adj1" fmla="val -17423"/>
              <a:gd name="adj2" fmla="val 11935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Кто ловит мышей?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516216" y="1196752"/>
            <a:ext cx="1800200" cy="1152128"/>
          </a:xfrm>
          <a:prstGeom prst="cloudCallout">
            <a:avLst>
              <a:gd name="adj1" fmla="val -10902"/>
              <a:gd name="adj2" fmla="val 21715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Кот.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img1.liveinternet.ru/images/attach/c/2/71/85/71085234_1298417469_22508065681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933056"/>
            <a:ext cx="2016224" cy="2166480"/>
          </a:xfrm>
          <a:prstGeom prst="rect">
            <a:avLst/>
          </a:prstGeom>
          <a:noFill/>
        </p:spPr>
      </p:pic>
      <p:pic>
        <p:nvPicPr>
          <p:cNvPr id="10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1043608" y="3645024"/>
            <a:ext cx="1368152" cy="2537563"/>
          </a:xfrm>
          <a:prstGeom prst="rect">
            <a:avLst/>
          </a:prstGeom>
          <a:noFill/>
        </p:spPr>
      </p:pic>
      <p:pic>
        <p:nvPicPr>
          <p:cNvPr id="8194" name="Picture 2" descr="http://img0.liveinternet.ru/images/attach/c/4/78/423/78423718_0_75754_96f29089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3212976"/>
            <a:ext cx="2263873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971600" y="1268760"/>
            <a:ext cx="2664296" cy="1584176"/>
          </a:xfrm>
          <a:prstGeom prst="cloudCallout">
            <a:avLst>
              <a:gd name="adj1" fmla="val -5920"/>
              <a:gd name="adj2" fmla="val 9351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Кто ведёт поезд?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724128" y="1052736"/>
            <a:ext cx="3168352" cy="1368152"/>
          </a:xfrm>
          <a:prstGeom prst="cloudCallout">
            <a:avLst>
              <a:gd name="adj1" fmla="val -22928"/>
              <a:gd name="adj2" fmla="val 17753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Машинист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img1.liveinternet.ru/images/attach/c/2/71/85/71085234_1298417469_22508065681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077072"/>
            <a:ext cx="2016224" cy="2166480"/>
          </a:xfrm>
          <a:prstGeom prst="rect">
            <a:avLst/>
          </a:prstGeom>
          <a:noFill/>
        </p:spPr>
      </p:pic>
      <p:pic>
        <p:nvPicPr>
          <p:cNvPr id="9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2" r="50000" b="5371"/>
          <a:stretch>
            <a:fillRect/>
          </a:stretch>
        </p:blipFill>
        <p:spPr bwMode="auto">
          <a:xfrm>
            <a:off x="1619672" y="3501008"/>
            <a:ext cx="1368152" cy="2537563"/>
          </a:xfrm>
          <a:prstGeom prst="rect">
            <a:avLst/>
          </a:prstGeom>
          <a:noFill/>
        </p:spPr>
      </p:pic>
      <p:pic>
        <p:nvPicPr>
          <p:cNvPr id="7170" name="Picture 2" descr="http://ivanivanich.ru/img/disc55/32_catalo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212976"/>
            <a:ext cx="2177942" cy="17964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img1.liveinternet.ru/images/attach/c/4/83/563/83563679_large_6.jpg"/>
          <p:cNvPicPr>
            <a:picLocks noChangeAspect="1" noChangeArrowheads="1"/>
          </p:cNvPicPr>
          <p:nvPr/>
        </p:nvPicPr>
        <p:blipFill>
          <a:blip r:embed="rId2" cstate="print"/>
          <a:srcRect l="12065" r="4958" b="9050"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755576" y="1196752"/>
            <a:ext cx="3384376" cy="1728192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Кто ухает в лесу ночью?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156176" y="1052736"/>
            <a:ext cx="2376264" cy="1368152"/>
          </a:xfrm>
          <a:prstGeom prst="cloudCallout">
            <a:avLst>
              <a:gd name="adj1" fmla="val -4554"/>
              <a:gd name="adj2" fmla="val 16620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Сова, филин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img1.liveinternet.ru/images/attach/c/2/71/85/71085234_1298417469_22508065681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933056"/>
            <a:ext cx="2016224" cy="2166480"/>
          </a:xfrm>
          <a:prstGeom prst="rect">
            <a:avLst/>
          </a:prstGeom>
          <a:noFill/>
        </p:spPr>
      </p:pic>
      <p:pic>
        <p:nvPicPr>
          <p:cNvPr id="10" name="Picture 4" descr="user posted imag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5371"/>
          <a:stretch>
            <a:fillRect/>
          </a:stretch>
        </p:blipFill>
        <p:spPr bwMode="auto">
          <a:xfrm flipH="1">
            <a:off x="1547664" y="3645024"/>
            <a:ext cx="1368152" cy="2537563"/>
          </a:xfrm>
          <a:prstGeom prst="rect">
            <a:avLst/>
          </a:prstGeom>
          <a:noFill/>
        </p:spPr>
      </p:pic>
      <p:pic>
        <p:nvPicPr>
          <p:cNvPr id="6146" name="Picture 2" descr="http://i.allday2.com/73/d3/70/1366832377_15z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3284984"/>
            <a:ext cx="3304778" cy="2830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662</Words>
  <Application>Microsoft Office PowerPoint</Application>
  <PresentationFormat>Экран (4:3)</PresentationFormat>
  <Paragraphs>161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увиденное изображение и зарисуй как можно точнее.</vt:lpstr>
      <vt:lpstr>Запомни увиденное изображение и зарисуй как можно точнее.</vt:lpstr>
      <vt:lpstr>Проверь</vt:lpstr>
      <vt:lpstr>Раздели каждую строчку чисел на две группы, объединённые каким-нибудь принципом. Объясни его.</vt:lpstr>
      <vt:lpstr>Раздели каждую строчку чисел на две группы, объединённые каким-нибудь принципом. Объясни его.</vt:lpstr>
      <vt:lpstr>Раздели каждую строчку чисел на две группы, объединённые каким-нибудь принципом. Объясни его.</vt:lpstr>
      <vt:lpstr>Вставь пропущенное число.</vt:lpstr>
      <vt:lpstr>Впиши вместо пропусков подходящие по смыслу слова.</vt:lpstr>
      <vt:lpstr>Впиши вместо пропусков подходящие по смыслу слова.</vt:lpstr>
      <vt:lpstr>Впиши вместо пропусков подходящие по смыслу слова.</vt:lpstr>
      <vt:lpstr>Дорисуй недостающие лица.</vt:lpstr>
      <vt:lpstr>Слово в скобках в верхнем ряду каждого задания образовано из двух рядом стоящих. Пойми закономерность и впиши слово в скобки нижнего ряда.</vt:lpstr>
      <vt:lpstr>Слово в скобках в верхнем ряду каждого задания образовано из двух рядом стоящих. Пойми закономерность и впиши слово в скобки нижнего ряда.</vt:lpstr>
      <vt:lpstr>Слово в скобках в верхнем ряду каждого задания образовано из двух рядом стоящих. Пойми закономерность и впиши слово в скобки нижнего ряда.</vt:lpstr>
      <vt:lpstr>Слово в скобках в верхнем ряду каждого задания образовано из двух рядом стоящих. Пойми закономерность и впиши слово в скобки нижнего ряда.</vt:lpstr>
      <vt:lpstr>На доске написали слова цветными мелками. У красного и жёлтого слов одинаковая третья буква, у красного и розового – первая. Раскрась слово ФЕВРАЛЬ.</vt:lpstr>
      <vt:lpstr>Найди такое общее окончание для этих букв, чтобы получились слова.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Составь пару: фразеологизм и его значение.</vt:lpstr>
      <vt:lpstr>Вставь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35</cp:revision>
  <dcterms:modified xsi:type="dcterms:W3CDTF">2015-05-12T19:35:45Z</dcterms:modified>
</cp:coreProperties>
</file>