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60" r:id="rId29"/>
    <p:sldId id="25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5.jpeg"/><Relationship Id="rId7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noProof="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13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2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259632" y="3933056"/>
            <a:ext cx="2035490" cy="1636050"/>
          </a:xfrm>
          <a:prstGeom prst="rect">
            <a:avLst/>
          </a:prstGeom>
          <a:noFill/>
        </p:spPr>
      </p:pic>
      <p:pic>
        <p:nvPicPr>
          <p:cNvPr id="8" name="Picture 30" descr="http://img-fotki.yandex.ru/get/9320/102699435.930/0_a884f_c4563aec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3212976"/>
            <a:ext cx="2448272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389" b="122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20" descr="Клипарт &quot;Зимни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645024"/>
            <a:ext cx="2433684" cy="2511561"/>
          </a:xfrm>
          <a:prstGeom prst="rect">
            <a:avLst/>
          </a:prstGeom>
          <a:noFill/>
        </p:spPr>
      </p:pic>
      <p:pic>
        <p:nvPicPr>
          <p:cNvPr id="5" name="Picture 3" descr="D:\клипарты\Клипарт Маша и медведь\74503854_large_06.png"/>
          <p:cNvPicPr>
            <a:picLocks noChangeAspect="1" noChangeArrowheads="1"/>
          </p:cNvPicPr>
          <p:nvPr/>
        </p:nvPicPr>
        <p:blipFill>
          <a:blip r:embed="rId4" cstate="print"/>
          <a:srcRect r="57143"/>
          <a:stretch>
            <a:fillRect/>
          </a:stretch>
        </p:blipFill>
        <p:spPr bwMode="auto">
          <a:xfrm flipH="1">
            <a:off x="6660232" y="4365104"/>
            <a:ext cx="1224136" cy="182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0" descr="http://img-fotki.yandex.ru/get/9320/102699435.930/0_a884f_c4563aec_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547664" y="3717032"/>
            <a:ext cx="2664296" cy="2724894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5327576" y="836712"/>
            <a:ext cx="3816424" cy="2043608"/>
          </a:xfrm>
          <a:prstGeom prst="cloudCallout">
            <a:avLst>
              <a:gd name="adj1" fmla="val -446"/>
              <a:gd name="adj2" fmla="val 114238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Где рыбам зиму жить тепло, там стены толстые – стекло.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467544" y="1484784"/>
            <a:ext cx="3168352" cy="1152128"/>
          </a:xfrm>
          <a:prstGeom prst="cloudCallout">
            <a:avLst>
              <a:gd name="adj1" fmla="val 26652"/>
              <a:gd name="adj2" fmla="val 169088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Аквариум.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1" name="Picture 18" descr="Маша и медведь 14"/>
          <p:cNvPicPr>
            <a:picLocks noChangeAspect="1" noChangeArrowheads="1"/>
          </p:cNvPicPr>
          <p:nvPr/>
        </p:nvPicPr>
        <p:blipFill>
          <a:blip r:embed="rId6" cstate="print"/>
          <a:srcRect l="2703" t="30947" r="37838"/>
          <a:stretch>
            <a:fillRect/>
          </a:stretch>
        </p:blipFill>
        <p:spPr bwMode="auto">
          <a:xfrm>
            <a:off x="1547664" y="5397328"/>
            <a:ext cx="1440160" cy="1460672"/>
          </a:xfrm>
          <a:prstGeom prst="rect">
            <a:avLst/>
          </a:prstGeom>
          <a:noFill/>
        </p:spPr>
      </p:pic>
      <p:pic>
        <p:nvPicPr>
          <p:cNvPr id="9218" name="Picture 2" descr="http://go4.imgsmail.ru/imgpreview?key=6e404925eed7fe0e&amp;mb=imgdb_preview_1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4437112"/>
            <a:ext cx="1885950" cy="1924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389" b="122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20" descr="Клипарт &quot;Зимни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645024"/>
            <a:ext cx="2433684" cy="2511561"/>
          </a:xfrm>
          <a:prstGeom prst="rect">
            <a:avLst/>
          </a:prstGeom>
          <a:noFill/>
        </p:spPr>
      </p:pic>
      <p:pic>
        <p:nvPicPr>
          <p:cNvPr id="6" name="Picture 30" descr="http://img-fotki.yandex.ru/get/9320/102699435.930/0_a884f_c4563aec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043608" y="3789040"/>
            <a:ext cx="2664296" cy="2724894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5327576" y="836712"/>
            <a:ext cx="3816424" cy="2043608"/>
          </a:xfrm>
          <a:prstGeom prst="cloudCallout">
            <a:avLst>
              <a:gd name="adj1" fmla="val -446"/>
              <a:gd name="adj2" fmla="val 114238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Назови слово противоположное слову «утро».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971600" y="1628800"/>
            <a:ext cx="2232248" cy="1152128"/>
          </a:xfrm>
          <a:prstGeom prst="cloudCallout">
            <a:avLst>
              <a:gd name="adj1" fmla="val 38721"/>
              <a:gd name="adj2" fmla="val 15586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Ночь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8194" name="Picture 2" descr="http://s05.radikal.ru/i178/1009/8b/f13e92c95c62.png"/>
          <p:cNvPicPr>
            <a:picLocks noChangeAspect="1" noChangeArrowheads="1"/>
          </p:cNvPicPr>
          <p:nvPr/>
        </p:nvPicPr>
        <p:blipFill>
          <a:blip r:embed="rId5" cstate="print"/>
          <a:srcRect t="37439"/>
          <a:stretch>
            <a:fillRect/>
          </a:stretch>
        </p:blipFill>
        <p:spPr bwMode="auto">
          <a:xfrm>
            <a:off x="2987824" y="4149080"/>
            <a:ext cx="4070258" cy="1909781"/>
          </a:xfrm>
          <a:prstGeom prst="rect">
            <a:avLst/>
          </a:prstGeom>
          <a:noFill/>
        </p:spPr>
      </p:pic>
      <p:pic>
        <p:nvPicPr>
          <p:cNvPr id="5" name="Picture 3" descr="D:\клипарты\Клипарт Маша и медведь\74503854_large_06.png"/>
          <p:cNvPicPr>
            <a:picLocks noChangeAspect="1" noChangeArrowheads="1"/>
          </p:cNvPicPr>
          <p:nvPr/>
        </p:nvPicPr>
        <p:blipFill>
          <a:blip r:embed="rId6" cstate="print"/>
          <a:srcRect r="57143"/>
          <a:stretch>
            <a:fillRect/>
          </a:stretch>
        </p:blipFill>
        <p:spPr bwMode="auto">
          <a:xfrm flipH="1">
            <a:off x="6516216" y="4437112"/>
            <a:ext cx="1224136" cy="182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8" descr="Маша и медведь 14"/>
          <p:cNvPicPr>
            <a:picLocks noChangeAspect="1" noChangeArrowheads="1"/>
          </p:cNvPicPr>
          <p:nvPr/>
        </p:nvPicPr>
        <p:blipFill>
          <a:blip r:embed="rId7" cstate="print"/>
          <a:srcRect l="2703" t="30947" r="37838"/>
          <a:stretch>
            <a:fillRect/>
          </a:stretch>
        </p:blipFill>
        <p:spPr bwMode="auto">
          <a:xfrm>
            <a:off x="6156176" y="5397328"/>
            <a:ext cx="1440160" cy="1460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0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l="12244" r="7147" b="16224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6207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Запомни увиденное изображение и зарисуй как можно точнее. </a:t>
            </a:r>
            <a:endParaRPr lang="ru-RU" sz="2400" dirty="0"/>
          </a:p>
        </p:txBody>
      </p:sp>
      <p:pic>
        <p:nvPicPr>
          <p:cNvPr id="4" name="Picture 20" descr="http://img-fotki.yandex.ru/get/9226/102699435.930/0_a8849_f5b81f1b_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221088"/>
            <a:ext cx="2520280" cy="252028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7621" t="57908" b="5499"/>
          <a:stretch>
            <a:fillRect/>
          </a:stretch>
        </p:blipFill>
        <p:spPr bwMode="auto">
          <a:xfrm>
            <a:off x="2339752" y="1052736"/>
            <a:ext cx="5024729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0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l="12244" r="7147" b="16224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6207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Запомни увиденное изображение и зарисуй как можно точнее. </a:t>
            </a:r>
            <a:endParaRPr lang="ru-RU" sz="2400" dirty="0"/>
          </a:p>
        </p:txBody>
      </p:sp>
      <p:pic>
        <p:nvPicPr>
          <p:cNvPr id="4" name="Picture 20" descr="http://img-fotki.yandex.ru/get/9226/102699435.930/0_a8849_f5b81f1b_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221088"/>
            <a:ext cx="2520280" cy="252028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 l="9330" t="57908" b="8681"/>
          <a:stretch>
            <a:fillRect/>
          </a:stretch>
        </p:blipFill>
        <p:spPr bwMode="auto">
          <a:xfrm>
            <a:off x="2339751" y="908720"/>
            <a:ext cx="5110603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0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l="12244" r="7147" b="16224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6207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Проверь.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" name="Picture 20" descr="http://img-fotki.yandex.ru/get/9226/102699435.930/0_a8849_f5b81f1b_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221088"/>
            <a:ext cx="2520280" cy="252028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7621" t="57908" b="5499"/>
          <a:stretch>
            <a:fillRect/>
          </a:stretch>
        </p:blipFill>
        <p:spPr bwMode="auto">
          <a:xfrm>
            <a:off x="755576" y="692696"/>
            <a:ext cx="5024729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 l="9330" t="57908" b="8681"/>
          <a:stretch>
            <a:fillRect/>
          </a:stretch>
        </p:blipFill>
        <p:spPr bwMode="auto">
          <a:xfrm>
            <a:off x="3491880" y="3429000"/>
            <a:ext cx="5110603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3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77809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Продолжи числовой ряд.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4" name="Picture 8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221088"/>
            <a:ext cx="3024336" cy="2055836"/>
          </a:xfrm>
          <a:prstGeom prst="rect">
            <a:avLst/>
          </a:prstGeom>
          <a:noFill/>
        </p:spPr>
      </p:pic>
      <p:pic>
        <p:nvPicPr>
          <p:cNvPr id="5" name="Picture 10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70434"/>
            <a:ext cx="1809775" cy="238756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27584" y="1196752"/>
            <a:ext cx="5256584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2, 6, 10, 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1268760"/>
            <a:ext cx="136815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14,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96136" y="1268760"/>
            <a:ext cx="136815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18,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1268760"/>
            <a:ext cx="136815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22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2348880"/>
            <a:ext cx="5256584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1</a:t>
            </a:r>
            <a:r>
              <a:rPr lang="ru-RU" sz="6000" b="1" dirty="0" smtClean="0">
                <a:solidFill>
                  <a:schemeClr val="tx1"/>
                </a:solidFill>
              </a:rPr>
              <a:t>, </a:t>
            </a:r>
            <a:r>
              <a:rPr lang="ru-RU" sz="6000" b="1" dirty="0" smtClean="0">
                <a:solidFill>
                  <a:schemeClr val="tx1"/>
                </a:solidFill>
              </a:rPr>
              <a:t>4</a:t>
            </a:r>
            <a:r>
              <a:rPr lang="ru-RU" sz="6000" b="1" dirty="0" smtClean="0">
                <a:solidFill>
                  <a:schemeClr val="tx1"/>
                </a:solidFill>
              </a:rPr>
              <a:t>, 7, 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99992" y="2420888"/>
            <a:ext cx="136815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10,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52120" y="2420888"/>
            <a:ext cx="136815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13,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60232" y="2420888"/>
            <a:ext cx="136815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16</a:t>
            </a:r>
            <a:endParaRPr lang="ru-RU" sz="6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3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100811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Если ты найдёшь закономерность, которой подчиняются тройки чисел в первых двух кругах, то сможешь вписать недостающее число: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4" name="Picture 8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292080" y="4293096"/>
            <a:ext cx="2736304" cy="2055836"/>
          </a:xfrm>
          <a:prstGeom prst="rect">
            <a:avLst/>
          </a:prstGeom>
          <a:noFill/>
        </p:spPr>
      </p:pic>
      <p:pic>
        <p:nvPicPr>
          <p:cNvPr id="5" name="Picture 10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70434"/>
            <a:ext cx="1809775" cy="2387566"/>
          </a:xfrm>
          <a:prstGeom prst="rect">
            <a:avLst/>
          </a:prstGeom>
          <a:noFill/>
        </p:spPr>
      </p:pic>
      <p:grpSp>
        <p:nvGrpSpPr>
          <p:cNvPr id="15" name="Группа 14"/>
          <p:cNvGrpSpPr/>
          <p:nvPr/>
        </p:nvGrpSpPr>
        <p:grpSpPr>
          <a:xfrm rot="10800000">
            <a:off x="1043608" y="1412776"/>
            <a:ext cx="2088232" cy="1944216"/>
            <a:chOff x="1907704" y="1844824"/>
            <a:chExt cx="2088232" cy="1944216"/>
          </a:xfrm>
        </p:grpSpPr>
        <p:sp>
          <p:nvSpPr>
            <p:cNvPr id="16" name="Овал 15"/>
            <p:cNvSpPr/>
            <p:nvPr/>
          </p:nvSpPr>
          <p:spPr>
            <a:xfrm>
              <a:off x="1907704" y="1844824"/>
              <a:ext cx="2088232" cy="194421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7" name="Прямая соединительная линия 16"/>
            <p:cNvCxnSpPr>
              <a:stCxn id="16" idx="1"/>
            </p:cNvCxnSpPr>
            <p:nvPr/>
          </p:nvCxnSpPr>
          <p:spPr>
            <a:xfrm>
              <a:off x="2213519" y="2129548"/>
              <a:ext cx="702297" cy="72338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>
              <a:endCxn id="16" idx="7"/>
            </p:cNvCxnSpPr>
            <p:nvPr/>
          </p:nvCxnSpPr>
          <p:spPr>
            <a:xfrm flipV="1">
              <a:off x="2915816" y="2129548"/>
              <a:ext cx="774305" cy="72338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>
              <a:endCxn id="16" idx="4"/>
            </p:cNvCxnSpPr>
            <p:nvPr/>
          </p:nvCxnSpPr>
          <p:spPr>
            <a:xfrm>
              <a:off x="2915816" y="2852936"/>
              <a:ext cx="36004" cy="9361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Группа 19"/>
          <p:cNvGrpSpPr/>
          <p:nvPr/>
        </p:nvGrpSpPr>
        <p:grpSpPr>
          <a:xfrm rot="10800000">
            <a:off x="3635896" y="1412776"/>
            <a:ext cx="2088232" cy="1944216"/>
            <a:chOff x="1907704" y="1844824"/>
            <a:chExt cx="2088232" cy="1944216"/>
          </a:xfrm>
        </p:grpSpPr>
        <p:sp>
          <p:nvSpPr>
            <p:cNvPr id="21" name="Овал 20"/>
            <p:cNvSpPr/>
            <p:nvPr/>
          </p:nvSpPr>
          <p:spPr>
            <a:xfrm>
              <a:off x="1907704" y="1844824"/>
              <a:ext cx="2088232" cy="194421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2" name="Прямая соединительная линия 21"/>
            <p:cNvCxnSpPr>
              <a:stCxn id="21" idx="1"/>
            </p:cNvCxnSpPr>
            <p:nvPr/>
          </p:nvCxnSpPr>
          <p:spPr>
            <a:xfrm>
              <a:off x="2213519" y="2129548"/>
              <a:ext cx="702297" cy="72338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>
              <a:endCxn id="21" idx="7"/>
            </p:cNvCxnSpPr>
            <p:nvPr/>
          </p:nvCxnSpPr>
          <p:spPr>
            <a:xfrm flipV="1">
              <a:off x="2915816" y="2129548"/>
              <a:ext cx="774305" cy="72338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>
              <a:endCxn id="21" idx="4"/>
            </p:cNvCxnSpPr>
            <p:nvPr/>
          </p:nvCxnSpPr>
          <p:spPr>
            <a:xfrm>
              <a:off x="2915816" y="2852936"/>
              <a:ext cx="36004" cy="9361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Группа 24"/>
          <p:cNvGrpSpPr/>
          <p:nvPr/>
        </p:nvGrpSpPr>
        <p:grpSpPr>
          <a:xfrm rot="10800000">
            <a:off x="6372200" y="1412776"/>
            <a:ext cx="2088232" cy="1944216"/>
            <a:chOff x="1907704" y="1844824"/>
            <a:chExt cx="2088232" cy="1944216"/>
          </a:xfrm>
        </p:grpSpPr>
        <p:sp>
          <p:nvSpPr>
            <p:cNvPr id="26" name="Овал 25"/>
            <p:cNvSpPr/>
            <p:nvPr/>
          </p:nvSpPr>
          <p:spPr>
            <a:xfrm>
              <a:off x="1907704" y="1844824"/>
              <a:ext cx="2088232" cy="194421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7" name="Прямая соединительная линия 26"/>
            <p:cNvCxnSpPr>
              <a:stCxn id="26" idx="1"/>
            </p:cNvCxnSpPr>
            <p:nvPr/>
          </p:nvCxnSpPr>
          <p:spPr>
            <a:xfrm>
              <a:off x="2213519" y="2129548"/>
              <a:ext cx="702297" cy="72338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>
              <a:endCxn id="26" idx="7"/>
            </p:cNvCxnSpPr>
            <p:nvPr/>
          </p:nvCxnSpPr>
          <p:spPr>
            <a:xfrm flipV="1">
              <a:off x="2915816" y="2129548"/>
              <a:ext cx="774305" cy="72338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>
              <a:endCxn id="26" idx="4"/>
            </p:cNvCxnSpPr>
            <p:nvPr/>
          </p:nvCxnSpPr>
          <p:spPr>
            <a:xfrm>
              <a:off x="2915816" y="2852936"/>
              <a:ext cx="36004" cy="9361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Прямоугольник 29"/>
          <p:cNvSpPr/>
          <p:nvPr/>
        </p:nvSpPr>
        <p:spPr>
          <a:xfrm>
            <a:off x="6948264" y="2564904"/>
            <a:ext cx="93610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14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115616" y="1772816"/>
            <a:ext cx="93610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7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195736" y="1772816"/>
            <a:ext cx="93610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5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211960" y="2564904"/>
            <a:ext cx="93610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15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07904" y="1700808"/>
            <a:ext cx="93610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8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716016" y="1700808"/>
            <a:ext cx="93610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7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444208" y="1844824"/>
            <a:ext cx="93610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9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452320" y="1844824"/>
            <a:ext cx="93610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5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691680" y="2636912"/>
            <a:ext cx="93610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12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3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77809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Впиши недостающее число.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4" name="Picture 8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221088"/>
            <a:ext cx="3024336" cy="2055836"/>
          </a:xfrm>
          <a:prstGeom prst="rect">
            <a:avLst/>
          </a:prstGeom>
          <a:noFill/>
        </p:spPr>
      </p:pic>
      <p:pic>
        <p:nvPicPr>
          <p:cNvPr id="5" name="Picture 10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70434"/>
            <a:ext cx="1809775" cy="2387566"/>
          </a:xfrm>
          <a:prstGeom prst="rect">
            <a:avLst/>
          </a:prstGeom>
          <a:noFill/>
        </p:spPr>
      </p:pic>
      <p:grpSp>
        <p:nvGrpSpPr>
          <p:cNvPr id="7" name="Группа 6"/>
          <p:cNvGrpSpPr/>
          <p:nvPr/>
        </p:nvGrpSpPr>
        <p:grpSpPr>
          <a:xfrm>
            <a:off x="1043608" y="1268760"/>
            <a:ext cx="1850504" cy="1850504"/>
            <a:chOff x="2339752" y="2492896"/>
            <a:chExt cx="1850504" cy="1850504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2339752" y="2492896"/>
              <a:ext cx="9144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b="1" dirty="0" smtClean="0">
                  <a:solidFill>
                    <a:schemeClr val="tx1"/>
                  </a:solidFill>
                </a:rPr>
                <a:t>8</a:t>
              </a:r>
              <a:endParaRPr lang="ru-RU" sz="60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339752" y="3429000"/>
              <a:ext cx="9144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b="1" dirty="0" smtClean="0">
                  <a:solidFill>
                    <a:schemeClr val="tx1"/>
                  </a:solidFill>
                </a:rPr>
                <a:t>4</a:t>
              </a:r>
              <a:endParaRPr lang="ru-RU" sz="60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275856" y="3429000"/>
              <a:ext cx="9144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b="1" dirty="0" smtClean="0">
                  <a:solidFill>
                    <a:schemeClr val="tx1"/>
                  </a:solidFill>
                </a:rPr>
                <a:t>6</a:t>
              </a:r>
              <a:endParaRPr lang="ru-RU" sz="60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707904" y="2276872"/>
            <a:ext cx="1850504" cy="1850504"/>
            <a:chOff x="2339752" y="2492896"/>
            <a:chExt cx="1850504" cy="1850504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2339752" y="2492896"/>
              <a:ext cx="9144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b="1" dirty="0" smtClean="0">
                  <a:solidFill>
                    <a:schemeClr val="tx1"/>
                  </a:solidFill>
                </a:rPr>
                <a:t>3</a:t>
              </a:r>
              <a:endParaRPr lang="ru-RU" sz="60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339752" y="3429000"/>
              <a:ext cx="9144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b="1" dirty="0" smtClean="0">
                  <a:solidFill>
                    <a:schemeClr val="tx1"/>
                  </a:solidFill>
                </a:rPr>
                <a:t>7</a:t>
              </a:r>
              <a:endParaRPr lang="ru-RU" sz="60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3275856" y="3429000"/>
              <a:ext cx="9144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b="1" dirty="0" smtClean="0">
                  <a:solidFill>
                    <a:schemeClr val="tx1"/>
                  </a:solidFill>
                </a:rPr>
                <a:t>5</a:t>
              </a:r>
              <a:endParaRPr lang="ru-RU" sz="60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6228184" y="1340768"/>
            <a:ext cx="1850504" cy="1850504"/>
            <a:chOff x="2339752" y="2492896"/>
            <a:chExt cx="1850504" cy="1850504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2339752" y="2492896"/>
              <a:ext cx="9144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b="1" dirty="0" smtClean="0">
                  <a:solidFill>
                    <a:schemeClr val="tx1"/>
                  </a:solidFill>
                </a:rPr>
                <a:t>5</a:t>
              </a:r>
              <a:endParaRPr lang="ru-RU" sz="600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339752" y="3429000"/>
              <a:ext cx="9144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b="1" dirty="0" smtClean="0">
                  <a:solidFill>
                    <a:schemeClr val="tx1"/>
                  </a:solidFill>
                </a:rPr>
                <a:t>3</a:t>
              </a:r>
              <a:endParaRPr lang="ru-RU" sz="60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275856" y="3429000"/>
              <a:ext cx="914400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7092280" y="2204864"/>
            <a:ext cx="115212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4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20" name="Выноска-облако 19"/>
          <p:cNvSpPr/>
          <p:nvPr/>
        </p:nvSpPr>
        <p:spPr>
          <a:xfrm>
            <a:off x="1835696" y="4293096"/>
            <a:ext cx="3384376" cy="1440160"/>
          </a:xfrm>
          <a:prstGeom prst="cloudCallout">
            <a:avLst>
              <a:gd name="adj1" fmla="val -69108"/>
              <a:gd name="adj2" fmla="val 152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cs typeface="Times New Roman" pitchFamily="18" charset="0"/>
              </a:rPr>
              <a:t>Закономерность: половина от сумм в столбиках.  </a:t>
            </a:r>
            <a:endParaRPr lang="ru-RU" sz="20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584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63408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Впиши пропущенные буквы.</a:t>
            </a:r>
            <a:endParaRPr lang="ru-RU" sz="2800" b="1" dirty="0"/>
          </a:p>
        </p:txBody>
      </p:sp>
      <p:pic>
        <p:nvPicPr>
          <p:cNvPr id="4" name="Picture 2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1520" y="4149080"/>
            <a:ext cx="2752199" cy="2212114"/>
          </a:xfrm>
          <a:prstGeom prst="rect">
            <a:avLst/>
          </a:prstGeom>
          <a:noFill/>
        </p:spPr>
      </p:pic>
      <p:pic>
        <p:nvPicPr>
          <p:cNvPr id="5" name="Picture 1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1712" y="4830830"/>
            <a:ext cx="2592288" cy="20271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99792" y="908720"/>
            <a:ext cx="4104456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А, Б, В, Г, 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12160" y="908720"/>
            <a:ext cx="208823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Д, Е</a:t>
            </a:r>
            <a:endParaRPr lang="ru-RU" sz="6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71800" y="3212976"/>
            <a:ext cx="547260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К, М, О,__, Т,__ 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80112" y="3212976"/>
            <a:ext cx="79208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Р</a:t>
            </a:r>
            <a:endParaRPr lang="ru-RU" sz="6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36296" y="3212976"/>
            <a:ext cx="79208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Ф</a:t>
            </a:r>
            <a:endParaRPr lang="ru-RU" sz="6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584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63408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Впиши пропущенные буквы.</a:t>
            </a:r>
            <a:endParaRPr lang="ru-RU" sz="2800" b="1" dirty="0"/>
          </a:p>
        </p:txBody>
      </p:sp>
      <p:pic>
        <p:nvPicPr>
          <p:cNvPr id="4" name="Picture 2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1520" y="4149080"/>
            <a:ext cx="2752199" cy="2212114"/>
          </a:xfrm>
          <a:prstGeom prst="rect">
            <a:avLst/>
          </a:prstGeom>
          <a:noFill/>
        </p:spPr>
      </p:pic>
      <p:pic>
        <p:nvPicPr>
          <p:cNvPr id="5" name="Picture 1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1712" y="4830830"/>
            <a:ext cx="2592288" cy="202717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771800" y="3212976"/>
            <a:ext cx="547260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В, Е,__, К, Н,__ 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99992" y="3212976"/>
            <a:ext cx="79208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З</a:t>
            </a:r>
            <a:endParaRPr lang="ru-RU" sz="6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92280" y="3212976"/>
            <a:ext cx="79208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Р</a:t>
            </a:r>
            <a:endParaRPr lang="ru-RU" sz="6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389" b="122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20" descr="Клипарт &quot;Зимни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645024"/>
            <a:ext cx="2433684" cy="2511561"/>
          </a:xfrm>
          <a:prstGeom prst="rect">
            <a:avLst/>
          </a:prstGeom>
          <a:noFill/>
        </p:spPr>
      </p:pic>
      <p:pic>
        <p:nvPicPr>
          <p:cNvPr id="5" name="Picture 3" descr="D:\клипарты\Клипарт Маша и медведь\74503854_large_0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4365104"/>
            <a:ext cx="3136870" cy="182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0" descr="http://img-fotki.yandex.ru/get/9320/102699435.930/0_a884f_c4563aec_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3284984"/>
            <a:ext cx="2724894" cy="2724894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179512" y="548680"/>
            <a:ext cx="3816424" cy="2043608"/>
          </a:xfrm>
          <a:prstGeom prst="cloudCallout">
            <a:avLst>
              <a:gd name="adj1" fmla="val 18379"/>
              <a:gd name="adj2" fmla="val 13394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Что с пола за хвостик не поднимешь?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652120" y="1412776"/>
            <a:ext cx="3168352" cy="1512168"/>
          </a:xfrm>
          <a:prstGeom prst="cloudCallout">
            <a:avLst>
              <a:gd name="adj1" fmla="val -1082"/>
              <a:gd name="adj2" fmla="val 9066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Катушку ниток, клубок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8434" name="Picture 2" descr="http://img-fotki.yandex.ru/get/54/123541970.631/0_90cdf_d2de6c35_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4941168"/>
            <a:ext cx="139065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584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Напиши свой ряд букв, обладающих некоторой закономерностью.</a:t>
            </a:r>
            <a:endParaRPr lang="ru-RU" sz="2800" b="1" dirty="0"/>
          </a:p>
        </p:txBody>
      </p:sp>
      <p:pic>
        <p:nvPicPr>
          <p:cNvPr id="4" name="Picture 2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1520" y="4149080"/>
            <a:ext cx="2752199" cy="2212114"/>
          </a:xfrm>
          <a:prstGeom prst="rect">
            <a:avLst/>
          </a:prstGeom>
          <a:noFill/>
        </p:spPr>
      </p:pic>
      <p:pic>
        <p:nvPicPr>
          <p:cNvPr id="5" name="Picture 1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1712" y="4830830"/>
            <a:ext cx="2592288" cy="202717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771800" y="3356992"/>
            <a:ext cx="547260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А</a:t>
            </a:r>
            <a:r>
              <a:rPr lang="ru-RU" sz="6000" b="1" dirty="0" smtClean="0">
                <a:solidFill>
                  <a:srgbClr val="0070C0"/>
                </a:solidFill>
              </a:rPr>
              <a:t>, </a:t>
            </a:r>
            <a:r>
              <a:rPr lang="ru-RU" sz="6000" b="1" dirty="0" smtClean="0">
                <a:solidFill>
                  <a:srgbClr val="0070C0"/>
                </a:solidFill>
              </a:rPr>
              <a:t>В</a:t>
            </a:r>
            <a:r>
              <a:rPr lang="ru-RU" sz="6000" b="1" dirty="0" smtClean="0">
                <a:solidFill>
                  <a:srgbClr val="0070C0"/>
                </a:solidFill>
              </a:rPr>
              <a:t>,__, Ё, </a:t>
            </a:r>
            <a:r>
              <a:rPr lang="ru-RU" sz="6000" b="1" dirty="0" smtClean="0">
                <a:solidFill>
                  <a:srgbClr val="0070C0"/>
                </a:solidFill>
              </a:rPr>
              <a:t>З</a:t>
            </a:r>
            <a:r>
              <a:rPr lang="ru-RU" sz="6000" b="1" dirty="0" smtClean="0">
                <a:solidFill>
                  <a:srgbClr val="0070C0"/>
                </a:solidFill>
              </a:rPr>
              <a:t>,__ 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3284984"/>
            <a:ext cx="79208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Д</a:t>
            </a:r>
            <a:endParaRPr lang="ru-RU" sz="6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92280" y="3356992"/>
            <a:ext cx="79208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Й</a:t>
            </a:r>
            <a:endParaRPr lang="ru-RU" sz="6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584"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Подумай, какая связь между словами в левой части. Составь подобную пару, выбрав одно из пяти слов, заключённых в скобки.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5" name="Picture 4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444208" y="4221088"/>
            <a:ext cx="2088232" cy="2384104"/>
          </a:xfrm>
          <a:prstGeom prst="rect">
            <a:avLst/>
          </a:prstGeom>
          <a:noFill/>
        </p:spPr>
      </p:pic>
      <p:pic>
        <p:nvPicPr>
          <p:cNvPr id="6" name="Picture 8" descr="http://img-fotki.yandex.ru/get/9259/102699435.92f/0_a8837_eab170ab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4005064"/>
            <a:ext cx="2339752" cy="241774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763688" y="1124744"/>
            <a:ext cx="1656184" cy="91440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u="sng" dirty="0" err="1" smtClean="0">
                <a:solidFill>
                  <a:srgbClr val="002060"/>
                </a:solidFill>
              </a:rPr>
              <a:t>_Сад___</a:t>
            </a:r>
            <a:endParaRPr lang="ru-RU" sz="3200" b="1" u="sng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 Яблоня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2348880"/>
            <a:ext cx="8208912" cy="136815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u="sng" dirty="0" err="1" smtClean="0">
                <a:solidFill>
                  <a:srgbClr val="002060"/>
                </a:solidFill>
              </a:rPr>
              <a:t>___________огород______________________</a:t>
            </a:r>
            <a:endParaRPr lang="ru-RU" sz="3200" b="1" u="sng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 (забор, морковь, колодец, скамейка, цветы)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051720" y="2996952"/>
            <a:ext cx="1800200" cy="6480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584"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Подумай, какая связь между словами в левой части. Составь подобную пару, выбрав одно из пяти слов, заключённых в скобки.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5" name="Picture 4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444208" y="4221088"/>
            <a:ext cx="2088232" cy="2384104"/>
          </a:xfrm>
          <a:prstGeom prst="rect">
            <a:avLst/>
          </a:prstGeom>
          <a:noFill/>
        </p:spPr>
      </p:pic>
      <p:pic>
        <p:nvPicPr>
          <p:cNvPr id="6" name="Picture 8" descr="http://img-fotki.yandex.ru/get/9259/102699435.92f/0_a8837_eab170ab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4005064"/>
            <a:ext cx="2339752" cy="241774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763688" y="1124744"/>
            <a:ext cx="2304256" cy="91440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u="sng" dirty="0" err="1" smtClean="0">
                <a:solidFill>
                  <a:srgbClr val="002060"/>
                </a:solidFill>
              </a:rPr>
              <a:t>_Глаза___</a:t>
            </a:r>
            <a:endParaRPr lang="ru-RU" sz="3200" b="1" u="sng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 Очки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2348880"/>
            <a:ext cx="8208912" cy="136815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u="sng" dirty="0" err="1" smtClean="0">
                <a:solidFill>
                  <a:srgbClr val="002060"/>
                </a:solidFill>
              </a:rPr>
              <a:t>___________нога____________________</a:t>
            </a:r>
            <a:endParaRPr lang="ru-RU" sz="3200" b="1" u="sng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 (тело, костыль, пыль, движение, обувь)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763688" y="2996952"/>
            <a:ext cx="1800200" cy="6480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584"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Подумай, какая связь между словами в левой части. Составь подобную пару, выбрав одно из пяти слов, заключённых в скобки.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5" name="Picture 4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444208" y="4221088"/>
            <a:ext cx="2088232" cy="2384104"/>
          </a:xfrm>
          <a:prstGeom prst="rect">
            <a:avLst/>
          </a:prstGeom>
          <a:noFill/>
        </p:spPr>
      </p:pic>
      <p:pic>
        <p:nvPicPr>
          <p:cNvPr id="6" name="Picture 8" descr="http://img-fotki.yandex.ru/get/9259/102699435.92f/0_a8837_eab170ab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4005064"/>
            <a:ext cx="2339752" cy="241774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763688" y="1124744"/>
            <a:ext cx="2304256" cy="91440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u="sng" dirty="0" err="1" smtClean="0">
                <a:solidFill>
                  <a:srgbClr val="002060"/>
                </a:solidFill>
              </a:rPr>
              <a:t>_Птица___</a:t>
            </a:r>
            <a:endParaRPr lang="ru-RU" sz="3200" b="1" u="sng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 Клюв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2348880"/>
            <a:ext cx="6624736" cy="136815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u="sng" dirty="0" err="1" smtClean="0">
                <a:solidFill>
                  <a:srgbClr val="002060"/>
                </a:solidFill>
              </a:rPr>
              <a:t>___________волк_______________</a:t>
            </a:r>
            <a:endParaRPr lang="ru-RU" sz="3200" b="1" u="sng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 (рычание, лес, мясо, пасть, охота)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499992" y="3068960"/>
            <a:ext cx="1224136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584"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Подумай, какая связь между словами в левой части. Составь подобную пару, выбрав одно из пяти слов, заключённых в скобки.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5" name="Picture 4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444208" y="4221088"/>
            <a:ext cx="2088232" cy="2384104"/>
          </a:xfrm>
          <a:prstGeom prst="rect">
            <a:avLst/>
          </a:prstGeom>
          <a:noFill/>
        </p:spPr>
      </p:pic>
      <p:pic>
        <p:nvPicPr>
          <p:cNvPr id="6" name="Picture 8" descr="http://img-fotki.yandex.ru/get/9259/102699435.92f/0_a8837_eab170ab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4005064"/>
            <a:ext cx="2339752" cy="241774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763688" y="1124744"/>
            <a:ext cx="2304256" cy="91440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u="sng" dirty="0" err="1" smtClean="0">
                <a:solidFill>
                  <a:srgbClr val="002060"/>
                </a:solidFill>
              </a:rPr>
              <a:t>_Хлеб___</a:t>
            </a:r>
            <a:endParaRPr lang="ru-RU" sz="3200" b="1" u="sng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 Пекарь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2348880"/>
            <a:ext cx="7848872" cy="136815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u="sng" dirty="0" err="1" smtClean="0">
                <a:solidFill>
                  <a:srgbClr val="002060"/>
                </a:solidFill>
              </a:rPr>
              <a:t>___________дом_______________________</a:t>
            </a:r>
            <a:endParaRPr lang="ru-RU" sz="3200" b="1" u="sng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 (город, строитель, жилище, дверь, вагон)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123728" y="3068960"/>
            <a:ext cx="2016224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952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На доске написаны слова цветными мелками. Красное слово левее синего, синее – выше зелёного. Какое слово красного цвета? Раскрась его.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1484784"/>
            <a:ext cx="2664296" cy="91440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КАРАВАН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2564904"/>
            <a:ext cx="2664296" cy="91440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ПАЛИТРА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1484784"/>
            <a:ext cx="2664296" cy="91440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ВОРОТНИК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8" name="Picture 14" descr="Маша и медведь 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607750"/>
            <a:ext cx="1800200" cy="2250250"/>
          </a:xfrm>
          <a:prstGeom prst="rect">
            <a:avLst/>
          </a:prstGeom>
          <a:noFill/>
        </p:spPr>
      </p:pic>
      <p:pic>
        <p:nvPicPr>
          <p:cNvPr id="9" name="Picture 10" descr="http://img-fotki.yandex.ru/get/9150/102699435.92f/0_a8839_44c98de0_S.png"/>
          <p:cNvPicPr>
            <a:picLocks noChangeAspect="1" noChangeArrowheads="1"/>
          </p:cNvPicPr>
          <p:nvPr/>
        </p:nvPicPr>
        <p:blipFill>
          <a:blip r:embed="rId4" cstate="print"/>
          <a:srcRect l="14634" t="7317" r="17073" b="4878"/>
          <a:stretch>
            <a:fillRect/>
          </a:stretch>
        </p:blipFill>
        <p:spPr bwMode="auto">
          <a:xfrm>
            <a:off x="6729536" y="4077072"/>
            <a:ext cx="2162944" cy="2780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4866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CCFF"/>
                                      </p:to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AF41F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952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78098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Подбери букву так, чтобы получились новые слова.</a:t>
            </a:r>
            <a:endParaRPr lang="ru-RU" sz="2400" b="1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1331640" y="4869160"/>
            <a:ext cx="4608512" cy="1800200"/>
          </a:xfrm>
          <a:prstGeom prst="cloudCallout">
            <a:avLst>
              <a:gd name="adj1" fmla="val 64586"/>
              <a:gd name="adj2" fmla="val -2585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А сейчас возьмись за дело. Перед тобою слово «тело»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Букву нужную в середину поставь,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Слово новое составь</a:t>
            </a:r>
            <a:r>
              <a:rPr lang="ru-RU" sz="2000" b="1" dirty="0" smtClean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sz="2000" b="1" dirty="0" smtClean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6" name="Picture 16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143730"/>
            <a:ext cx="2448272" cy="271427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55776" y="908720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те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1628800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с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3968" y="1988840"/>
            <a:ext cx="1130424" cy="10081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267744" y="2204864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ре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11760" y="2924944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err="1" smtClean="0">
                <a:solidFill>
                  <a:srgbClr val="002060"/>
                </a:solidFill>
              </a:rPr>
              <a:t>ще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3717032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с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47864" y="4221088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err="1" smtClean="0">
                <a:solidFill>
                  <a:srgbClr val="002060"/>
                </a:solidFill>
              </a:rPr>
              <a:t>ду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868144" y="836712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err="1" smtClean="0">
                <a:solidFill>
                  <a:srgbClr val="002060"/>
                </a:solidFill>
              </a:rPr>
              <a:t>ло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28184" y="1628800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ор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300192" y="2348880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err="1" smtClean="0">
                <a:solidFill>
                  <a:srgbClr val="002060"/>
                </a:solidFill>
              </a:rPr>
              <a:t>ка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940152" y="2996952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err="1" smtClean="0">
                <a:solidFill>
                  <a:srgbClr val="002060"/>
                </a:solidFill>
              </a:rPr>
              <a:t>ка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148064" y="3789040"/>
            <a:ext cx="129614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орт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44008" y="4221088"/>
            <a:ext cx="10081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err="1" smtClean="0">
                <a:solidFill>
                  <a:srgbClr val="002060"/>
                </a:solidFill>
              </a:rPr>
              <a:t>ло</a:t>
            </a:r>
            <a:endParaRPr lang="ru-RU" sz="4800" b="1" dirty="0">
              <a:solidFill>
                <a:srgbClr val="002060"/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3347864" y="1484784"/>
            <a:ext cx="936104" cy="50405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5364088" y="1412776"/>
            <a:ext cx="720080" cy="57606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2987824" y="1988840"/>
            <a:ext cx="1296144" cy="216024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5436096" y="2060848"/>
            <a:ext cx="936104" cy="216024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3131840" y="2420888"/>
            <a:ext cx="1152128" cy="21602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436096" y="2420888"/>
            <a:ext cx="864096" cy="21602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3419872" y="2708920"/>
            <a:ext cx="864096" cy="50405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5436096" y="2636912"/>
            <a:ext cx="648072" cy="64807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5436096" y="2996952"/>
            <a:ext cx="504056" cy="1008112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3347864" y="2996952"/>
            <a:ext cx="936104" cy="936104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V="1">
            <a:off x="3851920" y="2996952"/>
            <a:ext cx="864096" cy="1368152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4860032" y="2996952"/>
            <a:ext cx="288032" cy="144016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/>
        </p:nvSpPr>
        <p:spPr>
          <a:xfrm>
            <a:off x="4427984" y="1988840"/>
            <a:ext cx="79208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П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2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7435"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Зина, Лиза и Лариса вышивают: одна девочка листочки, другая птичек, третья – цветочки. Напиши, что вышивает каждая, если Лиза не вышивает листочки и птичек, а Лариса не вышивает листочки.</a:t>
            </a:r>
            <a:endParaRPr lang="ru-RU" sz="2000" b="1" dirty="0"/>
          </a:p>
        </p:txBody>
      </p:sp>
      <p:pic>
        <p:nvPicPr>
          <p:cNvPr id="8" name="Picture 14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3356992"/>
            <a:ext cx="2448272" cy="2463051"/>
          </a:xfrm>
          <a:prstGeom prst="rect">
            <a:avLst/>
          </a:prstGeom>
          <a:noFill/>
        </p:spPr>
      </p:pic>
      <p:pic>
        <p:nvPicPr>
          <p:cNvPr id="7" name="Picture 26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948264" y="4273981"/>
            <a:ext cx="2195736" cy="2584019"/>
          </a:xfrm>
          <a:prstGeom prst="rect">
            <a:avLst/>
          </a:prstGeom>
          <a:noFill/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79512" y="1916832"/>
          <a:ext cx="5832648" cy="37156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8162"/>
                <a:gridCol w="1458162"/>
                <a:gridCol w="1458162"/>
                <a:gridCol w="1458162"/>
              </a:tblGrid>
              <a:tr h="9289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289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289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289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763688" y="1988840"/>
            <a:ext cx="122413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Зина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03848" y="1988840"/>
            <a:ext cx="122413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Лиза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1988840"/>
            <a:ext cx="151216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Лариса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2924944"/>
            <a:ext cx="144016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Листочки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9512" y="3861048"/>
            <a:ext cx="144016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Птички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9512" y="4797152"/>
            <a:ext cx="144016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Цветочки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91880" y="2924944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</a:rPr>
              <a:t>-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491880" y="3861048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</a:rPr>
              <a:t>-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91880" y="4797152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</a:rPr>
              <a:t>+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2040" y="2924944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</a:rPr>
              <a:t>-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2040" y="4797152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</a:rPr>
              <a:t>-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32040" y="3861048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</a:rPr>
              <a:t>+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979712" y="4797152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</a:rPr>
              <a:t>-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979712" y="3861048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</a:rPr>
              <a:t>-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979712" y="2996952"/>
            <a:ext cx="7200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</a:rPr>
              <a:t>+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2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7435"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0"/>
            <a:ext cx="8229600" cy="62068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Выбери нужную фигуру из 6 пронумерованных.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2050" name="Picture 2" descr="D:\Презентации\Математика\Умники и умницы 2 класс\Тетрадь 2 класс\Часть 1. 1- 18 урок\Image0039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clrChange>
              <a:clrFrom>
                <a:srgbClr val="F4F5F9"/>
              </a:clrFrom>
              <a:clrTo>
                <a:srgbClr val="F4F5F9">
                  <a:alpha val="0"/>
                </a:srgbClr>
              </a:clrTo>
            </a:clrChange>
          </a:blip>
          <a:srcRect l="18574" t="65509" r="48355" b="11095"/>
          <a:stretch>
            <a:fillRect/>
          </a:stretch>
        </p:blipFill>
        <p:spPr bwMode="auto">
          <a:xfrm>
            <a:off x="1259632" y="908720"/>
            <a:ext cx="3312368" cy="3312368"/>
          </a:xfrm>
          <a:prstGeom prst="rect">
            <a:avLst/>
          </a:prstGeom>
          <a:noFill/>
        </p:spPr>
      </p:pic>
      <p:pic>
        <p:nvPicPr>
          <p:cNvPr id="6" name="Picture 20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09120"/>
            <a:ext cx="4049791" cy="2348880"/>
          </a:xfrm>
          <a:prstGeom prst="rect">
            <a:avLst/>
          </a:prstGeom>
          <a:noFill/>
        </p:spPr>
      </p:pic>
      <p:pic>
        <p:nvPicPr>
          <p:cNvPr id="8" name="Picture 2" descr="D:\Презентации\Математика\Умники и умницы 2 класс\Тетрадь 2 класс\Часть 1. 1- 18 урок\Image003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AE7EE"/>
              </a:clrFrom>
              <a:clrTo>
                <a:srgbClr val="EAE7EE">
                  <a:alpha val="0"/>
                </a:srgbClr>
              </a:clrTo>
            </a:clrChange>
          </a:blip>
          <a:srcRect l="58115" t="68561" r="12741" b="15672"/>
          <a:stretch>
            <a:fillRect/>
          </a:stretch>
        </p:blipFill>
        <p:spPr bwMode="auto">
          <a:xfrm>
            <a:off x="5300195" y="4221089"/>
            <a:ext cx="3448269" cy="263691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419872" y="3140968"/>
            <a:ext cx="79208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1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0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933056"/>
            <a:ext cx="4049791" cy="2348880"/>
          </a:xfrm>
          <a:prstGeom prst="rect">
            <a:avLst/>
          </a:prstGeom>
          <a:noFill/>
        </p:spPr>
      </p:pic>
      <p:pic>
        <p:nvPicPr>
          <p:cNvPr id="7" name="Picture 10" descr="http://li-web.ru/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444208" y="3710754"/>
            <a:ext cx="2088232" cy="31472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389" b="122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20" descr="Клипарт &quot;Зимни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645024"/>
            <a:ext cx="2433684" cy="2511561"/>
          </a:xfrm>
          <a:prstGeom prst="rect">
            <a:avLst/>
          </a:prstGeom>
          <a:noFill/>
        </p:spPr>
      </p:pic>
      <p:pic>
        <p:nvPicPr>
          <p:cNvPr id="5" name="Picture 3" descr="D:\клипарты\Клипарт Маша и медведь\74503854_large_0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23528" y="4437112"/>
            <a:ext cx="3312368" cy="182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0" descr="http://img-fotki.yandex.ru/get/9320/102699435.930/0_a884f_c4563aec_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3356992"/>
            <a:ext cx="2724894" cy="2724894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179512" y="548680"/>
            <a:ext cx="3816424" cy="2043608"/>
          </a:xfrm>
          <a:prstGeom prst="cloudCallout">
            <a:avLst>
              <a:gd name="adj1" fmla="val 18379"/>
              <a:gd name="adj2" fmla="val 13394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Кресло для царя. Что это?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6804248" y="1412776"/>
            <a:ext cx="2016224" cy="1152128"/>
          </a:xfrm>
          <a:prstGeom prst="cloudCallout">
            <a:avLst>
              <a:gd name="adj1" fmla="val -41575"/>
              <a:gd name="adj2" fmla="val 136018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Трон.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6386" name="Picture 2" descr="http://ramki-vsem.ru/png/clipart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2708920"/>
            <a:ext cx="2376264" cy="3741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389" b="122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20" descr="Клипарт &quot;Зимни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645024"/>
            <a:ext cx="2433684" cy="2511561"/>
          </a:xfrm>
          <a:prstGeom prst="rect">
            <a:avLst/>
          </a:prstGeom>
          <a:noFill/>
        </p:spPr>
      </p:pic>
      <p:pic>
        <p:nvPicPr>
          <p:cNvPr id="5" name="Picture 3" descr="D:\клипарты\Клипарт Маша и медведь\74503854_large_06.png"/>
          <p:cNvPicPr>
            <a:picLocks noChangeAspect="1" noChangeArrowheads="1"/>
          </p:cNvPicPr>
          <p:nvPr/>
        </p:nvPicPr>
        <p:blipFill>
          <a:blip r:embed="rId4" cstate="print"/>
          <a:srcRect r="57143"/>
          <a:stretch>
            <a:fillRect/>
          </a:stretch>
        </p:blipFill>
        <p:spPr bwMode="auto">
          <a:xfrm>
            <a:off x="2051720" y="4437112"/>
            <a:ext cx="1368152" cy="182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0" descr="http://img-fotki.yandex.ru/get/9320/102699435.930/0_a884f_c4563aec_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3356992"/>
            <a:ext cx="2724894" cy="2724894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179512" y="548680"/>
            <a:ext cx="3816424" cy="2043608"/>
          </a:xfrm>
          <a:prstGeom prst="cloudCallout">
            <a:avLst>
              <a:gd name="adj1" fmla="val 18379"/>
              <a:gd name="adj2" fmla="val 13394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Растение, похожее на ежа. Что это?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6084168" y="1412776"/>
            <a:ext cx="2736304" cy="1152128"/>
          </a:xfrm>
          <a:prstGeom prst="cloudCallout">
            <a:avLst>
              <a:gd name="adj1" fmla="val -14921"/>
              <a:gd name="adj2" fmla="val 14924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Кактус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5362" name="Picture 2" descr="http://go1.imgsmail.ru/imgpreview?key=771c5b5db7667428&amp;mb=imgdb_preview_23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3861048"/>
            <a:ext cx="1524000" cy="2390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389" b="122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20" descr="Клипарт &quot;Зимни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645024"/>
            <a:ext cx="2433684" cy="2511561"/>
          </a:xfrm>
          <a:prstGeom prst="rect">
            <a:avLst/>
          </a:prstGeom>
          <a:noFill/>
        </p:spPr>
      </p:pic>
      <p:pic>
        <p:nvPicPr>
          <p:cNvPr id="5" name="Picture 3" descr="D:\клипарты\Клипарт Маша и медведь\74503854_large_06.png"/>
          <p:cNvPicPr>
            <a:picLocks noChangeAspect="1" noChangeArrowheads="1"/>
          </p:cNvPicPr>
          <p:nvPr/>
        </p:nvPicPr>
        <p:blipFill>
          <a:blip r:embed="rId4" cstate="print"/>
          <a:srcRect r="57143"/>
          <a:stretch>
            <a:fillRect/>
          </a:stretch>
        </p:blipFill>
        <p:spPr bwMode="auto">
          <a:xfrm>
            <a:off x="2051720" y="4437112"/>
            <a:ext cx="1368152" cy="182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179512" y="548680"/>
            <a:ext cx="3816424" cy="2043608"/>
          </a:xfrm>
          <a:prstGeom prst="cloudCallout">
            <a:avLst>
              <a:gd name="adj1" fmla="val 18379"/>
              <a:gd name="adj2" fmla="val 13394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Какими иголками не шьют рубашки?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508104" y="980728"/>
            <a:ext cx="3312368" cy="1584176"/>
          </a:xfrm>
          <a:prstGeom prst="cloudCallout">
            <a:avLst>
              <a:gd name="adj1" fmla="val -14921"/>
              <a:gd name="adj2" fmla="val 14924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Еловыми или сосновыми.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4" descr="http://img1.liveinternet.ru/images/attach/c/2/74/503/74503855_large_07.png"/>
          <p:cNvPicPr>
            <a:picLocks noChangeAspect="1" noChangeArrowheads="1"/>
          </p:cNvPicPr>
          <p:nvPr/>
        </p:nvPicPr>
        <p:blipFill>
          <a:blip r:embed="rId5" cstate="print"/>
          <a:srcRect l="61989" t="25806"/>
          <a:stretch>
            <a:fillRect/>
          </a:stretch>
        </p:blipFill>
        <p:spPr bwMode="auto">
          <a:xfrm>
            <a:off x="1259632" y="4941168"/>
            <a:ext cx="792088" cy="144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4" descr="новогодний клипарт (61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4581128"/>
            <a:ext cx="1512168" cy="1512168"/>
          </a:xfrm>
          <a:prstGeom prst="rect">
            <a:avLst/>
          </a:prstGeom>
          <a:noFill/>
        </p:spPr>
      </p:pic>
      <p:pic>
        <p:nvPicPr>
          <p:cNvPr id="6" name="Picture 30" descr="http://img-fotki.yandex.ru/get/9320/102699435.930/0_a884f_c4563aec_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3356992"/>
            <a:ext cx="2724894" cy="27248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389" b="122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20" descr="Клипарт &quot;Зимни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645024"/>
            <a:ext cx="2433684" cy="2511561"/>
          </a:xfrm>
          <a:prstGeom prst="rect">
            <a:avLst/>
          </a:prstGeom>
          <a:noFill/>
        </p:spPr>
      </p:pic>
      <p:pic>
        <p:nvPicPr>
          <p:cNvPr id="5" name="Picture 3" descr="D:\клипарты\Клипарт Маша и медведь\74503854_large_06.png"/>
          <p:cNvPicPr>
            <a:picLocks noChangeAspect="1" noChangeArrowheads="1"/>
          </p:cNvPicPr>
          <p:nvPr/>
        </p:nvPicPr>
        <p:blipFill>
          <a:blip r:embed="rId4" cstate="print"/>
          <a:srcRect r="57143"/>
          <a:stretch>
            <a:fillRect/>
          </a:stretch>
        </p:blipFill>
        <p:spPr bwMode="auto">
          <a:xfrm>
            <a:off x="2051720" y="4653136"/>
            <a:ext cx="1368152" cy="182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0" descr="http://img-fotki.yandex.ru/get/9320/102699435.930/0_a884f_c4563aec_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19106" y="3501008"/>
            <a:ext cx="2724894" cy="2724894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179512" y="548680"/>
            <a:ext cx="3816424" cy="2043608"/>
          </a:xfrm>
          <a:prstGeom prst="cloudCallout">
            <a:avLst>
              <a:gd name="adj1" fmla="val 18379"/>
              <a:gd name="adj2" fmla="val 13394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Животное, которое очень трудно тащить из болота?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6084168" y="1412776"/>
            <a:ext cx="2736304" cy="1152128"/>
          </a:xfrm>
          <a:prstGeom prst="cloudCallout">
            <a:avLst>
              <a:gd name="adj1" fmla="val 8551"/>
              <a:gd name="adj2" fmla="val 15680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Бегемот.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9" name="Picture 4" descr="http://img1.liveinternet.ru/images/attach/c/2/74/503/74503855_large_07.png"/>
          <p:cNvPicPr>
            <a:picLocks noChangeAspect="1" noChangeArrowheads="1"/>
          </p:cNvPicPr>
          <p:nvPr/>
        </p:nvPicPr>
        <p:blipFill>
          <a:blip r:embed="rId6" cstate="print"/>
          <a:srcRect l="61989" t="25806"/>
          <a:stretch>
            <a:fillRect/>
          </a:stretch>
        </p:blipFill>
        <p:spPr bwMode="auto">
          <a:xfrm flipH="1">
            <a:off x="7020272" y="4869160"/>
            <a:ext cx="792088" cy="144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http://zooclub.ru/attach/fotogal/clip/begem/1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5301208"/>
            <a:ext cx="3385914" cy="1052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389" b="122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20" descr="Клипарт &quot;Зимни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645024"/>
            <a:ext cx="2433684" cy="2511561"/>
          </a:xfrm>
          <a:prstGeom prst="rect">
            <a:avLst/>
          </a:prstGeom>
          <a:noFill/>
        </p:spPr>
      </p:pic>
      <p:pic>
        <p:nvPicPr>
          <p:cNvPr id="5" name="Picture 3" descr="D:\клипарты\Клипарт Маша и медведь\74503854_large_06.png"/>
          <p:cNvPicPr>
            <a:picLocks noChangeAspect="1" noChangeArrowheads="1"/>
          </p:cNvPicPr>
          <p:nvPr/>
        </p:nvPicPr>
        <p:blipFill>
          <a:blip r:embed="rId4" cstate="print"/>
          <a:srcRect r="57143"/>
          <a:stretch>
            <a:fillRect/>
          </a:stretch>
        </p:blipFill>
        <p:spPr bwMode="auto">
          <a:xfrm>
            <a:off x="6948264" y="4365104"/>
            <a:ext cx="1224136" cy="182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0" descr="http://img-fotki.yandex.ru/get/9320/102699435.930/0_a884f_c4563aec_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619672" y="3717032"/>
            <a:ext cx="2664296" cy="2724894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5327576" y="908720"/>
            <a:ext cx="3816424" cy="2043608"/>
          </a:xfrm>
          <a:prstGeom prst="cloudCallout">
            <a:avLst>
              <a:gd name="adj1" fmla="val 18379"/>
              <a:gd name="adj2" fmla="val 13394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Начинается на «я» и кончается на «я», и на каждой ветке – детки, детки тоже с буквы «я». Что это?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899592" y="1484784"/>
            <a:ext cx="2736304" cy="1152128"/>
          </a:xfrm>
          <a:prstGeom prst="cloudCallout">
            <a:avLst>
              <a:gd name="adj1" fmla="val 24464"/>
              <a:gd name="adj2" fmla="val 165308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Яблоня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9" name="Picture 4" descr="http://img1.liveinternet.ru/images/attach/c/2/74/503/74503855_large_07.png"/>
          <p:cNvPicPr>
            <a:picLocks noChangeAspect="1" noChangeArrowheads="1"/>
          </p:cNvPicPr>
          <p:nvPr/>
        </p:nvPicPr>
        <p:blipFill>
          <a:blip r:embed="rId6" cstate="print"/>
          <a:srcRect l="61989" t="25806"/>
          <a:stretch>
            <a:fillRect/>
          </a:stretch>
        </p:blipFill>
        <p:spPr bwMode="auto">
          <a:xfrm flipH="1">
            <a:off x="6228184" y="4869160"/>
            <a:ext cx="792088" cy="144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://img-fotki.yandex.ru/get/9353/102699435.969/0_ac5e2_516af967_X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3356992"/>
            <a:ext cx="2450252" cy="2808312"/>
          </a:xfrm>
          <a:prstGeom prst="rect">
            <a:avLst/>
          </a:prstGeom>
          <a:noFill/>
        </p:spPr>
      </p:pic>
      <p:pic>
        <p:nvPicPr>
          <p:cNvPr id="11" name="Picture 5" descr="D:\клипарты\еда раст\jablok4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39953" y="4471012"/>
            <a:ext cx="432048" cy="48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D:\клипарты\еда раст\jablok4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5976" y="3861048"/>
            <a:ext cx="432048" cy="48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D:\клипарты\еда раст\jablok4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32040" y="3645024"/>
            <a:ext cx="432048" cy="48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 descr="D:\клипарты\еда раст\jablok4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8024" y="4149080"/>
            <a:ext cx="432048" cy="48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 descr="D:\клипарты\еда раст\jablok4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36096" y="4293096"/>
            <a:ext cx="432048" cy="48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389" b="122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20" descr="Клипарт &quot;Зимни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645024"/>
            <a:ext cx="2433684" cy="2511561"/>
          </a:xfrm>
          <a:prstGeom prst="rect">
            <a:avLst/>
          </a:prstGeom>
          <a:noFill/>
        </p:spPr>
      </p:pic>
      <p:pic>
        <p:nvPicPr>
          <p:cNvPr id="5" name="Picture 3" descr="D:\клипарты\Клипарт Маша и медведь\74503854_large_06.png"/>
          <p:cNvPicPr>
            <a:picLocks noChangeAspect="1" noChangeArrowheads="1"/>
          </p:cNvPicPr>
          <p:nvPr/>
        </p:nvPicPr>
        <p:blipFill>
          <a:blip r:embed="rId4" cstate="print"/>
          <a:srcRect r="57143"/>
          <a:stretch>
            <a:fillRect/>
          </a:stretch>
        </p:blipFill>
        <p:spPr bwMode="auto">
          <a:xfrm flipH="1">
            <a:off x="6516216" y="4221088"/>
            <a:ext cx="1224136" cy="182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0" descr="http://img-fotki.yandex.ru/get/9320/102699435.930/0_a884f_c4563aec_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547664" y="3717032"/>
            <a:ext cx="2664296" cy="2724894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5327576" y="836712"/>
            <a:ext cx="3816424" cy="2043608"/>
          </a:xfrm>
          <a:prstGeom prst="cloudCallout">
            <a:avLst>
              <a:gd name="adj1" fmla="val -446"/>
              <a:gd name="adj2" fmla="val 114238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Место на берегу моря для загорания и купания.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899592" y="1484784"/>
            <a:ext cx="2736304" cy="1152128"/>
          </a:xfrm>
          <a:prstGeom prst="cloudCallout">
            <a:avLst>
              <a:gd name="adj1" fmla="val 21679"/>
              <a:gd name="adj2" fmla="val 16341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Пляж.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0" name="Picture 3" descr="D:\клипарты\Клипарт Маша и медведь\74503854_large_06.png"/>
          <p:cNvPicPr>
            <a:picLocks noChangeAspect="1" noChangeArrowheads="1"/>
          </p:cNvPicPr>
          <p:nvPr/>
        </p:nvPicPr>
        <p:blipFill>
          <a:blip r:embed="rId4" cstate="print"/>
          <a:srcRect l="43478"/>
          <a:stretch>
            <a:fillRect/>
          </a:stretch>
        </p:blipFill>
        <p:spPr bwMode="auto">
          <a:xfrm>
            <a:off x="7343800" y="5036083"/>
            <a:ext cx="1800200" cy="182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://img1.liveinternet.ru/images/attach/c/6/89/593/89593439__Summer__38_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1" y="4149080"/>
            <a:ext cx="2737383" cy="2088232"/>
          </a:xfrm>
          <a:prstGeom prst="rect">
            <a:avLst/>
          </a:prstGeom>
          <a:noFill/>
        </p:spPr>
      </p:pic>
      <p:pic>
        <p:nvPicPr>
          <p:cNvPr id="11268" name="Picture 4" descr=" 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888" y="4365104"/>
            <a:ext cx="2058988" cy="17707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 cstate="print"/>
          <a:srcRect r="15389" b="122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20" descr="Клипарт &quot;Зимни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645024"/>
            <a:ext cx="2433684" cy="2511561"/>
          </a:xfrm>
          <a:prstGeom prst="rect">
            <a:avLst/>
          </a:prstGeom>
          <a:noFill/>
        </p:spPr>
      </p:pic>
      <p:pic>
        <p:nvPicPr>
          <p:cNvPr id="5" name="Picture 3" descr="D:\клипарты\Клипарт Маша и медведь\74503854_large_06.png"/>
          <p:cNvPicPr>
            <a:picLocks noChangeAspect="1" noChangeArrowheads="1"/>
          </p:cNvPicPr>
          <p:nvPr/>
        </p:nvPicPr>
        <p:blipFill>
          <a:blip r:embed="rId4" cstate="print"/>
          <a:srcRect r="57143"/>
          <a:stretch>
            <a:fillRect/>
          </a:stretch>
        </p:blipFill>
        <p:spPr bwMode="auto">
          <a:xfrm flipH="1">
            <a:off x="6660232" y="4365104"/>
            <a:ext cx="1224136" cy="182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0" descr="http://img-fotki.yandex.ru/get/9320/102699435.930/0_a884f_c4563aec_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547664" y="3717032"/>
            <a:ext cx="2664296" cy="2724894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5327576" y="836712"/>
            <a:ext cx="3816424" cy="2043608"/>
          </a:xfrm>
          <a:prstGeom prst="cloudCallout">
            <a:avLst>
              <a:gd name="adj1" fmla="val -446"/>
              <a:gd name="adj2" fmla="val 114238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Был тугим он кулачком, а разжался – стал цветком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899592" y="1484784"/>
            <a:ext cx="2736304" cy="1152128"/>
          </a:xfrm>
          <a:prstGeom prst="cloudCallout">
            <a:avLst>
              <a:gd name="adj1" fmla="val 24066"/>
              <a:gd name="adj2" fmla="val 167198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Бутон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0" name="Picture 3" descr="D:\клипарты\Клипарт Маша и медведь\74503854_large_06.png"/>
          <p:cNvPicPr>
            <a:picLocks noChangeAspect="1" noChangeArrowheads="1"/>
          </p:cNvPicPr>
          <p:nvPr/>
        </p:nvPicPr>
        <p:blipFill>
          <a:blip r:embed="rId4" cstate="print"/>
          <a:srcRect l="43478"/>
          <a:stretch>
            <a:fillRect/>
          </a:stretch>
        </p:blipFill>
        <p:spPr bwMode="auto">
          <a:xfrm flipH="1">
            <a:off x="0" y="5036083"/>
            <a:ext cx="1979712" cy="182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http://img-fotki.yandex.ru/get/5704/svetlera.36/0_5043a_29c34ba2_M.jpg"/>
          <p:cNvPicPr>
            <a:picLocks noChangeAspect="1" noChangeArrowheads="1"/>
          </p:cNvPicPr>
          <p:nvPr/>
        </p:nvPicPr>
        <p:blipFill>
          <a:blip r:embed="rId6" cstate="print"/>
          <a:srcRect b="11801"/>
          <a:stretch>
            <a:fillRect/>
          </a:stretch>
        </p:blipFill>
        <p:spPr bwMode="auto">
          <a:xfrm>
            <a:off x="4211960" y="3789040"/>
            <a:ext cx="2371725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631</Words>
  <Application>Microsoft Office PowerPoint</Application>
  <PresentationFormat>Экран (4:3)</PresentationFormat>
  <Paragraphs>145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Запомни увиденное изображение и зарисуй как можно точнее. </vt:lpstr>
      <vt:lpstr>Запомни увиденное изображение и зарисуй как можно точнее. </vt:lpstr>
      <vt:lpstr>Проверь.</vt:lpstr>
      <vt:lpstr>Продолжи числовой ряд.</vt:lpstr>
      <vt:lpstr>Если ты найдёшь закономерность, которой подчиняются тройки чисел в первых двух кругах, то сможешь вписать недостающее число:</vt:lpstr>
      <vt:lpstr>Впиши недостающее число.</vt:lpstr>
      <vt:lpstr>Впиши пропущенные буквы.</vt:lpstr>
      <vt:lpstr>Впиши пропущенные буквы.</vt:lpstr>
      <vt:lpstr>Напиши свой ряд букв, обладающих некоторой закономерностью.</vt:lpstr>
      <vt:lpstr>Подумай, какая связь между словами в левой части. Составь подобную пару, выбрав одно из пяти слов, заключённых в скобки.</vt:lpstr>
      <vt:lpstr>Подумай, какая связь между словами в левой части. Составь подобную пару, выбрав одно из пяти слов, заключённых в скобки.</vt:lpstr>
      <vt:lpstr>Подумай, какая связь между словами в левой части. Составь подобную пару, выбрав одно из пяти слов, заключённых в скобки.</vt:lpstr>
      <vt:lpstr>Подумай, какая связь между словами в левой части. Составь подобную пару, выбрав одно из пяти слов, заключённых в скобки.</vt:lpstr>
      <vt:lpstr>На доске написаны слова цветными мелками. Красное слово левее синего, синее – выше зелёного. Какое слово красного цвета? Раскрась его.</vt:lpstr>
      <vt:lpstr>Подбери букву так, чтобы получились новые слова.</vt:lpstr>
      <vt:lpstr>Зина, Лиза и Лариса вышивают: одна девочка листочки, другая птичек, третья – цветочки. Напиши, что вышивает каждая, если Лиза не вышивает листочки и птичек, а Лариса не вышивает листочки.</vt:lpstr>
      <vt:lpstr>Выбери нужную фигуру из 6 пронумерованных.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36</cp:revision>
  <dcterms:modified xsi:type="dcterms:W3CDTF">2014-11-09T11:59:49Z</dcterms:modified>
</cp:coreProperties>
</file>