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74" r:id="rId21"/>
    <p:sldId id="285" r:id="rId22"/>
    <p:sldId id="287" r:id="rId23"/>
    <p:sldId id="286" r:id="rId24"/>
    <p:sldId id="288" r:id="rId25"/>
    <p:sldId id="273" r:id="rId26"/>
    <p:sldId id="289" r:id="rId27"/>
    <p:sldId id="290" r:id="rId28"/>
    <p:sldId id="291" r:id="rId29"/>
    <p:sldId id="292" r:id="rId30"/>
    <p:sldId id="293" r:id="rId31"/>
    <p:sldId id="271" r:id="rId32"/>
    <p:sldId id="294" r:id="rId33"/>
    <p:sldId id="297" r:id="rId34"/>
    <p:sldId id="299" r:id="rId35"/>
    <p:sldId id="300" r:id="rId36"/>
    <p:sldId id="301" r:id="rId37"/>
    <p:sldId id="298" r:id="rId38"/>
    <p:sldId id="302" r:id="rId39"/>
    <p:sldId id="261" r:id="rId40"/>
    <p:sldId id="25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6.png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33.png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image" Target="../media/image12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25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6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852936"/>
            <a:ext cx="1800200" cy="2642000"/>
          </a:xfrm>
          <a:prstGeom prst="rect">
            <a:avLst/>
          </a:prstGeom>
          <a:noFill/>
        </p:spPr>
      </p:pic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284984"/>
            <a:ext cx="1511757" cy="2318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611560" y="836712"/>
            <a:ext cx="3600400" cy="1827584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раздевалке я служу, на весу пальто держу?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Вешалка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2947664" cy="1196752"/>
          </a:xfrm>
          <a:prstGeom prst="rect">
            <a:avLst/>
          </a:prstGeom>
          <a:noFill/>
        </p:spPr>
      </p:pic>
      <p:pic>
        <p:nvPicPr>
          <p:cNvPr id="7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013176"/>
            <a:ext cx="2947664" cy="1196752"/>
          </a:xfrm>
          <a:prstGeom prst="rect">
            <a:avLst/>
          </a:prstGeom>
          <a:noFill/>
        </p:spPr>
      </p:pic>
      <p:pic>
        <p:nvPicPr>
          <p:cNvPr id="8" name="Picture 6" descr="http://img-fotki.yandex.ru/get/4704/svetlera.37d/0_61016_7628e5db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5259780"/>
            <a:ext cx="2843808" cy="1598220"/>
          </a:xfrm>
          <a:prstGeom prst="rect">
            <a:avLst/>
          </a:prstGeom>
          <a:noFill/>
        </p:spPr>
      </p:pic>
      <p:pic>
        <p:nvPicPr>
          <p:cNvPr id="9" name="Picture 12" descr="http://www.playcast.ru/uploads/2013/11/24/665027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779912" y="3140968"/>
            <a:ext cx="1089302" cy="908720"/>
          </a:xfrm>
          <a:prstGeom prst="rect">
            <a:avLst/>
          </a:prstGeom>
          <a:noFill/>
        </p:spPr>
      </p:pic>
      <p:pic>
        <p:nvPicPr>
          <p:cNvPr id="13" name="Picture 6" descr="http://li-web.ru/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436096" y="2996952"/>
            <a:ext cx="1944216" cy="2642000"/>
          </a:xfrm>
          <a:prstGeom prst="rect">
            <a:avLst/>
          </a:prstGeom>
          <a:noFill/>
        </p:spPr>
      </p:pic>
      <p:pic>
        <p:nvPicPr>
          <p:cNvPr id="14" name="Picture 10" descr="http://img-fotki.yandex.ru/get/5108/valenta-mog.31/0_5f6f8_c78a9e04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979712" y="3097208"/>
            <a:ext cx="1296143" cy="2454922"/>
          </a:xfrm>
          <a:prstGeom prst="rect">
            <a:avLst/>
          </a:prstGeom>
          <a:noFill/>
        </p:spPr>
      </p:pic>
      <p:pic>
        <p:nvPicPr>
          <p:cNvPr id="15" name="Picture 6" descr="http://img-fotki.yandex.ru/get/5806/svetlera.37c/0_60fdf_57db3baa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4786762"/>
            <a:ext cx="3384376" cy="2071238"/>
          </a:xfrm>
          <a:prstGeom prst="rect">
            <a:avLst/>
          </a:prstGeom>
          <a:noFill/>
        </p:spPr>
      </p:pic>
      <p:pic>
        <p:nvPicPr>
          <p:cNvPr id="20482" name="Picture 2" descr="http://www.clipartov.net/images/mini/10/0000009602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3933056"/>
            <a:ext cx="208823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611560" y="836712"/>
            <a:ext cx="3600400" cy="1827584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Одной ручкой – всех встречаю, другою ручкой - провожаю?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Дверь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2947664" cy="1196752"/>
          </a:xfrm>
          <a:prstGeom prst="rect">
            <a:avLst/>
          </a:prstGeom>
          <a:noFill/>
        </p:spPr>
      </p:pic>
      <p:pic>
        <p:nvPicPr>
          <p:cNvPr id="7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013176"/>
            <a:ext cx="2947664" cy="1196752"/>
          </a:xfrm>
          <a:prstGeom prst="rect">
            <a:avLst/>
          </a:prstGeom>
          <a:noFill/>
        </p:spPr>
      </p:pic>
      <p:pic>
        <p:nvPicPr>
          <p:cNvPr id="8" name="Picture 6" descr="http://img-fotki.yandex.ru/get/4704/svetlera.37d/0_61016_7628e5db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5259780"/>
            <a:ext cx="2843808" cy="1598220"/>
          </a:xfrm>
          <a:prstGeom prst="rect">
            <a:avLst/>
          </a:prstGeom>
          <a:noFill/>
        </p:spPr>
      </p:pic>
      <p:pic>
        <p:nvPicPr>
          <p:cNvPr id="9" name="Picture 12" descr="http://www.playcast.ru/uploads/2013/11/24/665027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779912" y="3140968"/>
            <a:ext cx="1089302" cy="908720"/>
          </a:xfrm>
          <a:prstGeom prst="rect">
            <a:avLst/>
          </a:prstGeom>
          <a:noFill/>
        </p:spPr>
      </p:pic>
      <p:pic>
        <p:nvPicPr>
          <p:cNvPr id="13" name="Picture 6" descr="http://li-web.ru/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436096" y="2996952"/>
            <a:ext cx="1944216" cy="2642000"/>
          </a:xfrm>
          <a:prstGeom prst="rect">
            <a:avLst/>
          </a:prstGeom>
          <a:noFill/>
        </p:spPr>
      </p:pic>
      <p:pic>
        <p:nvPicPr>
          <p:cNvPr id="14" name="Picture 10" descr="http://img-fotki.yandex.ru/get/5108/valenta-mog.31/0_5f6f8_c78a9e04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979712" y="3097208"/>
            <a:ext cx="1296143" cy="2454922"/>
          </a:xfrm>
          <a:prstGeom prst="rect">
            <a:avLst/>
          </a:prstGeom>
          <a:noFill/>
        </p:spPr>
      </p:pic>
      <p:pic>
        <p:nvPicPr>
          <p:cNvPr id="15" name="Picture 6" descr="http://img-fotki.yandex.ru/get/5806/svetlera.37c/0_60fdf_57db3baa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4786762"/>
            <a:ext cx="3384376" cy="2071238"/>
          </a:xfrm>
          <a:prstGeom prst="rect">
            <a:avLst/>
          </a:prstGeom>
          <a:noFill/>
        </p:spPr>
      </p:pic>
      <p:pic>
        <p:nvPicPr>
          <p:cNvPr id="19458" name="Picture 2" descr="http://i.allday.ru/uploads/posts/1188318179_os17016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356000">
            <a:off x="4449138" y="4254964"/>
            <a:ext cx="1421052" cy="2560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Послушайте слово и произнесите его задом наперёд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2052"/>
          </a:xfrm>
          <a:prstGeom prst="rect">
            <a:avLst/>
          </a:prstGeom>
          <a:noFill/>
        </p:spPr>
      </p:pic>
      <p:pic>
        <p:nvPicPr>
          <p:cNvPr id="7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861048"/>
            <a:ext cx="1746503" cy="267868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63688" y="1988840"/>
            <a:ext cx="1994520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ОНКО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1988840"/>
            <a:ext cx="1994520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rgbClr val="FF0000"/>
                </a:solidFill>
              </a:rPr>
              <a:t>ОКНО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2852936"/>
            <a:ext cx="1994520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БАРК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2852936"/>
            <a:ext cx="1994520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rgbClr val="FF0000"/>
                </a:solidFill>
              </a:rPr>
              <a:t>КРАБ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331640" y="3645024"/>
            <a:ext cx="242656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АКДОЛ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23928" y="3645024"/>
            <a:ext cx="244827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rgbClr val="FF0000"/>
                </a:solidFill>
              </a:rPr>
              <a:t>ЛОДКА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331640" y="4437112"/>
            <a:ext cx="2354560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КИБУК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851920" y="4437112"/>
            <a:ext cx="2304256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rgbClr val="FF0000"/>
                </a:solidFill>
              </a:rPr>
              <a:t>КУБИК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Послушайте слово и произнесите его задом наперёд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2052"/>
          </a:xfrm>
          <a:prstGeom prst="rect">
            <a:avLst/>
          </a:prstGeom>
          <a:noFill/>
        </p:spPr>
      </p:pic>
      <p:pic>
        <p:nvPicPr>
          <p:cNvPr id="7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861048"/>
            <a:ext cx="1746503" cy="267868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763688" y="2276872"/>
            <a:ext cx="1994520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КЫЗЯ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2276872"/>
            <a:ext cx="208823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rgbClr val="FF0000"/>
                </a:solidFill>
              </a:rPr>
              <a:t>ЯЗЫК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331640" y="2996952"/>
            <a:ext cx="242656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НАМУТ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23928" y="2996952"/>
            <a:ext cx="244827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rgbClr val="FF0000"/>
                </a:solidFill>
              </a:rPr>
              <a:t>ТУМАН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403648" y="3789040"/>
            <a:ext cx="242656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АБАЖ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923928" y="3789040"/>
            <a:ext cx="244827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rgbClr val="FF0000"/>
                </a:solidFill>
              </a:rPr>
              <a:t>ЖАБА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03648" y="4581128"/>
            <a:ext cx="242656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КОТАК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923928" y="4581128"/>
            <a:ext cx="244827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5400" b="1" dirty="0" smtClean="0">
                <a:solidFill>
                  <a:srgbClr val="FF0000"/>
                </a:solidFill>
              </a:rPr>
              <a:t>КАТОК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Определи общий звук во всех словах.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3999" cy="688205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907704" y="2132856"/>
            <a:ext cx="4248472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Каша, пар, лак, март.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4509120"/>
            <a:ext cx="1944216" cy="1628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</a:rPr>
              <a:t>[</a:t>
            </a:r>
            <a:r>
              <a:rPr lang="ru-RU" sz="11500" b="1" dirty="0" smtClean="0">
                <a:solidFill>
                  <a:srgbClr val="FF0000"/>
                </a:solidFill>
              </a:rPr>
              <a:t>а</a:t>
            </a:r>
            <a:r>
              <a:rPr lang="en-US" sz="11500" b="1" dirty="0" smtClean="0">
                <a:solidFill>
                  <a:srgbClr val="FF0000"/>
                </a:solidFill>
              </a:rPr>
              <a:t>]</a:t>
            </a:r>
            <a:endParaRPr lang="ru-RU" sz="11500" b="1" dirty="0" smtClean="0">
              <a:solidFill>
                <a:srgbClr val="FF0000"/>
              </a:solidFill>
            </a:endParaRPr>
          </a:p>
        </p:txBody>
      </p:sp>
      <p:pic>
        <p:nvPicPr>
          <p:cNvPr id="19" name="Picture 2" descr="3317942_b7e691d72386 (284x450, 29Kb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652120" y="4221088"/>
            <a:ext cx="1584176" cy="2281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Определи общий звук во всех словах.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3999" cy="688205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907704" y="2132856"/>
            <a:ext cx="5112568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Верх, ковёр, свой, овал.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4509120"/>
            <a:ext cx="1944216" cy="1628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</a:rPr>
              <a:t>[</a:t>
            </a:r>
            <a:r>
              <a:rPr lang="ru-RU" sz="11500" b="1" dirty="0" smtClean="0">
                <a:solidFill>
                  <a:srgbClr val="FF0000"/>
                </a:solidFill>
              </a:rPr>
              <a:t>в</a:t>
            </a:r>
            <a:r>
              <a:rPr lang="en-US" sz="11500" b="1" dirty="0" smtClean="0">
                <a:solidFill>
                  <a:srgbClr val="FF0000"/>
                </a:solidFill>
              </a:rPr>
              <a:t>]</a:t>
            </a:r>
            <a:endParaRPr lang="ru-RU" sz="11500" b="1" dirty="0" smtClean="0">
              <a:solidFill>
                <a:srgbClr val="FF0000"/>
              </a:solidFill>
            </a:endParaRPr>
          </a:p>
        </p:txBody>
      </p:sp>
      <p:pic>
        <p:nvPicPr>
          <p:cNvPr id="19" name="Picture 2" descr="3317942_b7e691d72386 (284x450, 29Kb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652120" y="4221088"/>
            <a:ext cx="1584176" cy="2281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Определи общий звук во всех словах.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3999" cy="688205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907704" y="2132856"/>
            <a:ext cx="5112568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Дуб, кадр, коррида, ода.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4509120"/>
            <a:ext cx="2088232" cy="1628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</a:rPr>
              <a:t>[</a:t>
            </a:r>
            <a:r>
              <a:rPr lang="ru-RU" sz="11500" b="1" dirty="0" smtClean="0">
                <a:solidFill>
                  <a:srgbClr val="FF0000"/>
                </a:solidFill>
              </a:rPr>
              <a:t>д</a:t>
            </a:r>
            <a:r>
              <a:rPr lang="en-US" sz="11500" b="1" dirty="0" smtClean="0">
                <a:solidFill>
                  <a:srgbClr val="FF0000"/>
                </a:solidFill>
              </a:rPr>
              <a:t>]</a:t>
            </a:r>
            <a:endParaRPr lang="ru-RU" sz="11500" b="1" dirty="0" smtClean="0">
              <a:solidFill>
                <a:srgbClr val="FF0000"/>
              </a:solidFill>
            </a:endParaRPr>
          </a:p>
        </p:txBody>
      </p:sp>
      <p:pic>
        <p:nvPicPr>
          <p:cNvPr id="19" name="Picture 2" descr="3317942_b7e691d72386 (284x450, 29Kb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652120" y="4221088"/>
            <a:ext cx="1584176" cy="2281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Определи общий звук во всех словах.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3999" cy="688205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907704" y="2132856"/>
            <a:ext cx="5112568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Небо, конец, иней, снег.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4509120"/>
            <a:ext cx="3240360" cy="1628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</a:rPr>
              <a:t>[</a:t>
            </a:r>
            <a:r>
              <a:rPr lang="ru-RU" sz="11500" b="1" dirty="0" err="1" smtClean="0">
                <a:solidFill>
                  <a:srgbClr val="FF0000"/>
                </a:solidFill>
              </a:rPr>
              <a:t>н</a:t>
            </a:r>
            <a:r>
              <a:rPr lang="en-US" sz="11500" b="1" dirty="0" smtClean="0">
                <a:solidFill>
                  <a:srgbClr val="FF0000"/>
                </a:solidFill>
              </a:rPr>
              <a:t>’</a:t>
            </a:r>
            <a:r>
              <a:rPr lang="ru-RU" sz="11500" b="1" dirty="0" smtClean="0">
                <a:solidFill>
                  <a:srgbClr val="FF0000"/>
                </a:solidFill>
              </a:rPr>
              <a:t>э</a:t>
            </a:r>
            <a:r>
              <a:rPr lang="en-US" sz="11500" b="1" dirty="0" smtClean="0">
                <a:solidFill>
                  <a:srgbClr val="FF0000"/>
                </a:solidFill>
              </a:rPr>
              <a:t>]</a:t>
            </a:r>
            <a:endParaRPr lang="ru-RU" sz="11500" b="1" dirty="0" smtClean="0">
              <a:solidFill>
                <a:srgbClr val="FF0000"/>
              </a:solidFill>
            </a:endParaRPr>
          </a:p>
        </p:txBody>
      </p:sp>
      <p:pic>
        <p:nvPicPr>
          <p:cNvPr id="19" name="Picture 2" descr="3317942_b7e691d72386 (284x450, 29Kb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652120" y="4221088"/>
            <a:ext cx="1584176" cy="2281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Определи общий звук во всех словах.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3999" cy="688205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907704" y="2132856"/>
            <a:ext cx="5544616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Река, бар, короб, рельсы.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59832" y="4509120"/>
            <a:ext cx="2160240" cy="1628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</a:rPr>
              <a:t>[</a:t>
            </a:r>
            <a:r>
              <a:rPr lang="ru-RU" sz="11500" b="1" dirty="0" err="1" smtClean="0">
                <a:solidFill>
                  <a:srgbClr val="FF0000"/>
                </a:solidFill>
              </a:rPr>
              <a:t>р</a:t>
            </a:r>
            <a:r>
              <a:rPr lang="en-US" sz="11500" b="1" dirty="0" smtClean="0">
                <a:solidFill>
                  <a:srgbClr val="FF0000"/>
                </a:solidFill>
              </a:rPr>
              <a:t>]</a:t>
            </a:r>
            <a:endParaRPr lang="ru-RU" sz="11500" b="1" dirty="0" smtClean="0">
              <a:solidFill>
                <a:srgbClr val="FF0000"/>
              </a:solidFill>
            </a:endParaRPr>
          </a:p>
        </p:txBody>
      </p:sp>
      <p:pic>
        <p:nvPicPr>
          <p:cNvPr id="19" name="Picture 2" descr="3317942_b7e691d72386 (284x450, 29Kb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652120" y="4221088"/>
            <a:ext cx="1584176" cy="2281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Определи общий звук во всех словах.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3999" cy="688205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907704" y="2132856"/>
            <a:ext cx="5112568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Тире, стимул, стихи, мотив.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979712" y="4509120"/>
            <a:ext cx="3240360" cy="1628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</a:rPr>
              <a:t>[</a:t>
            </a:r>
            <a:r>
              <a:rPr lang="ru-RU" sz="11500" b="1" dirty="0" smtClean="0">
                <a:solidFill>
                  <a:srgbClr val="FF0000"/>
                </a:solidFill>
              </a:rPr>
              <a:t>т</a:t>
            </a:r>
            <a:r>
              <a:rPr lang="en-US" sz="11500" b="1" dirty="0" smtClean="0">
                <a:solidFill>
                  <a:srgbClr val="FF0000"/>
                </a:solidFill>
              </a:rPr>
              <a:t>’</a:t>
            </a:r>
            <a:r>
              <a:rPr lang="ru-RU" sz="11500" b="1" dirty="0" smtClean="0">
                <a:solidFill>
                  <a:srgbClr val="FF0000"/>
                </a:solidFill>
              </a:rPr>
              <a:t>и</a:t>
            </a:r>
            <a:r>
              <a:rPr lang="en-US" sz="11500" b="1" dirty="0" smtClean="0">
                <a:solidFill>
                  <a:srgbClr val="FF0000"/>
                </a:solidFill>
              </a:rPr>
              <a:t>]</a:t>
            </a:r>
            <a:endParaRPr lang="ru-RU" sz="11500" b="1" dirty="0" smtClean="0">
              <a:solidFill>
                <a:srgbClr val="FF0000"/>
              </a:solidFill>
            </a:endParaRPr>
          </a:p>
        </p:txBody>
      </p:sp>
      <p:pic>
        <p:nvPicPr>
          <p:cNvPr id="19" name="Picture 2" descr="3317942_b7e691d72386 (284x450, 29Kb)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652120" y="4221088"/>
            <a:ext cx="1584176" cy="2281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-12922"/>
              <a:gd name="adj2" fmla="val 816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 огонь, а жжётся?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Крапива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2947664" cy="1196752"/>
          </a:xfrm>
          <a:prstGeom prst="rect">
            <a:avLst/>
          </a:prstGeom>
          <a:noFill/>
        </p:spPr>
      </p:pic>
      <p:pic>
        <p:nvPicPr>
          <p:cNvPr id="7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013176"/>
            <a:ext cx="2947664" cy="1196752"/>
          </a:xfrm>
          <a:prstGeom prst="rect">
            <a:avLst/>
          </a:prstGeom>
          <a:noFill/>
        </p:spPr>
      </p:pic>
      <p:pic>
        <p:nvPicPr>
          <p:cNvPr id="9" name="Picture 12" descr="http://www.playcast.ru/uploads/2013/11/24/665027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779912" y="3140968"/>
            <a:ext cx="1089302" cy="908720"/>
          </a:xfrm>
          <a:prstGeom prst="rect">
            <a:avLst/>
          </a:prstGeom>
          <a:noFill/>
        </p:spPr>
      </p:pic>
      <p:pic>
        <p:nvPicPr>
          <p:cNvPr id="13" name="Picture 6" descr="http://li-web.ru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436096" y="2996952"/>
            <a:ext cx="1944216" cy="2642000"/>
          </a:xfrm>
          <a:prstGeom prst="rect">
            <a:avLst/>
          </a:prstGeom>
          <a:noFill/>
        </p:spPr>
      </p:pic>
      <p:pic>
        <p:nvPicPr>
          <p:cNvPr id="14" name="Picture 10" descr="http://img-fotki.yandex.ru/get/5108/valenta-mog.31/0_5f6f8_c78a9e04_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979712" y="3097208"/>
            <a:ext cx="1296143" cy="2454922"/>
          </a:xfrm>
          <a:prstGeom prst="rect">
            <a:avLst/>
          </a:prstGeom>
          <a:noFill/>
        </p:spPr>
      </p:pic>
      <p:pic>
        <p:nvPicPr>
          <p:cNvPr id="15" name="Picture 6" descr="http://img-fotki.yandex.ru/get/5806/svetlera.37c/0_60fdf_57db3baa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4437112"/>
            <a:ext cx="3384376" cy="2071238"/>
          </a:xfrm>
          <a:prstGeom prst="rect">
            <a:avLst/>
          </a:prstGeom>
          <a:noFill/>
        </p:spPr>
      </p:pic>
      <p:pic>
        <p:nvPicPr>
          <p:cNvPr id="8" name="Picture 6" descr="http://img-fotki.yandex.ru/get/4704/svetlera.37d/0_61016_7628e5db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5259780"/>
            <a:ext cx="2843808" cy="1598220"/>
          </a:xfrm>
          <a:prstGeom prst="rect">
            <a:avLst/>
          </a:prstGeom>
          <a:noFill/>
        </p:spPr>
      </p:pic>
      <p:pic>
        <p:nvPicPr>
          <p:cNvPr id="16" name="Picture 2" descr="http://s58.radikal.ru/i159/0808/39/d845dd7d78c3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63888" y="3861048"/>
            <a:ext cx="1563020" cy="2259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486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Запиши второе слово каждой пары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9144000" cy="6882053"/>
          </a:xfrm>
          <a:prstGeom prst="rect">
            <a:avLst/>
          </a:prstGeom>
          <a:noFill/>
        </p:spPr>
      </p:pic>
      <p:pic>
        <p:nvPicPr>
          <p:cNvPr id="7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645024"/>
            <a:ext cx="1746503" cy="267868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15616" y="1988840"/>
            <a:ext cx="2498576" cy="2520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ТАРЕЛКА - </a:t>
            </a:r>
          </a:p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НОЖ - </a:t>
            </a:r>
          </a:p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НОСОК -</a:t>
            </a:r>
          </a:p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СТУЛ -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1988840"/>
            <a:ext cx="2160240" cy="2520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СТАКАН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ВИЛКА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ЧУЛОК</a:t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ДИВАН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486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Запиши второе слово каждой пары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9144000" cy="6882053"/>
          </a:xfrm>
          <a:prstGeom prst="rect">
            <a:avLst/>
          </a:prstGeom>
          <a:noFill/>
        </p:spPr>
      </p:pic>
      <p:pic>
        <p:nvPicPr>
          <p:cNvPr id="7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3933056"/>
            <a:ext cx="1746503" cy="267868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475656" y="1988840"/>
            <a:ext cx="2160240" cy="2520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КНИГА</a:t>
            </a:r>
          </a:p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НЕБО</a:t>
            </a:r>
          </a:p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ЯБЛОКО</a:t>
            </a:r>
          </a:p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КРУГ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427984" y="1988840"/>
            <a:ext cx="2930624" cy="2520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- ПОРТФЕЛЬ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- ЗВЕЗДА 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- ГРУША  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- КВАДРАТ  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4868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Проверь.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070693"/>
          </a:xfrm>
          <a:prstGeom prst="rect">
            <a:avLst/>
          </a:prstGeom>
          <a:noFill/>
        </p:spPr>
      </p:pic>
      <p:pic>
        <p:nvPicPr>
          <p:cNvPr id="7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645024"/>
            <a:ext cx="1746503" cy="267868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1520" y="620688"/>
            <a:ext cx="2498576" cy="2520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ТАРЕЛКА - </a:t>
            </a:r>
          </a:p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НОЖ - </a:t>
            </a:r>
          </a:p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НОСОК -</a:t>
            </a:r>
          </a:p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СТУЛ -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9792" y="620688"/>
            <a:ext cx="2160240" cy="2520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СТАКАН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ВИЛКА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ЧУЛОК</a:t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ДИВАН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59832" y="3356992"/>
            <a:ext cx="2930624" cy="2520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- ПОРТФЕЛЬ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- ЗВЕЗДА 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- ГРУША  </a:t>
            </a:r>
          </a:p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- КВАДРАТ  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3356992"/>
            <a:ext cx="2160240" cy="2520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КНИГА</a:t>
            </a:r>
          </a:p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НЕБО</a:t>
            </a:r>
          </a:p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ЯБЛОКО</a:t>
            </a:r>
          </a:p>
          <a:p>
            <a:pPr algn="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КРУГ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955"/>
            <a:ext cx="9048325" cy="681004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63888" y="1772816"/>
            <a:ext cx="3888432" cy="33843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ТЕПЛО</a:t>
            </a:r>
          </a:p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МОРОЗ</a:t>
            </a:r>
          </a:p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САНКИ</a:t>
            </a:r>
          </a:p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КРАСНЫЙ НОС</a:t>
            </a:r>
          </a:p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ПРОГУЛКА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1772816"/>
            <a:ext cx="2282552" cy="33843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ХОЛОД</a:t>
            </a:r>
          </a:p>
          <a:p>
            <a:pPr algn="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ТЕПЛО</a:t>
            </a:r>
          </a:p>
          <a:p>
            <a:pPr algn="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ЛЫЖИ</a:t>
            </a:r>
            <a:b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МОРОЗ</a:t>
            </a:r>
            <a:b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ПОГОДА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486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Запиши второе слово каждой пары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2" name="Picture 4" descr="http://bucha.com.ua/forum/attachment.php?attachmentid=9900&amp;d=140636384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4221088"/>
            <a:ext cx="1782499" cy="25073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pic>
        <p:nvPicPr>
          <p:cNvPr id="5" name="Picture 4" descr="http://img-fotki.yandex.ru/get/6110/160585884.a/0_8f951_5aae9ae0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955"/>
            <a:ext cx="9048325" cy="681004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63888" y="1772816"/>
            <a:ext cx="2808312" cy="33843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СНЕГ</a:t>
            </a:r>
            <a:b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ВЕСНА</a:t>
            </a:r>
            <a:b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ЛУЖИ</a:t>
            </a:r>
            <a:b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ДЕТИ</a:t>
            </a:r>
            <a:b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</a:rPr>
              <a:t>ПРОГУЛКА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1772816"/>
            <a:ext cx="2282552" cy="33843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САНКИ</a:t>
            </a:r>
          </a:p>
          <a:p>
            <a:pPr algn="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ЗИМА</a:t>
            </a:r>
          </a:p>
          <a:p>
            <a:pPr algn="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ВЕСНА</a:t>
            </a:r>
          </a:p>
          <a:p>
            <a:pPr algn="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ГОРКА</a:t>
            </a:r>
          </a:p>
          <a:p>
            <a:pPr algn="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ПАРК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4868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Запиши второе слово каждой пары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2" name="Picture 4" descr="http://bucha.com.ua/forum/attachment.php?attachmentid=9900&amp;d=140636384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4221088"/>
            <a:ext cx="1782499" cy="25073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Рисуем море. Гуашь"/>
          <p:cNvPicPr>
            <a:picLocks noChangeAspect="1" noChangeArrowheads="1"/>
          </p:cNvPicPr>
          <p:nvPr/>
        </p:nvPicPr>
        <p:blipFill>
          <a:blip r:embed="rId2" cstate="print"/>
          <a:srcRect l="18500" t="8592" b="173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Заполняй заготовки в соответствии с указаниями.</a:t>
            </a:r>
            <a:endParaRPr lang="ru-RU" sz="2800" b="1" dirty="0"/>
          </a:p>
        </p:txBody>
      </p:sp>
      <p:pic>
        <p:nvPicPr>
          <p:cNvPr id="5" name="Picture 4" descr="http://img-fotki.yandex.ru/get/4407/svetlera.37b/0_60fd0_fa7a1e62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548680"/>
            <a:ext cx="8820472" cy="6309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47664" y="1700808"/>
            <a:ext cx="540060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Перед вами «лицо» человека. Нарисуйте ему правый глаз и левое ухо.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347864" y="3356992"/>
            <a:ext cx="2232248" cy="2016224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3635896" y="3717032"/>
            <a:ext cx="648072" cy="504056"/>
            <a:chOff x="2339752" y="3212976"/>
            <a:chExt cx="648072" cy="504056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2339752" y="3429000"/>
              <a:ext cx="648072" cy="288032"/>
              <a:chOff x="2339752" y="3429000"/>
              <a:chExt cx="648072" cy="288032"/>
            </a:xfrm>
          </p:grpSpPr>
          <p:sp>
            <p:nvSpPr>
              <p:cNvPr id="15" name="Овал 14"/>
              <p:cNvSpPr/>
              <p:nvPr/>
            </p:nvSpPr>
            <p:spPr>
              <a:xfrm>
                <a:off x="2339752" y="3429000"/>
                <a:ext cx="648072" cy="288032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Овал 15"/>
              <p:cNvSpPr/>
              <p:nvPr/>
            </p:nvSpPr>
            <p:spPr>
              <a:xfrm>
                <a:off x="2483768" y="3429000"/>
                <a:ext cx="288032" cy="288032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Овал 16"/>
              <p:cNvSpPr/>
              <p:nvPr/>
            </p:nvSpPr>
            <p:spPr>
              <a:xfrm>
                <a:off x="2555776" y="3501008"/>
                <a:ext cx="144016" cy="144016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" name="Полилиния 10"/>
            <p:cNvSpPr/>
            <p:nvPr/>
          </p:nvSpPr>
          <p:spPr>
            <a:xfrm>
              <a:off x="2339752" y="3212976"/>
              <a:ext cx="144016" cy="216024"/>
            </a:xfrm>
            <a:custGeom>
              <a:avLst/>
              <a:gdLst>
                <a:gd name="connsiteX0" fmla="*/ 0 w 97971"/>
                <a:gd name="connsiteY0" fmla="*/ 0 h 200533"/>
                <a:gd name="connsiteX1" fmla="*/ 32657 w 97971"/>
                <a:gd name="connsiteY1" fmla="*/ 174171 h 200533"/>
                <a:gd name="connsiteX2" fmla="*/ 54428 w 97971"/>
                <a:gd name="connsiteY2" fmla="*/ 195943 h 200533"/>
                <a:gd name="connsiteX3" fmla="*/ 97971 w 97971"/>
                <a:gd name="connsiteY3" fmla="*/ 195943 h 20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1" h="200533">
                  <a:moveTo>
                    <a:pt x="0" y="0"/>
                  </a:moveTo>
                  <a:cubicBezTo>
                    <a:pt x="1409" y="14093"/>
                    <a:pt x="6755" y="148268"/>
                    <a:pt x="32657" y="174171"/>
                  </a:cubicBezTo>
                  <a:cubicBezTo>
                    <a:pt x="39914" y="181428"/>
                    <a:pt x="44692" y="192697"/>
                    <a:pt x="54428" y="195943"/>
                  </a:cubicBezTo>
                  <a:cubicBezTo>
                    <a:pt x="68197" y="200533"/>
                    <a:pt x="83457" y="195943"/>
                    <a:pt x="97971" y="195943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483768" y="3212976"/>
              <a:ext cx="144016" cy="216024"/>
            </a:xfrm>
            <a:custGeom>
              <a:avLst/>
              <a:gdLst>
                <a:gd name="connsiteX0" fmla="*/ 0 w 97971"/>
                <a:gd name="connsiteY0" fmla="*/ 0 h 200533"/>
                <a:gd name="connsiteX1" fmla="*/ 32657 w 97971"/>
                <a:gd name="connsiteY1" fmla="*/ 174171 h 200533"/>
                <a:gd name="connsiteX2" fmla="*/ 54428 w 97971"/>
                <a:gd name="connsiteY2" fmla="*/ 195943 h 200533"/>
                <a:gd name="connsiteX3" fmla="*/ 97971 w 97971"/>
                <a:gd name="connsiteY3" fmla="*/ 195943 h 20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1" h="200533">
                  <a:moveTo>
                    <a:pt x="0" y="0"/>
                  </a:moveTo>
                  <a:cubicBezTo>
                    <a:pt x="1409" y="14093"/>
                    <a:pt x="6755" y="148268"/>
                    <a:pt x="32657" y="174171"/>
                  </a:cubicBezTo>
                  <a:cubicBezTo>
                    <a:pt x="39914" y="181428"/>
                    <a:pt x="44692" y="192697"/>
                    <a:pt x="54428" y="195943"/>
                  </a:cubicBezTo>
                  <a:cubicBezTo>
                    <a:pt x="68197" y="200533"/>
                    <a:pt x="83457" y="195943"/>
                    <a:pt x="97971" y="195943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2627784" y="3212976"/>
              <a:ext cx="144016" cy="216024"/>
            </a:xfrm>
            <a:custGeom>
              <a:avLst/>
              <a:gdLst>
                <a:gd name="connsiteX0" fmla="*/ 0 w 97971"/>
                <a:gd name="connsiteY0" fmla="*/ 0 h 200533"/>
                <a:gd name="connsiteX1" fmla="*/ 32657 w 97971"/>
                <a:gd name="connsiteY1" fmla="*/ 174171 h 200533"/>
                <a:gd name="connsiteX2" fmla="*/ 54428 w 97971"/>
                <a:gd name="connsiteY2" fmla="*/ 195943 h 200533"/>
                <a:gd name="connsiteX3" fmla="*/ 97971 w 97971"/>
                <a:gd name="connsiteY3" fmla="*/ 195943 h 20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1" h="200533">
                  <a:moveTo>
                    <a:pt x="0" y="0"/>
                  </a:moveTo>
                  <a:cubicBezTo>
                    <a:pt x="1409" y="14093"/>
                    <a:pt x="6755" y="148268"/>
                    <a:pt x="32657" y="174171"/>
                  </a:cubicBezTo>
                  <a:cubicBezTo>
                    <a:pt x="39914" y="181428"/>
                    <a:pt x="44692" y="192697"/>
                    <a:pt x="54428" y="195943"/>
                  </a:cubicBezTo>
                  <a:cubicBezTo>
                    <a:pt x="68197" y="200533"/>
                    <a:pt x="83457" y="195943"/>
                    <a:pt x="97971" y="195943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2771800" y="3212976"/>
              <a:ext cx="144016" cy="216024"/>
            </a:xfrm>
            <a:custGeom>
              <a:avLst/>
              <a:gdLst>
                <a:gd name="connsiteX0" fmla="*/ 0 w 97971"/>
                <a:gd name="connsiteY0" fmla="*/ 0 h 200533"/>
                <a:gd name="connsiteX1" fmla="*/ 32657 w 97971"/>
                <a:gd name="connsiteY1" fmla="*/ 174171 h 200533"/>
                <a:gd name="connsiteX2" fmla="*/ 54428 w 97971"/>
                <a:gd name="connsiteY2" fmla="*/ 195943 h 200533"/>
                <a:gd name="connsiteX3" fmla="*/ 97971 w 97971"/>
                <a:gd name="connsiteY3" fmla="*/ 195943 h 20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71" h="200533">
                  <a:moveTo>
                    <a:pt x="0" y="0"/>
                  </a:moveTo>
                  <a:cubicBezTo>
                    <a:pt x="1409" y="14093"/>
                    <a:pt x="6755" y="148268"/>
                    <a:pt x="32657" y="174171"/>
                  </a:cubicBezTo>
                  <a:cubicBezTo>
                    <a:pt x="39914" y="181428"/>
                    <a:pt x="44692" y="192697"/>
                    <a:pt x="54428" y="195943"/>
                  </a:cubicBezTo>
                  <a:cubicBezTo>
                    <a:pt x="68197" y="200533"/>
                    <a:pt x="83457" y="195943"/>
                    <a:pt x="97971" y="195943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Полилиния 17"/>
          <p:cNvSpPr/>
          <p:nvPr/>
        </p:nvSpPr>
        <p:spPr>
          <a:xfrm>
            <a:off x="5519057" y="3722914"/>
            <a:ext cx="329411" cy="827315"/>
          </a:xfrm>
          <a:custGeom>
            <a:avLst/>
            <a:gdLst>
              <a:gd name="connsiteX0" fmla="*/ 0 w 329411"/>
              <a:gd name="connsiteY0" fmla="*/ 250372 h 827315"/>
              <a:gd name="connsiteX1" fmla="*/ 10886 w 329411"/>
              <a:gd name="connsiteY1" fmla="*/ 217715 h 827315"/>
              <a:gd name="connsiteX2" fmla="*/ 32657 w 329411"/>
              <a:gd name="connsiteY2" fmla="*/ 87086 h 827315"/>
              <a:gd name="connsiteX3" fmla="*/ 76200 w 329411"/>
              <a:gd name="connsiteY3" fmla="*/ 43543 h 827315"/>
              <a:gd name="connsiteX4" fmla="*/ 97972 w 329411"/>
              <a:gd name="connsiteY4" fmla="*/ 21772 h 827315"/>
              <a:gd name="connsiteX5" fmla="*/ 163286 w 329411"/>
              <a:gd name="connsiteY5" fmla="*/ 0 h 827315"/>
              <a:gd name="connsiteX6" fmla="*/ 228600 w 329411"/>
              <a:gd name="connsiteY6" fmla="*/ 10886 h 827315"/>
              <a:gd name="connsiteX7" fmla="*/ 261257 w 329411"/>
              <a:gd name="connsiteY7" fmla="*/ 32657 h 827315"/>
              <a:gd name="connsiteX8" fmla="*/ 283029 w 329411"/>
              <a:gd name="connsiteY8" fmla="*/ 119743 h 827315"/>
              <a:gd name="connsiteX9" fmla="*/ 293914 w 329411"/>
              <a:gd name="connsiteY9" fmla="*/ 152400 h 827315"/>
              <a:gd name="connsiteX10" fmla="*/ 326572 w 329411"/>
              <a:gd name="connsiteY10" fmla="*/ 511629 h 827315"/>
              <a:gd name="connsiteX11" fmla="*/ 304800 w 329411"/>
              <a:gd name="connsiteY11" fmla="*/ 740229 h 827315"/>
              <a:gd name="connsiteX12" fmla="*/ 283029 w 329411"/>
              <a:gd name="connsiteY12" fmla="*/ 805543 h 827315"/>
              <a:gd name="connsiteX13" fmla="*/ 261257 w 329411"/>
              <a:gd name="connsiteY13" fmla="*/ 827315 h 827315"/>
              <a:gd name="connsiteX14" fmla="*/ 130629 w 329411"/>
              <a:gd name="connsiteY14" fmla="*/ 805543 h 827315"/>
              <a:gd name="connsiteX15" fmla="*/ 108857 w 329411"/>
              <a:gd name="connsiteY15" fmla="*/ 783772 h 827315"/>
              <a:gd name="connsiteX16" fmla="*/ 76200 w 329411"/>
              <a:gd name="connsiteY16" fmla="*/ 762000 h 82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9411" h="827315">
                <a:moveTo>
                  <a:pt x="0" y="250372"/>
                </a:moveTo>
                <a:cubicBezTo>
                  <a:pt x="3629" y="239486"/>
                  <a:pt x="8636" y="228967"/>
                  <a:pt x="10886" y="217715"/>
                </a:cubicBezTo>
                <a:cubicBezTo>
                  <a:pt x="19543" y="174429"/>
                  <a:pt x="1443" y="118300"/>
                  <a:pt x="32657" y="87086"/>
                </a:cubicBezTo>
                <a:lnTo>
                  <a:pt x="76200" y="43543"/>
                </a:lnTo>
                <a:cubicBezTo>
                  <a:pt x="83457" y="36286"/>
                  <a:pt x="88236" y="25018"/>
                  <a:pt x="97972" y="21772"/>
                </a:cubicBezTo>
                <a:lnTo>
                  <a:pt x="163286" y="0"/>
                </a:lnTo>
                <a:cubicBezTo>
                  <a:pt x="185057" y="3629"/>
                  <a:pt x="207661" y="3906"/>
                  <a:pt x="228600" y="10886"/>
                </a:cubicBezTo>
                <a:cubicBezTo>
                  <a:pt x="241012" y="15023"/>
                  <a:pt x="253084" y="22441"/>
                  <a:pt x="261257" y="32657"/>
                </a:cubicBezTo>
                <a:cubicBezTo>
                  <a:pt x="270305" y="43967"/>
                  <a:pt x="282290" y="116785"/>
                  <a:pt x="283029" y="119743"/>
                </a:cubicBezTo>
                <a:cubicBezTo>
                  <a:pt x="285812" y="130875"/>
                  <a:pt x="290286" y="141514"/>
                  <a:pt x="293914" y="152400"/>
                </a:cubicBezTo>
                <a:cubicBezTo>
                  <a:pt x="323351" y="387887"/>
                  <a:pt x="312250" y="268164"/>
                  <a:pt x="326572" y="511629"/>
                </a:cubicBezTo>
                <a:cubicBezTo>
                  <a:pt x="320020" y="623017"/>
                  <a:pt x="329411" y="658191"/>
                  <a:pt x="304800" y="740229"/>
                </a:cubicBezTo>
                <a:cubicBezTo>
                  <a:pt x="298206" y="762210"/>
                  <a:pt x="299256" y="789316"/>
                  <a:pt x="283029" y="805543"/>
                </a:cubicBezTo>
                <a:lnTo>
                  <a:pt x="261257" y="827315"/>
                </a:lnTo>
                <a:cubicBezTo>
                  <a:pt x="251574" y="826239"/>
                  <a:pt x="159644" y="822952"/>
                  <a:pt x="130629" y="805543"/>
                </a:cubicBezTo>
                <a:cubicBezTo>
                  <a:pt x="121828" y="800263"/>
                  <a:pt x="116871" y="790183"/>
                  <a:pt x="108857" y="783772"/>
                </a:cubicBezTo>
                <a:cubicBezTo>
                  <a:pt x="98641" y="775599"/>
                  <a:pt x="76200" y="762000"/>
                  <a:pt x="76200" y="76200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://img-fotki.yandex.ru/get/5303/valenta-mog.31/0_5f6fe_36004b46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221088"/>
            <a:ext cx="1122306" cy="1810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Рисуем море. Гуашь"/>
          <p:cNvPicPr>
            <a:picLocks noChangeAspect="1" noChangeArrowheads="1"/>
          </p:cNvPicPr>
          <p:nvPr/>
        </p:nvPicPr>
        <p:blipFill>
          <a:blip r:embed="rId2" cstate="print"/>
          <a:srcRect l="18500" t="8592" b="173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Заполняй заготовки в соответствии с указаниями.</a:t>
            </a:r>
            <a:endParaRPr lang="ru-RU" sz="2800" b="1" dirty="0"/>
          </a:p>
        </p:txBody>
      </p:sp>
      <p:pic>
        <p:nvPicPr>
          <p:cNvPr id="5" name="Picture 4" descr="http://img-fotki.yandex.ru/get/4407/svetlera.37b/0_60fd0_fa7a1e62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548680"/>
            <a:ext cx="8820472" cy="6309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47664" y="1700808"/>
            <a:ext cx="540060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приведённом слове подчеркните все согласные, а гласные вычеркните.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63688" y="3573016"/>
            <a:ext cx="540060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</a:rPr>
              <a:t>РЕКЛАМА</a:t>
            </a:r>
            <a:endParaRPr lang="ru-RU" sz="8800" b="1" dirty="0">
              <a:solidFill>
                <a:schemeClr val="tx1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1907704" y="4725144"/>
            <a:ext cx="576064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203848" y="4725144"/>
            <a:ext cx="576064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779912" y="4725144"/>
            <a:ext cx="72008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220072" y="4725144"/>
            <a:ext cx="936104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2555776" y="3789040"/>
            <a:ext cx="720080" cy="8724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4499992" y="3789040"/>
            <a:ext cx="720080" cy="8724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6156176" y="3861048"/>
            <a:ext cx="720080" cy="8724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2" descr="http://img-fotki.yandex.ru/get/5303/valenta-mog.31/0_5f6fe_36004b46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221088"/>
            <a:ext cx="1122306" cy="1810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Рисуем море. Гуашь"/>
          <p:cNvPicPr>
            <a:picLocks noChangeAspect="1" noChangeArrowheads="1"/>
          </p:cNvPicPr>
          <p:nvPr/>
        </p:nvPicPr>
        <p:blipFill>
          <a:blip r:embed="rId2" cstate="print"/>
          <a:srcRect l="18500" t="8592" b="173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Заполняй заготовки в соответствии с указаниями.</a:t>
            </a:r>
            <a:endParaRPr lang="ru-RU" sz="2800" b="1" dirty="0"/>
          </a:p>
        </p:txBody>
      </p:sp>
      <p:pic>
        <p:nvPicPr>
          <p:cNvPr id="5" name="Picture 4" descr="http://img-fotki.yandex.ru/get/4407/svetlera.37b/0_60fd0_fa7a1e62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548680"/>
            <a:ext cx="8820472" cy="6309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47664" y="1700808"/>
            <a:ext cx="540060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Поставьте красную точку внутри треугольника, но вне квадрата.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87824" y="3068960"/>
            <a:ext cx="1800200" cy="163448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3707904" y="3429000"/>
            <a:ext cx="2160240" cy="1634480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004048" y="4509120"/>
            <a:ext cx="410344" cy="41034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2" descr="http://img-fotki.yandex.ru/get/5303/valenta-mog.31/0_5f6fe_36004b46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221088"/>
            <a:ext cx="1122306" cy="1810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  <p:bldP spid="17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Рисуем море. Гуашь"/>
          <p:cNvPicPr>
            <a:picLocks noChangeAspect="1" noChangeArrowheads="1"/>
          </p:cNvPicPr>
          <p:nvPr/>
        </p:nvPicPr>
        <p:blipFill>
          <a:blip r:embed="rId2" cstate="print"/>
          <a:srcRect l="18500" t="8592" b="173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Заполняй заготовки в соответствии с указаниями.</a:t>
            </a:r>
            <a:endParaRPr lang="ru-RU" sz="2800" b="1" dirty="0"/>
          </a:p>
        </p:txBody>
      </p:sp>
      <p:pic>
        <p:nvPicPr>
          <p:cNvPr id="5" name="Picture 4" descr="http://img-fotki.yandex.ru/get/4407/svetlera.37b/0_60fd0_fa7a1e62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548680"/>
            <a:ext cx="8820472" cy="6309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47664" y="1700808"/>
            <a:ext cx="540060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Обведите кружком только те числа, которые при сложении дают  30.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3429000"/>
            <a:ext cx="648072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10   24   5   16   8   12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475656" y="3573016"/>
            <a:ext cx="914400" cy="10081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580112" y="3573016"/>
            <a:ext cx="914400" cy="10081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588224" y="3573016"/>
            <a:ext cx="914400" cy="10081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://img-fotki.yandex.ru/get/5303/valenta-mog.31/0_5f6fe_36004b46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221088"/>
            <a:ext cx="1122306" cy="1810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Рисуем море. Гуашь"/>
          <p:cNvPicPr>
            <a:picLocks noChangeAspect="1" noChangeArrowheads="1"/>
          </p:cNvPicPr>
          <p:nvPr/>
        </p:nvPicPr>
        <p:blipFill>
          <a:blip r:embed="rId2" cstate="print"/>
          <a:srcRect l="18500" t="8592" b="173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Заполняй заготовки в соответствии с указаниями.</a:t>
            </a:r>
            <a:endParaRPr lang="ru-RU" sz="2800" b="1" dirty="0"/>
          </a:p>
        </p:txBody>
      </p:sp>
      <p:pic>
        <p:nvPicPr>
          <p:cNvPr id="5" name="Picture 4" descr="http://img-fotki.yandex.ru/get/4407/svetlera.37b/0_60fd0_fa7a1e62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548680"/>
            <a:ext cx="8820472" cy="6309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03648" y="1628800"/>
            <a:ext cx="568863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Запишите только первые буквы названных слов. Что получилось?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2924944"/>
            <a:ext cx="626469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Мел, облако, лимон, обувь, дверь, ель, цапля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35696" y="4293096"/>
            <a:ext cx="540060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МОЛОДЕЦ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9" name="Picture 2" descr="http://img-fotki.yandex.ru/get/5303/valenta-mog.31/0_5f6fe_36004b46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221088"/>
            <a:ext cx="1122306" cy="1810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39552" y="836712"/>
            <a:ext cx="3888432" cy="1827584"/>
          </a:xfrm>
          <a:prstGeom prst="cloudCallout">
            <a:avLst>
              <a:gd name="adj1" fmla="val -2810"/>
              <a:gd name="adj2" fmla="val 7467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Упадёт – подскачет, ударят – не плачет?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Мяч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2947664" cy="1196752"/>
          </a:xfrm>
          <a:prstGeom prst="rect">
            <a:avLst/>
          </a:prstGeom>
          <a:noFill/>
        </p:spPr>
      </p:pic>
      <p:pic>
        <p:nvPicPr>
          <p:cNvPr id="7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013176"/>
            <a:ext cx="2947664" cy="1196752"/>
          </a:xfrm>
          <a:prstGeom prst="rect">
            <a:avLst/>
          </a:prstGeom>
          <a:noFill/>
        </p:spPr>
      </p:pic>
      <p:pic>
        <p:nvPicPr>
          <p:cNvPr id="9" name="Picture 12" descr="http://www.playcast.ru/uploads/2013/11/24/665027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779912" y="3140968"/>
            <a:ext cx="1089302" cy="908720"/>
          </a:xfrm>
          <a:prstGeom prst="rect">
            <a:avLst/>
          </a:prstGeom>
          <a:noFill/>
        </p:spPr>
      </p:pic>
      <p:pic>
        <p:nvPicPr>
          <p:cNvPr id="13" name="Picture 6" descr="http://li-web.ru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436096" y="2996952"/>
            <a:ext cx="1944216" cy="2642000"/>
          </a:xfrm>
          <a:prstGeom prst="rect">
            <a:avLst/>
          </a:prstGeom>
          <a:noFill/>
        </p:spPr>
      </p:pic>
      <p:pic>
        <p:nvPicPr>
          <p:cNvPr id="14" name="Picture 10" descr="http://img-fotki.yandex.ru/get/5108/valenta-mog.31/0_5f6f8_c78a9e04_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979712" y="3097208"/>
            <a:ext cx="1296143" cy="2454922"/>
          </a:xfrm>
          <a:prstGeom prst="rect">
            <a:avLst/>
          </a:prstGeom>
          <a:noFill/>
        </p:spPr>
      </p:pic>
      <p:pic>
        <p:nvPicPr>
          <p:cNvPr id="15" name="Picture 6" descr="http://img-fotki.yandex.ru/get/5806/svetlera.37c/0_60fdf_57db3baa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4786762"/>
            <a:ext cx="3384376" cy="2071238"/>
          </a:xfrm>
          <a:prstGeom prst="rect">
            <a:avLst/>
          </a:prstGeom>
          <a:noFill/>
        </p:spPr>
      </p:pic>
      <p:pic>
        <p:nvPicPr>
          <p:cNvPr id="8" name="Picture 6" descr="http://img-fotki.yandex.ru/get/4704/svetlera.37d/0_61016_7628e5db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5259780"/>
            <a:ext cx="2843808" cy="1598220"/>
          </a:xfrm>
          <a:prstGeom prst="rect">
            <a:avLst/>
          </a:prstGeom>
          <a:noFill/>
        </p:spPr>
      </p:pic>
      <p:pic>
        <p:nvPicPr>
          <p:cNvPr id="27652" name="Picture 4" descr="http://wordassociations.ru/image/600x/svg_to_png/rg1024_beach_bal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35896" y="3645024"/>
            <a:ext cx="1813563" cy="1807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Рисуем море. Гуашь"/>
          <p:cNvPicPr>
            <a:picLocks noChangeAspect="1" noChangeArrowheads="1"/>
          </p:cNvPicPr>
          <p:nvPr/>
        </p:nvPicPr>
        <p:blipFill>
          <a:blip r:embed="rId2" cstate="print"/>
          <a:srcRect l="18500" t="8592" b="173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Помоги Зине попасть к подруге, выслушав адрес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Picture 4" descr="http://img-fotki.yandex.ru/get/4407/svetlera.37b/0_60fd0_fa7a1e62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8820472" cy="6309320"/>
          </a:xfrm>
          <a:prstGeom prst="rect">
            <a:avLst/>
          </a:prstGeom>
          <a:noFill/>
        </p:spPr>
      </p:pic>
      <p:pic>
        <p:nvPicPr>
          <p:cNvPr id="5" name="Picture 3" descr="D:\Презентации\Математика\Умники и умницы 2 класс\Тетрадь 2 класс 2 часть\Image007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0F0F2"/>
              </a:clrFrom>
              <a:clrTo>
                <a:srgbClr val="F0F0F2">
                  <a:alpha val="0"/>
                </a:srgbClr>
              </a:clrTo>
            </a:clrChange>
          </a:blip>
          <a:srcRect l="33170" t="26241" r="31063" b="63774"/>
          <a:stretch>
            <a:fillRect/>
          </a:stretch>
        </p:blipFill>
        <p:spPr bwMode="auto">
          <a:xfrm>
            <a:off x="2195736" y="3861048"/>
            <a:ext cx="4848539" cy="191401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259632" y="1628800"/>
            <a:ext cx="6480720" cy="18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Ты легко найдёшь нашу квартиру. Когда войдёшь в наш дом, то увидишь коридор, а в нём – три одинаковые двери, ведущие в квартиры Курочкиных,  </a:t>
            </a:r>
            <a:r>
              <a:rPr lang="ru-RU" sz="2000" b="1" dirty="0" err="1" smtClean="0">
                <a:solidFill>
                  <a:schemeClr val="tx1"/>
                </a:solidFill>
              </a:rPr>
              <a:t>Петушковых</a:t>
            </a:r>
            <a:r>
              <a:rPr lang="ru-RU" sz="2000" b="1" dirty="0" smtClean="0">
                <a:solidFill>
                  <a:schemeClr val="tx1"/>
                </a:solidFill>
              </a:rPr>
              <a:t> и нашу. Наша дверь не самая левая, но левее двери </a:t>
            </a:r>
            <a:r>
              <a:rPr lang="ru-RU" sz="2000" b="1" dirty="0" err="1" smtClean="0">
                <a:solidFill>
                  <a:schemeClr val="tx1"/>
                </a:solidFill>
              </a:rPr>
              <a:t>Петушковых</a:t>
            </a:r>
            <a:r>
              <a:rPr lang="ru-RU" sz="2000" b="1" dirty="0" smtClean="0">
                <a:solidFill>
                  <a:schemeClr val="tx1"/>
                </a:solidFill>
              </a:rPr>
              <a:t>. Которая дверь ведёт к подруге?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08104" y="3284984"/>
            <a:ext cx="230425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rgbClr val="FF0000"/>
                </a:solidFill>
              </a:rPr>
              <a:t>Петушковы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79912" y="3284984"/>
            <a:ext cx="158417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Зинина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подруга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3284984"/>
            <a:ext cx="230425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Курочкины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2" name="Picture 2" descr="http://img-fotki.yandex.ru/get/5303/valenta-mog.31/0_5f6fe_36004b46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4221088"/>
            <a:ext cx="1122306" cy="1810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uzhuka.ru/_ld/35/497632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9361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Соедини стрелочками слова и подходящие к ним по смыслу определения из скобок.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1052736"/>
            <a:ext cx="2448272" cy="50188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КОНФЕТА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ВОЛОСЫ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НОС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РУКИ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ГЛАЗА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ЛИЦО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РЕСНИЦЫ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ПОХОДКА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ПУТЬ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88224" y="1052736"/>
            <a:ext cx="2555776" cy="50188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БУЛКА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ВОЛНЫ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ВОЛОС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МЫСЛИ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БОТИНКИ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ЯБЛОКО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ГУБЫ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КИСТОЧКА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3600" b="1" dirty="0" smtClean="0">
                <a:solidFill>
                  <a:schemeClr val="tx1"/>
                </a:solidFill>
              </a:rPr>
              <a:t>ЧЕЛОВЕК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11760" y="1052736"/>
            <a:ext cx="4176464" cy="50405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мягкая, мятная</a:t>
            </a:r>
          </a:p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волнистые, пенные</a:t>
            </a:r>
          </a:p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курносый, курчавый</a:t>
            </a:r>
          </a:p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умные, умелые</a:t>
            </a:r>
          </a:p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карие, коричневые</a:t>
            </a:r>
          </a:p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румяное, наливное</a:t>
            </a:r>
          </a:p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пухлые, пушистые</a:t>
            </a:r>
          </a:p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лёгкая, пушистая</a:t>
            </a:r>
          </a:p>
          <a:p>
            <a:pPr algn="ctr"/>
            <a:r>
              <a:rPr lang="ru-RU" sz="3000" b="1" dirty="0" smtClean="0">
                <a:solidFill>
                  <a:schemeClr val="tx1"/>
                </a:solidFill>
              </a:rPr>
              <a:t>близкий, родной</a:t>
            </a:r>
            <a:endParaRPr lang="ru-RU" sz="30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23528" y="1556792"/>
            <a:ext cx="19442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499992" y="1916832"/>
            <a:ext cx="122413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660232" y="1556792"/>
            <a:ext cx="151216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275856" y="1916832"/>
            <a:ext cx="115212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95536" y="2132856"/>
            <a:ext cx="19442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771800" y="2420888"/>
            <a:ext cx="18002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732240" y="2132856"/>
            <a:ext cx="151216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716016" y="2420888"/>
            <a:ext cx="151216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331640" y="2708920"/>
            <a:ext cx="1008112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699792" y="2852936"/>
            <a:ext cx="18002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804248" y="2708920"/>
            <a:ext cx="151216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572000" y="2852936"/>
            <a:ext cx="1656184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115616" y="3212976"/>
            <a:ext cx="115212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499992" y="3356992"/>
            <a:ext cx="1368152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732240" y="3212976"/>
            <a:ext cx="1728192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131840" y="3356992"/>
            <a:ext cx="1296144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043608" y="3789040"/>
            <a:ext cx="122413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843808" y="3789040"/>
            <a:ext cx="115212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804248" y="3789040"/>
            <a:ext cx="1944216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4067944" y="3789040"/>
            <a:ext cx="2088232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043608" y="4365104"/>
            <a:ext cx="122413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843808" y="4293096"/>
            <a:ext cx="151216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6732240" y="4365104"/>
            <a:ext cx="1728192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4499992" y="4293096"/>
            <a:ext cx="1584176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323528" y="4869160"/>
            <a:ext cx="19442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283968" y="4725144"/>
            <a:ext cx="180020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6804248" y="4869160"/>
            <a:ext cx="115212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2987824" y="4725144"/>
            <a:ext cx="1224136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323528" y="5445224"/>
            <a:ext cx="19442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2987824" y="5157192"/>
            <a:ext cx="122413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6804248" y="5445224"/>
            <a:ext cx="216024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4355976" y="5157192"/>
            <a:ext cx="1656184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1115616" y="5949280"/>
            <a:ext cx="1080120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2915816" y="5661248"/>
            <a:ext cx="1512168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6804248" y="5949280"/>
            <a:ext cx="187220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4644008" y="5661248"/>
            <a:ext cx="1224136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pic>
        <p:nvPicPr>
          <p:cNvPr id="4" name="Picture 6" descr="http://img-fotki.yandex.ru/get/6311/160585884.a/0_8f952_7e49e908_L.jpg"/>
          <p:cNvPicPr>
            <a:picLocks noChangeAspect="1" noChangeArrowheads="1"/>
          </p:cNvPicPr>
          <p:nvPr/>
        </p:nvPicPr>
        <p:blipFill>
          <a:blip r:embed="rId3" cstate="print"/>
          <a:srcRect t="7044" b="5996"/>
          <a:stretch>
            <a:fillRect/>
          </a:stretch>
        </p:blipFill>
        <p:spPr bwMode="auto">
          <a:xfrm>
            <a:off x="4137188" y="2996952"/>
            <a:ext cx="5006812" cy="38610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Клава пронумеровала страницы своей тетради, начиная с первой. При этом её пришлось написать 39 цифр. Подумай, сколько страниц она пронумеровала.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3933056"/>
            <a:ext cx="230425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24</a:t>
            </a:r>
            <a:r>
              <a:rPr lang="ru-RU" sz="54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страницы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268760"/>
            <a:ext cx="6768752" cy="2304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Так как на первые девять страниц требуется </a:t>
            </a:r>
            <a:r>
              <a:rPr lang="ru-RU" sz="2400" b="1" dirty="0" smtClean="0">
                <a:solidFill>
                  <a:srgbClr val="FF0000"/>
                </a:solidFill>
              </a:rPr>
              <a:t>9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цифр, а на остальные страницы приходится 30 (39-9)цифр. Это будут двухзначные числа. Значит на каждую страницу потребуется  по 2 цифры. Следовательно </a:t>
            </a:r>
            <a:r>
              <a:rPr lang="ru-RU" sz="2400" b="1" dirty="0" smtClean="0">
                <a:solidFill>
                  <a:srgbClr val="FF0000"/>
                </a:solidFill>
              </a:rPr>
              <a:t>30:2=15.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Всего было пронумеровано </a:t>
            </a:r>
            <a:r>
              <a:rPr lang="ru-RU" sz="2400" b="1" dirty="0" smtClean="0">
                <a:solidFill>
                  <a:srgbClr val="FF0000"/>
                </a:solidFill>
              </a:rPr>
              <a:t>15+9=24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страницы.</a:t>
            </a:r>
            <a:endParaRPr lang="ru-RU" sz="2000" b="1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2290" name="Picture 2" descr="http://nady.3dn.ru/_si/0/s9209907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220072" y="3789040"/>
            <a:ext cx="1872208" cy="2472215"/>
          </a:xfrm>
          <a:prstGeom prst="rect">
            <a:avLst/>
          </a:prstGeom>
          <a:noFill/>
        </p:spPr>
      </p:pic>
      <p:pic>
        <p:nvPicPr>
          <p:cNvPr id="12292" name="Picture 4" descr="http://asyabukova.files.wordpress.com/2010/09/handmadeanembroideryanotebook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164840" flipH="1">
            <a:off x="4934285" y="4627224"/>
            <a:ext cx="1832405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452320" cy="92211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Поставьте в квадрат такую букву, чтобы получилось по три слова в каждом столбике.</a:t>
            </a:r>
            <a:endParaRPr lang="ru-RU" sz="2400" b="1" dirty="0"/>
          </a:p>
        </p:txBody>
      </p:sp>
      <p:pic>
        <p:nvPicPr>
          <p:cNvPr id="5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941168"/>
            <a:ext cx="4011821" cy="1628800"/>
          </a:xfrm>
          <a:prstGeom prst="rect">
            <a:avLst/>
          </a:prstGeom>
          <a:noFill/>
        </p:spPr>
      </p:pic>
      <p:pic>
        <p:nvPicPr>
          <p:cNvPr id="6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868144" y="3068960"/>
            <a:ext cx="1800200" cy="2780928"/>
          </a:xfrm>
          <a:prstGeom prst="rect">
            <a:avLst/>
          </a:prstGeom>
          <a:noFill/>
        </p:spPr>
      </p:pic>
      <p:pic>
        <p:nvPicPr>
          <p:cNvPr id="7" name="Picture 4" descr="http://img-fotki.yandex.ru/get/5906/svetlera.37d/0_6100d_3be2f93d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-171400"/>
            <a:ext cx="1996062" cy="42484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55576" y="1340768"/>
            <a:ext cx="1440160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ВА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ОР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БУ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1340768"/>
            <a:ext cx="1440160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ОН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АН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ОР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2060848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2060848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Г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452320" cy="92211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Поставьте в квадрат такую букву, чтобы получилось по три слова в каждом столбике.</a:t>
            </a:r>
            <a:endParaRPr lang="ru-RU" sz="2400" b="1" dirty="0"/>
          </a:p>
        </p:txBody>
      </p:sp>
      <p:pic>
        <p:nvPicPr>
          <p:cNvPr id="5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941168"/>
            <a:ext cx="4011821" cy="1628800"/>
          </a:xfrm>
          <a:prstGeom prst="rect">
            <a:avLst/>
          </a:prstGeom>
          <a:noFill/>
        </p:spPr>
      </p:pic>
      <p:pic>
        <p:nvPicPr>
          <p:cNvPr id="6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868144" y="3068960"/>
            <a:ext cx="1800200" cy="2780928"/>
          </a:xfrm>
          <a:prstGeom prst="rect">
            <a:avLst/>
          </a:prstGeom>
          <a:noFill/>
        </p:spPr>
      </p:pic>
      <p:pic>
        <p:nvPicPr>
          <p:cNvPr id="7" name="Picture 4" descr="http://img-fotki.yandex.ru/get/5906/svetlera.37d/0_6100d_3be2f93d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-171400"/>
            <a:ext cx="1996062" cy="42484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55576" y="1340768"/>
            <a:ext cx="1440160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ШП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БО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ЧЕ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1340768"/>
            <a:ext cx="1440160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ИЦ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ЕЦ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2060848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2060848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Р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452320" cy="92211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Поставьте в квадрат такую букву, чтобы получилось по три слова в каждом столбике.</a:t>
            </a:r>
            <a:endParaRPr lang="ru-RU" sz="2400" b="1" dirty="0"/>
          </a:p>
        </p:txBody>
      </p:sp>
      <p:pic>
        <p:nvPicPr>
          <p:cNvPr id="5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941168"/>
            <a:ext cx="4011821" cy="1628800"/>
          </a:xfrm>
          <a:prstGeom prst="rect">
            <a:avLst/>
          </a:prstGeom>
          <a:noFill/>
        </p:spPr>
      </p:pic>
      <p:pic>
        <p:nvPicPr>
          <p:cNvPr id="6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868144" y="3068960"/>
            <a:ext cx="1800200" cy="2780928"/>
          </a:xfrm>
          <a:prstGeom prst="rect">
            <a:avLst/>
          </a:prstGeom>
          <a:noFill/>
        </p:spPr>
      </p:pic>
      <p:pic>
        <p:nvPicPr>
          <p:cNvPr id="7" name="Picture 4" descr="http://img-fotki.yandex.ru/get/5906/svetlera.37d/0_6100d_3be2f93d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-171400"/>
            <a:ext cx="1996062" cy="42484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55576" y="1340768"/>
            <a:ext cx="1440160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СЛ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УЛ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ГР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1340768"/>
            <a:ext cx="1440160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ВА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ЦА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2060848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2060848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И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452320" cy="92211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Поставьте в квадрат такую букву, чтобы получилось по три слова в каждом столбике.</a:t>
            </a:r>
            <a:endParaRPr lang="ru-RU" sz="2400" b="1" dirty="0"/>
          </a:p>
        </p:txBody>
      </p:sp>
      <p:pic>
        <p:nvPicPr>
          <p:cNvPr id="5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941168"/>
            <a:ext cx="4011821" cy="1628800"/>
          </a:xfrm>
          <a:prstGeom prst="rect">
            <a:avLst/>
          </a:prstGeom>
          <a:noFill/>
        </p:spPr>
      </p:pic>
      <p:pic>
        <p:nvPicPr>
          <p:cNvPr id="6" name="Picture 2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868144" y="3068960"/>
            <a:ext cx="1800200" cy="2780928"/>
          </a:xfrm>
          <a:prstGeom prst="rect">
            <a:avLst/>
          </a:prstGeom>
          <a:noFill/>
        </p:spPr>
      </p:pic>
      <p:pic>
        <p:nvPicPr>
          <p:cNvPr id="7" name="Picture 4" descr="http://img-fotki.yandex.ru/get/5906/svetlera.37d/0_6100d_3be2f93d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-171400"/>
            <a:ext cx="1996062" cy="424847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55576" y="1340768"/>
            <a:ext cx="1440160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СТ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ОК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ПЛ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1340768"/>
            <a:ext cx="1440160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НА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АН</a:t>
            </a:r>
          </a:p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ТЬ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2060848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2060848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Е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Раздели данную фигуру на три одинаковые части.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 rot="2627012">
            <a:off x="1664889" y="1025945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2627012">
            <a:off x="1664889" y="2322089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2627012">
            <a:off x="1664888" y="3618233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2627012">
            <a:off x="1664889" y="4914377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2627012">
            <a:off x="2312961" y="1674016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2627012">
            <a:off x="2312961" y="2970161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2627012">
            <a:off x="2312961" y="4266305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2627012">
            <a:off x="2961032" y="2322089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2627012">
            <a:off x="2961033" y="3618232"/>
            <a:ext cx="914400" cy="9144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4" descr="http://img-fotki.yandex.ru/get/4408/svetlera.37c/0_60fdd_76981357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4374011"/>
            <a:ext cx="4032448" cy="2483989"/>
          </a:xfrm>
          <a:prstGeom prst="rect">
            <a:avLst/>
          </a:prstGeom>
          <a:noFill/>
        </p:spPr>
      </p:pic>
      <p:pic>
        <p:nvPicPr>
          <p:cNvPr id="18" name="Picture 8" descr="http://img-fotki.yandex.ru/get/6111/160585884.b/0_8f97e_d29b01b2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052736"/>
            <a:ext cx="2206724" cy="1513813"/>
          </a:xfrm>
          <a:prstGeom prst="rect">
            <a:avLst/>
          </a:prstGeom>
          <a:noFill/>
        </p:spPr>
      </p:pic>
      <p:pic>
        <p:nvPicPr>
          <p:cNvPr id="19" name="Picture 12" descr="http://www.playcast.ru/uploads/2013/11/24/665027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292080" y="2456316"/>
            <a:ext cx="3851920" cy="3003534"/>
          </a:xfrm>
          <a:prstGeom prst="rect">
            <a:avLst/>
          </a:prstGeom>
          <a:noFill/>
        </p:spPr>
      </p:pic>
      <p:pic>
        <p:nvPicPr>
          <p:cNvPr id="15" name="Picture 8" descr="http://img-fotki.yandex.ru/get/5508/svetlera.37c/0_61009_5e6cb8f9_L.jpg"/>
          <p:cNvPicPr>
            <a:picLocks noChangeAspect="1" noChangeArrowheads="1"/>
          </p:cNvPicPr>
          <p:nvPr/>
        </p:nvPicPr>
        <p:blipFill>
          <a:blip r:embed="rId6" cstate="print"/>
          <a:srcRect r="3205"/>
          <a:stretch>
            <a:fillRect/>
          </a:stretch>
        </p:blipFill>
        <p:spPr bwMode="auto">
          <a:xfrm>
            <a:off x="3723380" y="4581128"/>
            <a:ext cx="5420620" cy="2060848"/>
          </a:xfrm>
          <a:prstGeom prst="rect">
            <a:avLst/>
          </a:prstGeom>
          <a:noFill/>
        </p:spPr>
      </p:pic>
      <p:pic>
        <p:nvPicPr>
          <p:cNvPr id="16" name="Picture 22" descr="http://img-fotki.yandex.ru/get/5807/svetlera.37c/0_60fe1_4ee80847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4365104"/>
            <a:ext cx="1909117" cy="15196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55"/>
                                      </p:to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55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DF155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0080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У Миши, Серёжи и Вовы по одной тетради. Одна тетрадь тонкая в линейку, другая – толстая в линейку, третья – толстая в клетку. У Миши и Вовы – по толстой тетради, у Вовы и Серёжи – по тетради в линейку. У кого какая тетрадь?</a:t>
            </a:r>
            <a:endParaRPr lang="ru-RU" sz="24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536" y="1772816"/>
          <a:ext cx="8424936" cy="44644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6234"/>
                <a:gridCol w="2106234"/>
                <a:gridCol w="2106234"/>
                <a:gridCol w="2106234"/>
              </a:tblGrid>
              <a:tr h="11161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1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1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1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483768" y="1772816"/>
            <a:ext cx="2160240" cy="11304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Миша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1772816"/>
            <a:ext cx="2088232" cy="11304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Серёжа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32240" y="1772816"/>
            <a:ext cx="2088232" cy="11304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Вова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2924944"/>
            <a:ext cx="208823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Тонкая в линейку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4005064"/>
            <a:ext cx="208823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Толстая в линейку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5157192"/>
            <a:ext cx="208823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Толстая в клетку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005064"/>
            <a:ext cx="208823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+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32240" y="2924944"/>
            <a:ext cx="208823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</a:rPr>
              <a:t>-</a:t>
            </a:r>
            <a:endParaRPr lang="ru-RU" sz="96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32240" y="5157192"/>
            <a:ext cx="208823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</a:rPr>
              <a:t>-</a:t>
            </a:r>
            <a:endParaRPr lang="ru-RU" sz="96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83768" y="5085184"/>
            <a:ext cx="20882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+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83768" y="2924944"/>
            <a:ext cx="208823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</a:rPr>
              <a:t>-</a:t>
            </a:r>
            <a:endParaRPr lang="ru-RU" sz="96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83768" y="4077072"/>
            <a:ext cx="208823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</a:rPr>
              <a:t>-</a:t>
            </a:r>
            <a:endParaRPr lang="ru-RU" sz="96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72000" y="4005064"/>
            <a:ext cx="216024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</a:rPr>
              <a:t>-</a:t>
            </a:r>
            <a:endParaRPr lang="ru-RU" sz="96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5157192"/>
            <a:ext cx="216024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</a:rPr>
              <a:t>-</a:t>
            </a:r>
            <a:endParaRPr lang="ru-RU" sz="96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72000" y="2924944"/>
            <a:ext cx="2160240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+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Подумай какая фигура должна быть в пустом квадрате, и нарисуй её.</a:t>
            </a:r>
            <a:endParaRPr lang="ru-RU" sz="2000" dirty="0"/>
          </a:p>
        </p:txBody>
      </p:sp>
      <p:pic>
        <p:nvPicPr>
          <p:cNvPr id="7" name="Picture 4" descr="http://img-fotki.yandex.ru/get/4407/svetlera.37b/0_60fd0_fa7a1e62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6336704" cy="6165304"/>
          </a:xfrm>
          <a:prstGeom prst="rect">
            <a:avLst/>
          </a:prstGeom>
          <a:noFill/>
        </p:spPr>
      </p:pic>
      <p:pic>
        <p:nvPicPr>
          <p:cNvPr id="6" name="Picture 2" descr="D:\Презентации\Математика\Умники и умницы 2 класс\Тетрадь 2 класс 2 часть\Image007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6818" t="65308" r="31370" b="10087"/>
          <a:stretch>
            <a:fillRect/>
          </a:stretch>
        </p:blipFill>
        <p:spPr bwMode="auto">
          <a:xfrm>
            <a:off x="827584" y="1556792"/>
            <a:ext cx="4032448" cy="4410491"/>
          </a:xfrm>
          <a:prstGeom prst="rect">
            <a:avLst/>
          </a:prstGeom>
          <a:noFill/>
        </p:spPr>
      </p:pic>
      <p:pic>
        <p:nvPicPr>
          <p:cNvPr id="8" name="Picture 8" descr="http://img-fotki.yandex.ru/get/5508/svetlera.37c/0_61009_5e6cb8f9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5387496"/>
            <a:ext cx="3995936" cy="1470504"/>
          </a:xfrm>
          <a:prstGeom prst="rect">
            <a:avLst/>
          </a:prstGeom>
          <a:noFill/>
        </p:spPr>
      </p:pic>
      <p:pic>
        <p:nvPicPr>
          <p:cNvPr id="9" name="Picture 6" descr="http://li-web.ru/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156176" y="3068960"/>
            <a:ext cx="2062390" cy="2802587"/>
          </a:xfrm>
          <a:prstGeom prst="rect">
            <a:avLst/>
          </a:prstGeom>
          <a:noFill/>
        </p:spPr>
      </p:pic>
      <p:pic>
        <p:nvPicPr>
          <p:cNvPr id="10" name="Picture 4" descr="http://img-fotki.yandex.ru/get/4408/svetlera.37c/0_60fdd_76981357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5349864"/>
            <a:ext cx="2448272" cy="1508136"/>
          </a:xfrm>
          <a:prstGeom prst="rect">
            <a:avLst/>
          </a:prstGeom>
          <a:noFill/>
        </p:spPr>
      </p:pic>
      <p:pic>
        <p:nvPicPr>
          <p:cNvPr id="11" name="Picture 8" descr="http://img-fotki.yandex.ru/get/6111/160585884.b/0_8f97e_d29b01b2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6216" y="1052736"/>
            <a:ext cx="2206724" cy="1513813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779912" y="4581128"/>
            <a:ext cx="432048" cy="41034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3779912" y="5013176"/>
            <a:ext cx="432048" cy="410344"/>
          </a:xfrm>
          <a:prstGeom prst="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779912" y="5445224"/>
            <a:ext cx="432048" cy="41034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1115616" y="1052736"/>
            <a:ext cx="3096344" cy="1611560"/>
          </a:xfrm>
          <a:prstGeom prst="cloudCallout">
            <a:avLst>
              <a:gd name="adj1" fmla="val -12922"/>
              <a:gd name="adj2" fmla="val 816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Зубов много, а ничего не ест?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Пила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2947664" cy="1196752"/>
          </a:xfrm>
          <a:prstGeom prst="rect">
            <a:avLst/>
          </a:prstGeom>
          <a:noFill/>
        </p:spPr>
      </p:pic>
      <p:pic>
        <p:nvPicPr>
          <p:cNvPr id="7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013176"/>
            <a:ext cx="2947664" cy="1196752"/>
          </a:xfrm>
          <a:prstGeom prst="rect">
            <a:avLst/>
          </a:prstGeom>
          <a:noFill/>
        </p:spPr>
      </p:pic>
      <p:pic>
        <p:nvPicPr>
          <p:cNvPr id="8" name="Picture 6" descr="http://img-fotki.yandex.ru/get/4704/svetlera.37d/0_61016_7628e5db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5259780"/>
            <a:ext cx="2843808" cy="1598220"/>
          </a:xfrm>
          <a:prstGeom prst="rect">
            <a:avLst/>
          </a:prstGeom>
          <a:noFill/>
        </p:spPr>
      </p:pic>
      <p:pic>
        <p:nvPicPr>
          <p:cNvPr id="9" name="Picture 12" descr="http://www.playcast.ru/uploads/2013/11/24/665027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779912" y="3140968"/>
            <a:ext cx="1089302" cy="908720"/>
          </a:xfrm>
          <a:prstGeom prst="rect">
            <a:avLst/>
          </a:prstGeom>
          <a:noFill/>
        </p:spPr>
      </p:pic>
      <p:pic>
        <p:nvPicPr>
          <p:cNvPr id="13" name="Picture 6" descr="http://li-web.ru/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436096" y="2996952"/>
            <a:ext cx="1944216" cy="2642000"/>
          </a:xfrm>
          <a:prstGeom prst="rect">
            <a:avLst/>
          </a:prstGeom>
          <a:noFill/>
        </p:spPr>
      </p:pic>
      <p:pic>
        <p:nvPicPr>
          <p:cNvPr id="14" name="Picture 10" descr="http://img-fotki.yandex.ru/get/5108/valenta-mog.31/0_5f6f8_c78a9e04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979712" y="3097208"/>
            <a:ext cx="1296143" cy="2454922"/>
          </a:xfrm>
          <a:prstGeom prst="rect">
            <a:avLst/>
          </a:prstGeom>
          <a:noFill/>
        </p:spPr>
      </p:pic>
      <p:pic>
        <p:nvPicPr>
          <p:cNvPr id="15" name="Picture 6" descr="http://img-fotki.yandex.ru/get/5806/svetlera.37c/0_60fdf_57db3baa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4786762"/>
            <a:ext cx="3384376" cy="2071238"/>
          </a:xfrm>
          <a:prstGeom prst="rect">
            <a:avLst/>
          </a:prstGeom>
          <a:noFill/>
        </p:spPr>
      </p:pic>
      <p:pic>
        <p:nvPicPr>
          <p:cNvPr id="26626" name="Picture 2" descr="http://www.free-clipart-pictures.net/free_clipart/tool_clipart/tool_clipart_saw.gif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015269">
            <a:off x="3397631" y="4270855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6" descr="http://li-web.ru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573016"/>
            <a:ext cx="1800200" cy="2642000"/>
          </a:xfrm>
          <a:prstGeom prst="rect">
            <a:avLst/>
          </a:prstGeom>
          <a:noFill/>
        </p:spPr>
      </p:pic>
      <p:pic>
        <p:nvPicPr>
          <p:cNvPr id="7" name="Picture 2" descr="http://li-web.ru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156176" y="3501008"/>
            <a:ext cx="1800200" cy="2780928"/>
          </a:xfrm>
          <a:prstGeom prst="rect">
            <a:avLst/>
          </a:prstGeom>
          <a:noFill/>
        </p:spPr>
      </p:pic>
      <p:pic>
        <p:nvPicPr>
          <p:cNvPr id="8" name="Picture 4" descr="http://img-fotki.yandex.ru/get/5906/svetlera.37d/0_6100d_3be2f93d_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-171400"/>
            <a:ext cx="1996062" cy="4248472"/>
          </a:xfrm>
          <a:prstGeom prst="rect">
            <a:avLst/>
          </a:prstGeom>
          <a:noFill/>
        </p:spPr>
      </p:pic>
      <p:pic>
        <p:nvPicPr>
          <p:cNvPr id="9" name="Picture 4" descr="http://img-fotki.yandex.ru/get/4408/svetlera.37c/0_60fdd_76981357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1680" y="4374011"/>
            <a:ext cx="4032448" cy="2483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611560" y="836712"/>
            <a:ext cx="3600400" cy="1827584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Сговорились две ноги делать дуги и круги?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Циркуль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2947664" cy="1196752"/>
          </a:xfrm>
          <a:prstGeom prst="rect">
            <a:avLst/>
          </a:prstGeom>
          <a:noFill/>
        </p:spPr>
      </p:pic>
      <p:pic>
        <p:nvPicPr>
          <p:cNvPr id="7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013176"/>
            <a:ext cx="2947664" cy="1196752"/>
          </a:xfrm>
          <a:prstGeom prst="rect">
            <a:avLst/>
          </a:prstGeom>
          <a:noFill/>
        </p:spPr>
      </p:pic>
      <p:pic>
        <p:nvPicPr>
          <p:cNvPr id="8" name="Picture 6" descr="http://img-fotki.yandex.ru/get/4704/svetlera.37d/0_61016_7628e5db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5259780"/>
            <a:ext cx="2843808" cy="1598220"/>
          </a:xfrm>
          <a:prstGeom prst="rect">
            <a:avLst/>
          </a:prstGeom>
          <a:noFill/>
        </p:spPr>
      </p:pic>
      <p:pic>
        <p:nvPicPr>
          <p:cNvPr id="9" name="Picture 12" descr="http://www.playcast.ru/uploads/2013/11/24/6650279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779912" y="3140968"/>
            <a:ext cx="1089302" cy="908720"/>
          </a:xfrm>
          <a:prstGeom prst="rect">
            <a:avLst/>
          </a:prstGeom>
          <a:noFill/>
        </p:spPr>
      </p:pic>
      <p:pic>
        <p:nvPicPr>
          <p:cNvPr id="13" name="Picture 6" descr="http://li-web.ru/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436096" y="2996952"/>
            <a:ext cx="1944216" cy="2642000"/>
          </a:xfrm>
          <a:prstGeom prst="rect">
            <a:avLst/>
          </a:prstGeom>
          <a:noFill/>
        </p:spPr>
      </p:pic>
      <p:pic>
        <p:nvPicPr>
          <p:cNvPr id="14" name="Picture 10" descr="http://img-fotki.yandex.ru/get/5108/valenta-mog.31/0_5f6f8_c78a9e04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979712" y="3097208"/>
            <a:ext cx="1296143" cy="2454922"/>
          </a:xfrm>
          <a:prstGeom prst="rect">
            <a:avLst/>
          </a:prstGeom>
          <a:noFill/>
        </p:spPr>
      </p:pic>
      <p:pic>
        <p:nvPicPr>
          <p:cNvPr id="15" name="Picture 6" descr="http://img-fotki.yandex.ru/get/5806/svetlera.37c/0_60fdf_57db3baa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4786762"/>
            <a:ext cx="3384376" cy="2071238"/>
          </a:xfrm>
          <a:prstGeom prst="rect">
            <a:avLst/>
          </a:prstGeom>
          <a:noFill/>
        </p:spPr>
      </p:pic>
      <p:pic>
        <p:nvPicPr>
          <p:cNvPr id="25602" name="Picture 2" descr="http://www.lenagold.ru/fon/clipart/k/kanc/kants10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08618">
            <a:off x="3184639" y="4085127"/>
            <a:ext cx="2414377" cy="21729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611560" y="836712"/>
            <a:ext cx="3600400" cy="1827584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Тебе дано, а люди пользуются?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Имя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2947664" cy="1196752"/>
          </a:xfrm>
          <a:prstGeom prst="rect">
            <a:avLst/>
          </a:prstGeom>
          <a:noFill/>
        </p:spPr>
      </p:pic>
      <p:pic>
        <p:nvPicPr>
          <p:cNvPr id="7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013176"/>
            <a:ext cx="2947664" cy="1196752"/>
          </a:xfrm>
          <a:prstGeom prst="rect">
            <a:avLst/>
          </a:prstGeom>
          <a:noFill/>
        </p:spPr>
      </p:pic>
      <p:pic>
        <p:nvPicPr>
          <p:cNvPr id="8" name="Picture 6" descr="http://img-fotki.yandex.ru/get/4704/svetlera.37d/0_61016_7628e5db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5259780"/>
            <a:ext cx="2843808" cy="1598220"/>
          </a:xfrm>
          <a:prstGeom prst="rect">
            <a:avLst/>
          </a:prstGeom>
          <a:noFill/>
        </p:spPr>
      </p:pic>
      <p:pic>
        <p:nvPicPr>
          <p:cNvPr id="9" name="Picture 12" descr="http://www.playcast.ru/uploads/2013/11/24/665027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779912" y="3140968"/>
            <a:ext cx="1089302" cy="908720"/>
          </a:xfrm>
          <a:prstGeom prst="rect">
            <a:avLst/>
          </a:prstGeom>
          <a:noFill/>
        </p:spPr>
      </p:pic>
      <p:pic>
        <p:nvPicPr>
          <p:cNvPr id="13" name="Picture 6" descr="http://li-web.ru/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436096" y="2996952"/>
            <a:ext cx="1944216" cy="2642000"/>
          </a:xfrm>
          <a:prstGeom prst="rect">
            <a:avLst/>
          </a:prstGeom>
          <a:noFill/>
        </p:spPr>
      </p:pic>
      <p:pic>
        <p:nvPicPr>
          <p:cNvPr id="14" name="Picture 10" descr="http://img-fotki.yandex.ru/get/5108/valenta-mog.31/0_5f6f8_c78a9e04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979712" y="3097208"/>
            <a:ext cx="1296143" cy="2454922"/>
          </a:xfrm>
          <a:prstGeom prst="rect">
            <a:avLst/>
          </a:prstGeom>
          <a:noFill/>
        </p:spPr>
      </p:pic>
      <p:pic>
        <p:nvPicPr>
          <p:cNvPr id="15" name="Picture 6" descr="http://img-fotki.yandex.ru/get/5806/svetlera.37c/0_60fdf_57db3baa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4786762"/>
            <a:ext cx="3384376" cy="2071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611560" y="836712"/>
            <a:ext cx="3600400" cy="1827584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 сеют, не сажают, а сами вырастают?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Волосы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2947664" cy="1196752"/>
          </a:xfrm>
          <a:prstGeom prst="rect">
            <a:avLst/>
          </a:prstGeom>
          <a:noFill/>
        </p:spPr>
      </p:pic>
      <p:pic>
        <p:nvPicPr>
          <p:cNvPr id="7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013176"/>
            <a:ext cx="2947664" cy="1196752"/>
          </a:xfrm>
          <a:prstGeom prst="rect">
            <a:avLst/>
          </a:prstGeom>
          <a:noFill/>
        </p:spPr>
      </p:pic>
      <p:pic>
        <p:nvPicPr>
          <p:cNvPr id="8" name="Picture 6" descr="http://img-fotki.yandex.ru/get/4704/svetlera.37d/0_61016_7628e5db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5259780"/>
            <a:ext cx="2843808" cy="1598220"/>
          </a:xfrm>
          <a:prstGeom prst="rect">
            <a:avLst/>
          </a:prstGeom>
          <a:noFill/>
        </p:spPr>
      </p:pic>
      <p:pic>
        <p:nvPicPr>
          <p:cNvPr id="9" name="Picture 12" descr="http://www.playcast.ru/uploads/2013/11/24/665027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779912" y="3140968"/>
            <a:ext cx="1089302" cy="908720"/>
          </a:xfrm>
          <a:prstGeom prst="rect">
            <a:avLst/>
          </a:prstGeom>
          <a:noFill/>
        </p:spPr>
      </p:pic>
      <p:pic>
        <p:nvPicPr>
          <p:cNvPr id="13" name="Picture 6" descr="http://li-web.ru/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436096" y="2996952"/>
            <a:ext cx="1944216" cy="2642000"/>
          </a:xfrm>
          <a:prstGeom prst="rect">
            <a:avLst/>
          </a:prstGeom>
          <a:noFill/>
        </p:spPr>
      </p:pic>
      <p:pic>
        <p:nvPicPr>
          <p:cNvPr id="14" name="Picture 10" descr="http://img-fotki.yandex.ru/get/5108/valenta-mog.31/0_5f6f8_c78a9e04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979712" y="3097208"/>
            <a:ext cx="1296143" cy="2454922"/>
          </a:xfrm>
          <a:prstGeom prst="rect">
            <a:avLst/>
          </a:prstGeom>
          <a:noFill/>
        </p:spPr>
      </p:pic>
      <p:pic>
        <p:nvPicPr>
          <p:cNvPr id="15" name="Picture 6" descr="http://img-fotki.yandex.ru/get/5806/svetlera.37c/0_60fdf_57db3baa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4786762"/>
            <a:ext cx="3384376" cy="2071238"/>
          </a:xfrm>
          <a:prstGeom prst="rect">
            <a:avLst/>
          </a:prstGeom>
          <a:noFill/>
        </p:spPr>
      </p:pic>
      <p:pic>
        <p:nvPicPr>
          <p:cNvPr id="23554" name="Picture 2" descr="http://img-fotki.yandex.ru/get/5004/tatyana2q8-medvedeva.247/0_5d709_2adf9ade_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9992" y="4471764"/>
            <a:ext cx="1589233" cy="2386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611560" y="836712"/>
            <a:ext cx="3600400" cy="1827584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 тобою он плетётся, хоть на месте остаётся?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След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2947664" cy="1196752"/>
          </a:xfrm>
          <a:prstGeom prst="rect">
            <a:avLst/>
          </a:prstGeom>
          <a:noFill/>
        </p:spPr>
      </p:pic>
      <p:pic>
        <p:nvPicPr>
          <p:cNvPr id="7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013176"/>
            <a:ext cx="2947664" cy="1196752"/>
          </a:xfrm>
          <a:prstGeom prst="rect">
            <a:avLst/>
          </a:prstGeom>
          <a:noFill/>
        </p:spPr>
      </p:pic>
      <p:pic>
        <p:nvPicPr>
          <p:cNvPr id="8" name="Picture 6" descr="http://img-fotki.yandex.ru/get/4704/svetlera.37d/0_61016_7628e5db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5259780"/>
            <a:ext cx="2843808" cy="1598220"/>
          </a:xfrm>
          <a:prstGeom prst="rect">
            <a:avLst/>
          </a:prstGeom>
          <a:noFill/>
        </p:spPr>
      </p:pic>
      <p:pic>
        <p:nvPicPr>
          <p:cNvPr id="9" name="Picture 12" descr="http://www.playcast.ru/uploads/2013/11/24/665027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779912" y="3140968"/>
            <a:ext cx="1089302" cy="908720"/>
          </a:xfrm>
          <a:prstGeom prst="rect">
            <a:avLst/>
          </a:prstGeom>
          <a:noFill/>
        </p:spPr>
      </p:pic>
      <p:pic>
        <p:nvPicPr>
          <p:cNvPr id="13" name="Picture 6" descr="http://li-web.ru/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436096" y="2996952"/>
            <a:ext cx="1944216" cy="2642000"/>
          </a:xfrm>
          <a:prstGeom prst="rect">
            <a:avLst/>
          </a:prstGeom>
          <a:noFill/>
        </p:spPr>
      </p:pic>
      <p:pic>
        <p:nvPicPr>
          <p:cNvPr id="14" name="Picture 10" descr="http://img-fotki.yandex.ru/get/5108/valenta-mog.31/0_5f6f8_c78a9e04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979712" y="3097208"/>
            <a:ext cx="1296143" cy="2454922"/>
          </a:xfrm>
          <a:prstGeom prst="rect">
            <a:avLst/>
          </a:prstGeom>
          <a:noFill/>
        </p:spPr>
      </p:pic>
      <p:pic>
        <p:nvPicPr>
          <p:cNvPr id="15" name="Picture 6" descr="http://img-fotki.yandex.ru/get/5806/svetlera.37c/0_60fdf_57db3baa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4786762"/>
            <a:ext cx="3384376" cy="2071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g-fotki.yandex.ru/get/5607/svetlera.37b/0_60fcd_ba81429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C00000"/>
                </a:solidFill>
              </a:rPr>
              <a:t>Ч</a:t>
            </a:r>
            <a:r>
              <a:rPr lang="ru-RU" sz="2700" b="1" dirty="0" smtClean="0">
                <a:solidFill>
                  <a:srgbClr val="00B0F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00B050"/>
                </a:solidFill>
              </a:rPr>
              <a:t>т</a:t>
            </a:r>
            <a:r>
              <a:rPr lang="ru-RU" sz="2700" b="1" dirty="0" smtClean="0">
                <a:solidFill>
                  <a:srgbClr val="0070C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611560" y="836712"/>
            <a:ext cx="3600400" cy="1827584"/>
          </a:xfrm>
          <a:prstGeom prst="cloudCallout">
            <a:avLst>
              <a:gd name="adj1" fmla="val -2001"/>
              <a:gd name="adj2" fmla="val 721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Всегда во рту, а не проглотишь?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652120" y="1340768"/>
            <a:ext cx="2808312" cy="1440160"/>
          </a:xfrm>
          <a:prstGeom prst="cloudCallout">
            <a:avLst>
              <a:gd name="adj1" fmla="val -1481"/>
              <a:gd name="adj2" fmla="val 831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Язык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97152"/>
            <a:ext cx="2947664" cy="1196752"/>
          </a:xfrm>
          <a:prstGeom prst="rect">
            <a:avLst/>
          </a:prstGeom>
          <a:noFill/>
        </p:spPr>
      </p:pic>
      <p:pic>
        <p:nvPicPr>
          <p:cNvPr id="7" name="Picture 8" descr="http://img-fotki.yandex.ru/get/5608/svetlera.37c/0_61007_9d7d66bc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013176"/>
            <a:ext cx="2947664" cy="1196752"/>
          </a:xfrm>
          <a:prstGeom prst="rect">
            <a:avLst/>
          </a:prstGeom>
          <a:noFill/>
        </p:spPr>
      </p:pic>
      <p:pic>
        <p:nvPicPr>
          <p:cNvPr id="8" name="Picture 6" descr="http://img-fotki.yandex.ru/get/4704/svetlera.37d/0_61016_7628e5db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5259780"/>
            <a:ext cx="2843808" cy="1598220"/>
          </a:xfrm>
          <a:prstGeom prst="rect">
            <a:avLst/>
          </a:prstGeom>
          <a:noFill/>
        </p:spPr>
      </p:pic>
      <p:pic>
        <p:nvPicPr>
          <p:cNvPr id="9" name="Picture 12" descr="http://www.playcast.ru/uploads/2013/11/24/665027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779912" y="3140968"/>
            <a:ext cx="1089302" cy="908720"/>
          </a:xfrm>
          <a:prstGeom prst="rect">
            <a:avLst/>
          </a:prstGeom>
          <a:noFill/>
        </p:spPr>
      </p:pic>
      <p:pic>
        <p:nvPicPr>
          <p:cNvPr id="13" name="Picture 6" descr="http://li-web.ru/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436096" y="2996952"/>
            <a:ext cx="1944216" cy="2642000"/>
          </a:xfrm>
          <a:prstGeom prst="rect">
            <a:avLst/>
          </a:prstGeom>
          <a:noFill/>
        </p:spPr>
      </p:pic>
      <p:pic>
        <p:nvPicPr>
          <p:cNvPr id="14" name="Picture 10" descr="http://img-fotki.yandex.ru/get/5108/valenta-mog.31/0_5f6f8_c78a9e04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979712" y="3097208"/>
            <a:ext cx="1296143" cy="2454922"/>
          </a:xfrm>
          <a:prstGeom prst="rect">
            <a:avLst/>
          </a:prstGeom>
          <a:noFill/>
        </p:spPr>
      </p:pic>
      <p:pic>
        <p:nvPicPr>
          <p:cNvPr id="15" name="Picture 6" descr="http://img-fotki.yandex.ru/get/5806/svetlera.37c/0_60fdf_57db3baa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99792" y="4786762"/>
            <a:ext cx="3384376" cy="2071238"/>
          </a:xfrm>
          <a:prstGeom prst="rect">
            <a:avLst/>
          </a:prstGeom>
          <a:noFill/>
        </p:spPr>
      </p:pic>
      <p:pic>
        <p:nvPicPr>
          <p:cNvPr id="21506" name="Picture 2" descr="http://cs9700.vk.me/g30104035/a_3785415c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4293096"/>
            <a:ext cx="1905000" cy="1762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835</Words>
  <Application>Microsoft Office PowerPoint</Application>
  <PresentationFormat>Экран (4:3)</PresentationFormat>
  <Paragraphs>207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Послушайте слово и произнесите его задом наперёд.</vt:lpstr>
      <vt:lpstr>Послушайте слово и произнесите его задом наперёд.</vt:lpstr>
      <vt:lpstr>Определи общий звук во всех словах.</vt:lpstr>
      <vt:lpstr>Определи общий звук во всех словах.</vt:lpstr>
      <vt:lpstr>Определи общий звук во всех словах.</vt:lpstr>
      <vt:lpstr>Определи общий звук во всех словах.</vt:lpstr>
      <vt:lpstr>Определи общий звук во всех словах.</vt:lpstr>
      <vt:lpstr>Определи общий звук во всех словах.</vt:lpstr>
      <vt:lpstr>Запиши второе слово каждой пары.</vt:lpstr>
      <vt:lpstr>Запиши второе слово каждой пары.</vt:lpstr>
      <vt:lpstr>Проверь.</vt:lpstr>
      <vt:lpstr>Запиши второе слово каждой пары.</vt:lpstr>
      <vt:lpstr>Запиши второе слово каждой пары.</vt:lpstr>
      <vt:lpstr>Заполняй заготовки в соответствии с указаниями.</vt:lpstr>
      <vt:lpstr>Заполняй заготовки в соответствии с указаниями.</vt:lpstr>
      <vt:lpstr>Заполняй заготовки в соответствии с указаниями.</vt:lpstr>
      <vt:lpstr>Заполняй заготовки в соответствии с указаниями.</vt:lpstr>
      <vt:lpstr>Заполняй заготовки в соответствии с указаниями.</vt:lpstr>
      <vt:lpstr>Помоги Зине попасть к подруге, выслушав адрес.</vt:lpstr>
      <vt:lpstr>Соедини стрелочками слова и подходящие к ним по смыслу определения из скобок.</vt:lpstr>
      <vt:lpstr>Клава пронумеровала страницы своей тетради, начиная с первой. При этом её пришлось написать 39 цифр. Подумай, сколько страниц она пронумеровала.</vt:lpstr>
      <vt:lpstr>Поставьте в квадрат такую букву, чтобы получилось по три слова в каждом столбике.</vt:lpstr>
      <vt:lpstr>Поставьте в квадрат такую букву, чтобы получилось по три слова в каждом столбике.</vt:lpstr>
      <vt:lpstr>Поставьте в квадрат такую букву, чтобы получилось по три слова в каждом столбике.</vt:lpstr>
      <vt:lpstr>Поставьте в квадрат такую букву, чтобы получилось по три слова в каждом столбике.</vt:lpstr>
      <vt:lpstr>Раздели данную фигуру на три одинаковые части.</vt:lpstr>
      <vt:lpstr>У Миши, Серёжи и Вовы по одной тетради. Одна тетрадь тонкая в линейку, другая – толстая в линейку, третья – толстая в клетку. У Миши и Вовы – по толстой тетради, у Вовы и Серёжи – по тетради в линейку. У кого какая тетрадь?</vt:lpstr>
      <vt:lpstr>Подумай какая фигура должна быть в пустом квадрате, и нарисуй её.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74</cp:revision>
  <dcterms:modified xsi:type="dcterms:W3CDTF">2015-03-01T18:54:22Z</dcterms:modified>
</cp:coreProperties>
</file>