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9" r:id="rId29"/>
    <p:sldId id="290" r:id="rId30"/>
    <p:sldId id="288" r:id="rId31"/>
    <p:sldId id="25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2.jpeg"/><Relationship Id="rId7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22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475656" y="3717032"/>
            <a:ext cx="1728192" cy="1864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площадка для бокса?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Ринг.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899592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6626" name="Picture 2" descr="дети бокс"/>
          <p:cNvPicPr>
            <a:picLocks noChangeAspect="1" noChangeArrowheads="1"/>
          </p:cNvPicPr>
          <p:nvPr/>
        </p:nvPicPr>
        <p:blipFill>
          <a:blip r:embed="rId7" cstate="print"/>
          <a:srcRect l="10061" t="11600" r="10891" b="14927"/>
          <a:stretch>
            <a:fillRect/>
          </a:stretch>
        </p:blipFill>
        <p:spPr bwMode="auto">
          <a:xfrm>
            <a:off x="3491880" y="4293096"/>
            <a:ext cx="291821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зверюшки – на макушке, а у нас – сбоку от глаз.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Уши.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043608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84168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8674" name="Picture 2" descr="http://img0.liveinternet.ru/images/attach/c/3/77/864/77864498_RRRRSRR_R_RRSSSRR_RRRSRyoR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4653136"/>
            <a:ext cx="2304256" cy="1899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4541" t="53135" r="3501" b="3413"/>
          <a:stretch>
            <a:fillRect/>
          </a:stretch>
        </p:blipFill>
        <p:spPr bwMode="auto">
          <a:xfrm>
            <a:off x="2267744" y="1340768"/>
            <a:ext cx="507329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95" r="9281" b="65242"/>
          <a:stretch>
            <a:fillRect/>
          </a:stretch>
        </p:blipFill>
        <p:spPr bwMode="auto">
          <a:xfrm>
            <a:off x="971600" y="4437112"/>
            <a:ext cx="1656184" cy="2048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7201" t="53135" r="1243"/>
          <a:stretch>
            <a:fillRect/>
          </a:stretch>
        </p:blipFill>
        <p:spPr bwMode="auto">
          <a:xfrm>
            <a:off x="1979712" y="1556792"/>
            <a:ext cx="5408896" cy="37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95" r="9281" b="65242"/>
          <a:stretch>
            <a:fillRect/>
          </a:stretch>
        </p:blipFill>
        <p:spPr bwMode="auto">
          <a:xfrm>
            <a:off x="971600" y="4437112"/>
            <a:ext cx="1656184" cy="2048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0" y="260648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4541" t="53135" r="3501" b="3413"/>
          <a:stretch>
            <a:fillRect/>
          </a:stretch>
        </p:blipFill>
        <p:spPr bwMode="auto">
          <a:xfrm>
            <a:off x="1259632" y="1268760"/>
            <a:ext cx="3816424" cy="270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7201" t="53135" r="1243"/>
          <a:stretch>
            <a:fillRect/>
          </a:stretch>
        </p:blipFill>
        <p:spPr bwMode="auto">
          <a:xfrm>
            <a:off x="5076056" y="3429000"/>
            <a:ext cx="3528392" cy="241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95" r="9281" b="65242"/>
          <a:stretch>
            <a:fillRect/>
          </a:stretch>
        </p:blipFill>
        <p:spPr bwMode="auto">
          <a:xfrm>
            <a:off x="971600" y="4437112"/>
            <a:ext cx="1656184" cy="2048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Используя шифр, как можно быстрее найди слова, которые скрываются за этими числами.</a:t>
            </a:r>
            <a:endParaRPr lang="ru-RU" sz="2800" dirty="0">
              <a:solidFill>
                <a:srgbClr val="FFFF00"/>
              </a:solidFill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971600" y="980728"/>
            <a:ext cx="72008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   Б   В   Г   Д   Е   Ё   Ж   З   К 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206084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   М   Н   О   </a:t>
            </a:r>
            <a:r>
              <a:rPr lang="ru-RU" sz="4000" b="1" dirty="0" smtClean="0">
                <a:solidFill>
                  <a:schemeClr val="tx1"/>
                </a:solidFill>
              </a:rPr>
              <a:t>Р   Т   Ч   Ш   Ь   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484784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1    2    3    4   5    6   7    8    9   10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242088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11  12   13  14  15  16  17  18  19  </a:t>
            </a:r>
            <a:r>
              <a:rPr lang="ru-RU" sz="3600" b="1" dirty="0" smtClean="0">
                <a:solidFill>
                  <a:srgbClr val="7030A0"/>
                </a:solidFill>
              </a:rPr>
              <a:t>2</a:t>
            </a:r>
            <a:r>
              <a:rPr lang="ru-RU" sz="3600" b="1" dirty="0" smtClean="0">
                <a:solidFill>
                  <a:srgbClr val="7030A0"/>
                </a:solidFill>
              </a:rPr>
              <a:t>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15616" y="3429000"/>
            <a:ext cx="32403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1  4  6  13  16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3429000"/>
            <a:ext cx="23762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АГЕНТ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4293096"/>
            <a:ext cx="32403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8  5  7  16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32040" y="4149080"/>
            <a:ext cx="23762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ЖДЁТ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87624" y="5085184"/>
            <a:ext cx="32403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16  6  2  20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5013176"/>
            <a:ext cx="23762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ТЕБЯ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87" t="36328" r="33473" b="33259"/>
          <a:stretch>
            <a:fillRect/>
          </a:stretch>
        </p:blipFill>
        <p:spPr bwMode="auto">
          <a:xfrm>
            <a:off x="7020272" y="4005064"/>
            <a:ext cx="180020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Используя шифр, как можно быстрее найди слова, которые скрываются за этими числами.</a:t>
            </a:r>
            <a:endParaRPr lang="ru-RU" sz="2800" dirty="0">
              <a:solidFill>
                <a:srgbClr val="FFFF00"/>
              </a:solidFill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971600" y="980728"/>
            <a:ext cx="72008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   Б   В   Г   Д   Е   Ё   Ж   З   К 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206084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   М   Н   О   </a:t>
            </a:r>
            <a:r>
              <a:rPr lang="ru-RU" sz="4000" b="1" dirty="0" smtClean="0">
                <a:solidFill>
                  <a:schemeClr val="tx1"/>
                </a:solidFill>
              </a:rPr>
              <a:t>Р   Т   Ч   Ш   Ь   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484784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1    2    3    4   5    6   7    8    9   10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242088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11  12   13  14  15  16  17  18  19  </a:t>
            </a:r>
            <a:r>
              <a:rPr lang="ru-RU" sz="3600" b="1" dirty="0" smtClean="0">
                <a:solidFill>
                  <a:srgbClr val="7030A0"/>
                </a:solidFill>
              </a:rPr>
              <a:t>2</a:t>
            </a:r>
            <a:r>
              <a:rPr lang="ru-RU" sz="3600" b="1" dirty="0" smtClean="0">
                <a:solidFill>
                  <a:srgbClr val="7030A0"/>
                </a:solidFill>
              </a:rPr>
              <a:t>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3429000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14  10  14  11  14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3429000"/>
            <a:ext cx="28803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ОКОЛО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4221088"/>
            <a:ext cx="561662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2  14  11  19  18  14  4  14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84168" y="4221088"/>
            <a:ext cx="28803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БОЛЬШОГО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43608" y="5013176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16  6  1  16  15  1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5085184"/>
            <a:ext cx="27363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ТЕАТРА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87" t="36328" r="33473" b="33259"/>
          <a:stretch>
            <a:fillRect/>
          </a:stretch>
        </p:blipFill>
        <p:spPr bwMode="auto">
          <a:xfrm>
            <a:off x="7703840" y="4653136"/>
            <a:ext cx="144016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Используя шифр, как можно быстрее найди слова, которые скрываются за этими числами.</a:t>
            </a:r>
            <a:endParaRPr lang="ru-RU" sz="2800" dirty="0">
              <a:solidFill>
                <a:srgbClr val="FFFF00"/>
              </a:solidFill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971600" y="980728"/>
            <a:ext cx="72008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   Б   В   Г   Д   Е   Ё   Ж   З   К 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43608" y="206084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   М   Н   О   </a:t>
            </a:r>
            <a:r>
              <a:rPr lang="ru-RU" sz="4000" b="1" dirty="0" smtClean="0">
                <a:solidFill>
                  <a:schemeClr val="tx1"/>
                </a:solidFill>
              </a:rPr>
              <a:t>Р   Т   Ч   Ш   Ь   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484784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1    2    3    4   5    6   7    8    9   10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43608" y="2420888"/>
            <a:ext cx="72008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11  12   13  14  15  16  17  18  19  </a:t>
            </a:r>
            <a:r>
              <a:rPr lang="ru-RU" sz="3600" b="1" dirty="0" smtClean="0">
                <a:solidFill>
                  <a:srgbClr val="7030A0"/>
                </a:solidFill>
              </a:rPr>
              <a:t>2</a:t>
            </a:r>
            <a:r>
              <a:rPr lang="ru-RU" sz="3600" b="1" dirty="0" smtClean="0">
                <a:solidFill>
                  <a:srgbClr val="7030A0"/>
                </a:solidFill>
              </a:rPr>
              <a:t>0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71600" y="3429000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9  1  3  16  15  1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3429000"/>
            <a:ext cx="28803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ЗАВТРА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99592" y="4221088"/>
            <a:ext cx="44644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3  6  17  6  15  14  13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48064" y="4221088"/>
            <a:ext cx="28803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ВЕЧЕРОМ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43608" y="5013176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2  14  13  5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5085184"/>
            <a:ext cx="27363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БОНД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5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87" t="36328" r="33473" b="33259"/>
          <a:stretch>
            <a:fillRect/>
          </a:stretch>
        </p:blipFill>
        <p:spPr bwMode="auto">
          <a:xfrm>
            <a:off x="7343800" y="4149080"/>
            <a:ext cx="180020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 можно быстрее из каждой строчки выбери лишь те буквы, которые не повторяются, и составь из них пожелание.</a:t>
            </a:r>
            <a:endParaRPr lang="ru-RU" sz="24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1" name="Picture 3" descr="D:\Презентации\Математика\Умники и умницы 2 класс\Тетрадь 2 класс 2 часть\Image006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6F5FA"/>
              </a:clrFrom>
              <a:clrTo>
                <a:srgbClr val="F6F5FA">
                  <a:alpha val="0"/>
                </a:srgbClr>
              </a:clrTo>
            </a:clrChange>
          </a:blip>
          <a:srcRect l="16901" t="11952" r="50704" b="70120"/>
          <a:stretch>
            <a:fillRect/>
          </a:stretch>
        </p:blipFill>
        <p:spPr bwMode="auto">
          <a:xfrm>
            <a:off x="1547664" y="1384599"/>
            <a:ext cx="5832648" cy="45646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3059832" y="220486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788024" y="198884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940152" y="1916832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059832" y="270892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283968" y="256490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436096" y="2492896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131840" y="328498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932040" y="306896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660232" y="292494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779912" y="378904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004048" y="364502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6156176" y="3501008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3347864" y="4437112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5076056" y="4221088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6300192" y="4077072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347864" y="5013176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5148064" y="4797152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6228184" y="4653136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3347864" y="558924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572000" y="5445224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300192" y="5229200"/>
            <a:ext cx="36004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4" descr="http://shop-mama.ru/d/268711/d/6127597605809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4725144"/>
            <a:ext cx="136070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 – ПОИСКОВЫЕ ЗАДАНИЯ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15" t="35844" b="32656"/>
          <a:stretch>
            <a:fillRect/>
          </a:stretch>
        </p:blipFill>
        <p:spPr bwMode="auto">
          <a:xfrm>
            <a:off x="7164288" y="4293096"/>
            <a:ext cx="1666156" cy="2088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1340768"/>
            <a:ext cx="806489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А) В слове </a:t>
            </a:r>
            <a:r>
              <a:rPr lang="ru-RU" sz="2400" b="1" dirty="0" smtClean="0">
                <a:solidFill>
                  <a:srgbClr val="FF0000"/>
                </a:solidFill>
              </a:rPr>
              <a:t>«МАСЛО»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«МЛСАО».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«СТЕНА».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ТСЕАН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СЕАТН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СТЕАН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7704" y="3933056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СЕАНТ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3933056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СНЕТА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47971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СНЕАТ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771800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1840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Он возвещает начало школьной  перемены.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Звонок.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971600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12160" y="4221088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9458" name="Picture 2" descr="http://img1.liveinternet.ru/images/attach/c/4/79/43/79043031_23_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39" r="5567" b="5567"/>
          <a:stretch>
            <a:fillRect/>
          </a:stretch>
        </p:blipFill>
        <p:spPr bwMode="auto">
          <a:xfrm>
            <a:off x="3851920" y="3717032"/>
            <a:ext cx="181165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 – ПОИСКОВЫЕ ЗАДАНИЯ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15" t="35844" b="32656"/>
          <a:stretch>
            <a:fillRect/>
          </a:stretch>
        </p:blipFill>
        <p:spPr bwMode="auto">
          <a:xfrm>
            <a:off x="7164288" y="4293096"/>
            <a:ext cx="1666156" cy="2088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1340768"/>
            <a:ext cx="806489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А) В слове </a:t>
            </a:r>
            <a:r>
              <a:rPr lang="ru-RU" sz="2400" b="1" dirty="0" smtClean="0">
                <a:solidFill>
                  <a:srgbClr val="FF0000"/>
                </a:solidFill>
              </a:rPr>
              <a:t>«КОФТА»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«АОФТК».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«НОСИК».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КОСИН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КОНСИ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152" y="29969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КОИСН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7704" y="3933056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КНИОС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3933056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СНИКО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4797152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СКИНО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55776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5856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 – ПОИСКОВЫЕ ЗАДАНИЯ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15" t="35844" b="32656"/>
          <a:stretch>
            <a:fillRect/>
          </a:stretch>
        </p:blipFill>
        <p:spPr bwMode="auto">
          <a:xfrm>
            <a:off x="7164288" y="4293096"/>
            <a:ext cx="1666156" cy="208823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83568" y="1340768"/>
            <a:ext cx="806489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А) В слове </a:t>
            </a:r>
            <a:r>
              <a:rPr lang="ru-RU" sz="2400" b="1" dirty="0" smtClean="0">
                <a:solidFill>
                  <a:srgbClr val="FF0000"/>
                </a:solidFill>
              </a:rPr>
              <a:t>«ВЕНИК»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«ВЕКИН».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«ЛОДКА».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2996952"/>
            <a:ext cx="25202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ЛОДАК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2996952"/>
            <a:ext cx="259228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ЛАОДК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2996952"/>
            <a:ext cx="2376264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ЛКОДА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63688" y="3933056"/>
            <a:ext cx="2448272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ЛОАДК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3933056"/>
            <a:ext cx="25202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ЛДОАК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1840" y="4797152"/>
            <a:ext cx="2520280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ЛОАКД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915816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47864" y="1772816"/>
            <a:ext cx="21602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24744"/>
            <a:ext cx="7797552" cy="165618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Бабушка сварила варенье из малины. При этом на каждые 2 стакана ягод она брала 3 стакана сахару. Сколько стаканов </a:t>
            </a:r>
            <a:r>
              <a:rPr lang="ru-RU" sz="2400" b="1" dirty="0" smtClean="0"/>
              <a:t>ягод бабушка </a:t>
            </a:r>
            <a:r>
              <a:rPr lang="ru-RU" sz="2400" b="1" dirty="0" smtClean="0"/>
              <a:t>взяла для варенья, если всего она израсходовала 12 стаканов сахара?</a:t>
            </a:r>
            <a:endParaRPr lang="ru-RU" sz="24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4" name="Заголовок 1"/>
          <p:cNvSpPr txBox="1">
            <a:spLocks/>
          </p:cNvSpPr>
          <p:nvPr/>
        </p:nvSpPr>
        <p:spPr>
          <a:xfrm>
            <a:off x="467544" y="188640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3356992"/>
            <a:ext cx="158417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12 =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3356992"/>
            <a:ext cx="122413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39952" y="3356992"/>
            <a:ext cx="122413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64088" y="3356992"/>
            <a:ext cx="122413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88224" y="3356992"/>
            <a:ext cx="122413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4077072"/>
            <a:ext cx="79208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5976" y="4077072"/>
            <a:ext cx="79208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80112" y="4077072"/>
            <a:ext cx="79208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04248" y="4077072"/>
            <a:ext cx="79208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80" y="5013176"/>
            <a:ext cx="619268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8 стаканов ягод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5" name="Picture 1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4653136"/>
            <a:ext cx="1440160" cy="1925347"/>
          </a:xfrm>
          <a:prstGeom prst="rect">
            <a:avLst/>
          </a:prstGeom>
          <a:noFill/>
        </p:spPr>
      </p:pic>
      <p:pic>
        <p:nvPicPr>
          <p:cNvPr id="26" name="Picture 2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27584" y="4725144"/>
            <a:ext cx="1362598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Носатики</a:t>
            </a:r>
            <a:r>
              <a:rPr lang="ru-RU" sz="32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32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4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15268" t="9723" r="51250" b="75250"/>
          <a:stretch>
            <a:fillRect/>
          </a:stretch>
        </p:blipFill>
        <p:spPr bwMode="auto">
          <a:xfrm>
            <a:off x="899592" y="1477871"/>
            <a:ext cx="2520280" cy="1599538"/>
          </a:xfrm>
          <a:prstGeom prst="rect">
            <a:avLst/>
          </a:prstGeom>
          <a:noFill/>
        </p:spPr>
      </p:pic>
      <p:pic>
        <p:nvPicPr>
          <p:cNvPr id="15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49854" t="9723" r="3750" b="76237"/>
          <a:stretch>
            <a:fillRect/>
          </a:stretch>
        </p:blipFill>
        <p:spPr bwMode="auto">
          <a:xfrm>
            <a:off x="3707904" y="1556792"/>
            <a:ext cx="4783483" cy="2047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971600" y="400506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Сколько </a:t>
            </a:r>
            <a:r>
              <a:rPr lang="ru-RU" sz="3600" b="1" dirty="0" err="1" smtClean="0">
                <a:solidFill>
                  <a:schemeClr val="tx1"/>
                </a:solidFill>
              </a:rPr>
              <a:t>нанупов</a:t>
            </a:r>
            <a:r>
              <a:rPr lang="ru-RU" sz="3600" b="1" dirty="0" smtClean="0">
                <a:solidFill>
                  <a:schemeClr val="tx1"/>
                </a:solidFill>
              </a:rPr>
              <a:t> в 1 </a:t>
            </a:r>
            <a:r>
              <a:rPr lang="ru-RU" sz="3600" b="1" dirty="0" err="1" smtClean="0">
                <a:solidFill>
                  <a:schemeClr val="tx1"/>
                </a:solidFill>
              </a:rPr>
              <a:t>дукле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71600" y="472514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 </a:t>
            </a:r>
            <a:r>
              <a:rPr lang="ru-RU" sz="5400" b="1" dirty="0" err="1" smtClean="0">
                <a:solidFill>
                  <a:srgbClr val="FF0000"/>
                </a:solidFill>
              </a:rPr>
              <a:t>дукль</a:t>
            </a:r>
            <a:r>
              <a:rPr lang="ru-RU" sz="5400" b="1" dirty="0" smtClean="0">
                <a:solidFill>
                  <a:srgbClr val="FF0000"/>
                </a:solidFill>
              </a:rPr>
              <a:t> = 2 </a:t>
            </a:r>
            <a:r>
              <a:rPr lang="ru-RU" sz="5400" b="1" dirty="0" err="1" smtClean="0">
                <a:solidFill>
                  <a:srgbClr val="FF0000"/>
                </a:solidFill>
              </a:rPr>
              <a:t>наупа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79" t="68430" r="3233" b="3329"/>
          <a:stretch>
            <a:fillRect/>
          </a:stretch>
        </p:blipFill>
        <p:spPr bwMode="auto">
          <a:xfrm>
            <a:off x="7164288" y="4725144"/>
            <a:ext cx="1728192" cy="187220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99592" y="5589240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8р.</a:t>
            </a:r>
            <a:r>
              <a:rPr lang="ru-RU" sz="5400" b="1" dirty="0" smtClean="0">
                <a:solidFill>
                  <a:srgbClr val="7030A0"/>
                </a:solidFill>
              </a:rPr>
              <a:t> = 4р. + 4р.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Носатики</a:t>
            </a:r>
            <a:r>
              <a:rPr lang="ru-RU" sz="32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32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4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15268" t="9723" r="51250" b="75250"/>
          <a:stretch>
            <a:fillRect/>
          </a:stretch>
        </p:blipFill>
        <p:spPr bwMode="auto">
          <a:xfrm>
            <a:off x="899592" y="1477871"/>
            <a:ext cx="2520280" cy="1599538"/>
          </a:xfrm>
          <a:prstGeom prst="rect">
            <a:avLst/>
          </a:prstGeom>
          <a:noFill/>
        </p:spPr>
      </p:pic>
      <p:pic>
        <p:nvPicPr>
          <p:cNvPr id="15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49854" t="9723" r="3750" b="76237"/>
          <a:stretch>
            <a:fillRect/>
          </a:stretch>
        </p:blipFill>
        <p:spPr bwMode="auto">
          <a:xfrm>
            <a:off x="3707904" y="1556792"/>
            <a:ext cx="4783483" cy="2047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1043608" y="400506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Сколько </a:t>
            </a:r>
            <a:r>
              <a:rPr lang="ru-RU" sz="3600" b="1" dirty="0" err="1" smtClean="0">
                <a:solidFill>
                  <a:schemeClr val="tx1"/>
                </a:solidFill>
              </a:rPr>
              <a:t>пого</a:t>
            </a:r>
            <a:r>
              <a:rPr lang="ru-RU" sz="3600" b="1" dirty="0" smtClean="0">
                <a:solidFill>
                  <a:schemeClr val="tx1"/>
                </a:solidFill>
              </a:rPr>
              <a:t> в 1 </a:t>
            </a:r>
            <a:r>
              <a:rPr lang="ru-RU" sz="3600" b="1" dirty="0" err="1" smtClean="0">
                <a:solidFill>
                  <a:schemeClr val="tx1"/>
                </a:solidFill>
              </a:rPr>
              <a:t>дукле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472514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 </a:t>
            </a:r>
            <a:r>
              <a:rPr lang="ru-RU" sz="5400" b="1" dirty="0" err="1" smtClean="0">
                <a:solidFill>
                  <a:srgbClr val="FF0000"/>
                </a:solidFill>
              </a:rPr>
              <a:t>дукль</a:t>
            </a:r>
            <a:r>
              <a:rPr lang="ru-RU" sz="5400" b="1" dirty="0" smtClean="0">
                <a:solidFill>
                  <a:srgbClr val="FF0000"/>
                </a:solidFill>
              </a:rPr>
              <a:t> = 4 </a:t>
            </a:r>
            <a:r>
              <a:rPr lang="ru-RU" sz="5400" b="1" dirty="0" err="1" smtClean="0">
                <a:solidFill>
                  <a:srgbClr val="FF0000"/>
                </a:solidFill>
              </a:rPr>
              <a:t>пого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79" t="68430" r="3233" b="3329"/>
          <a:stretch>
            <a:fillRect/>
          </a:stretch>
        </p:blipFill>
        <p:spPr bwMode="auto">
          <a:xfrm>
            <a:off x="7452320" y="4941168"/>
            <a:ext cx="1528785" cy="165618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39552" y="5517232"/>
            <a:ext cx="73448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8р.</a:t>
            </a:r>
            <a:r>
              <a:rPr lang="ru-RU" sz="5400" b="1" dirty="0" smtClean="0">
                <a:solidFill>
                  <a:srgbClr val="7030A0"/>
                </a:solidFill>
              </a:rPr>
              <a:t>= 2р.+ </a:t>
            </a:r>
            <a:r>
              <a:rPr lang="ru-RU" sz="5400" b="1" dirty="0" err="1" smtClean="0">
                <a:solidFill>
                  <a:srgbClr val="7030A0"/>
                </a:solidFill>
              </a:rPr>
              <a:t>2р</a:t>
            </a:r>
            <a:r>
              <a:rPr lang="ru-RU" sz="5400" b="1" dirty="0" err="1" smtClean="0">
                <a:solidFill>
                  <a:srgbClr val="7030A0"/>
                </a:solidFill>
              </a:rPr>
              <a:t>.+</a:t>
            </a:r>
            <a:r>
              <a:rPr lang="ru-RU" sz="5400" b="1" dirty="0" smtClean="0">
                <a:solidFill>
                  <a:srgbClr val="7030A0"/>
                </a:solidFill>
              </a:rPr>
              <a:t> </a:t>
            </a:r>
            <a:r>
              <a:rPr lang="ru-RU" sz="5400" b="1" dirty="0" err="1" smtClean="0">
                <a:solidFill>
                  <a:srgbClr val="7030A0"/>
                </a:solidFill>
              </a:rPr>
              <a:t>2р</a:t>
            </a:r>
            <a:r>
              <a:rPr lang="ru-RU" sz="5400" b="1" dirty="0" err="1" smtClean="0">
                <a:solidFill>
                  <a:srgbClr val="7030A0"/>
                </a:solidFill>
              </a:rPr>
              <a:t>.+</a:t>
            </a:r>
            <a:r>
              <a:rPr lang="ru-RU" sz="5400" b="1" dirty="0" smtClean="0">
                <a:solidFill>
                  <a:srgbClr val="7030A0"/>
                </a:solidFill>
              </a:rPr>
              <a:t> </a:t>
            </a:r>
            <a:r>
              <a:rPr lang="ru-RU" sz="5400" b="1" dirty="0" smtClean="0">
                <a:solidFill>
                  <a:srgbClr val="7030A0"/>
                </a:solidFill>
              </a:rPr>
              <a:t>2р.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Носатики</a:t>
            </a:r>
            <a:r>
              <a:rPr lang="ru-RU" sz="3200" b="1" dirty="0" smtClean="0"/>
              <a:t> живут в другой Галактике. Их деньги отличаются от наших. У них такая денежная система:</a:t>
            </a:r>
            <a:endParaRPr lang="ru-RU" sz="32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4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15268" t="9723" r="51250" b="75250"/>
          <a:stretch>
            <a:fillRect/>
          </a:stretch>
        </p:blipFill>
        <p:spPr bwMode="auto">
          <a:xfrm>
            <a:off x="899592" y="1477871"/>
            <a:ext cx="2520280" cy="1599538"/>
          </a:xfrm>
          <a:prstGeom prst="rect">
            <a:avLst/>
          </a:prstGeom>
          <a:noFill/>
        </p:spPr>
      </p:pic>
      <p:pic>
        <p:nvPicPr>
          <p:cNvPr id="15" name="Picture 2" descr="D:\Презентации\Математика\Умники и умницы 2 класс\Тетрадь 2 класс 2 часть\Image006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49854" t="9723" r="3750" b="76237"/>
          <a:stretch>
            <a:fillRect/>
          </a:stretch>
        </p:blipFill>
        <p:spPr bwMode="auto">
          <a:xfrm>
            <a:off x="3707904" y="1556792"/>
            <a:ext cx="4783483" cy="2047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1043608" y="400506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Сколько </a:t>
            </a:r>
            <a:r>
              <a:rPr lang="ru-RU" sz="3600" b="1" dirty="0" err="1" smtClean="0">
                <a:solidFill>
                  <a:schemeClr val="tx1"/>
                </a:solidFill>
              </a:rPr>
              <a:t>пого</a:t>
            </a:r>
            <a:r>
              <a:rPr lang="ru-RU" sz="3600" b="1" dirty="0" smtClean="0">
                <a:solidFill>
                  <a:schemeClr val="tx1"/>
                </a:solidFill>
              </a:rPr>
              <a:t> в 1 </a:t>
            </a:r>
            <a:r>
              <a:rPr lang="ru-RU" sz="3600" b="1" dirty="0" err="1" smtClean="0">
                <a:solidFill>
                  <a:schemeClr val="tx1"/>
                </a:solidFill>
              </a:rPr>
              <a:t>наупе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4725144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 </a:t>
            </a:r>
            <a:r>
              <a:rPr lang="ru-RU" sz="5400" b="1" dirty="0" err="1" smtClean="0">
                <a:solidFill>
                  <a:srgbClr val="FF0000"/>
                </a:solidFill>
              </a:rPr>
              <a:t>науп</a:t>
            </a:r>
            <a:r>
              <a:rPr lang="ru-RU" sz="5400" b="1" dirty="0" smtClean="0">
                <a:solidFill>
                  <a:srgbClr val="FF0000"/>
                </a:solidFill>
              </a:rPr>
              <a:t> = 4 </a:t>
            </a:r>
            <a:r>
              <a:rPr lang="ru-RU" sz="5400" b="1" dirty="0" err="1" smtClean="0">
                <a:solidFill>
                  <a:srgbClr val="FF0000"/>
                </a:solidFill>
              </a:rPr>
              <a:t>пого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79" t="68430" r="3233" b="3329"/>
          <a:stretch>
            <a:fillRect/>
          </a:stretch>
        </p:blipFill>
        <p:spPr bwMode="auto">
          <a:xfrm>
            <a:off x="7164288" y="4725144"/>
            <a:ext cx="1728192" cy="187220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899592" y="5589240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4</a:t>
            </a:r>
            <a:r>
              <a:rPr lang="ru-RU" sz="5400" b="1" dirty="0" smtClean="0">
                <a:solidFill>
                  <a:srgbClr val="7030A0"/>
                </a:solidFill>
              </a:rPr>
              <a:t>р.</a:t>
            </a:r>
            <a:r>
              <a:rPr lang="ru-RU" sz="5400" b="1" dirty="0" smtClean="0">
                <a:solidFill>
                  <a:srgbClr val="7030A0"/>
                </a:solidFill>
              </a:rPr>
              <a:t> = 2р. + 2р.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В доску забили 4 гвоздя так, как показано на рисунке. Если на любые 3 из них надеть резиновое колечко, получится треугольник. Сколько разных треугольников можно получить таким образом?</a:t>
            </a:r>
            <a:endParaRPr lang="ru-RU" sz="28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2483768" y="1844824"/>
            <a:ext cx="4392488" cy="38884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87824" y="2348880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12160" y="2348880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059832" y="5013176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084168" y="4941168"/>
            <a:ext cx="288032" cy="26632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043608" y="5733256"/>
            <a:ext cx="67687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 треугольника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ый треугольник 23"/>
          <p:cNvSpPr/>
          <p:nvPr/>
        </p:nvSpPr>
        <p:spPr>
          <a:xfrm flipH="1" flipV="1">
            <a:off x="3131840" y="2420888"/>
            <a:ext cx="3024336" cy="26642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5400000" flipH="1" flipV="1">
            <a:off x="3347864" y="2204864"/>
            <a:ext cx="2736304" cy="3024336"/>
          </a:xfrm>
          <a:prstGeom prst="rt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 flipH="1" flipV="1">
            <a:off x="3131840" y="2420888"/>
            <a:ext cx="3024336" cy="2664296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 rot="16200000" flipH="1" flipV="1">
            <a:off x="3275856" y="2276872"/>
            <a:ext cx="2736304" cy="3024336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14" descr="http://img0.liveinternet.ru/images/attach/c/4/80/61/80061510_large_70260128_3167395293712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228255"/>
            <a:ext cx="1656184" cy="2413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287016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Подбери  нужные антонимы к многозначным словам.</a:t>
            </a:r>
            <a:endParaRPr lang="ru-RU" sz="28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sp>
        <p:nvSpPr>
          <p:cNvPr id="19" name="Прямоугольник 18"/>
          <p:cNvSpPr/>
          <p:nvPr/>
        </p:nvSpPr>
        <p:spPr>
          <a:xfrm>
            <a:off x="683568" y="1097360"/>
            <a:ext cx="3456384" cy="5760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Свободный стул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Свободный костюм</a:t>
            </a:r>
          </a:p>
          <a:p>
            <a:pPr algn="r"/>
            <a:endParaRPr lang="ru-RU" sz="9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Мягкий хлеб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Мягкий шаг</a:t>
            </a:r>
          </a:p>
          <a:p>
            <a:pPr algn="r"/>
            <a:endParaRPr lang="ru-RU" sz="1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Мелкий дождь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Мелкий ручей</a:t>
            </a:r>
          </a:p>
          <a:p>
            <a:pPr algn="r"/>
            <a:endParaRPr lang="ru-RU" sz="12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Крупный орех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Крупный ребёнок</a:t>
            </a:r>
          </a:p>
          <a:p>
            <a:pPr algn="r"/>
            <a:endParaRPr lang="ru-RU" sz="12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Худой человек</a:t>
            </a:r>
          </a:p>
          <a:p>
            <a:pPr algn="r"/>
            <a:r>
              <a:rPr lang="ru-RU" sz="2800" b="1" dirty="0" smtClean="0">
                <a:solidFill>
                  <a:schemeClr val="tx1"/>
                </a:solidFill>
              </a:rPr>
              <a:t>Худой карман</a:t>
            </a:r>
          </a:p>
          <a:p>
            <a:pPr algn="ctr"/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40152" y="980728"/>
            <a:ext cx="2304256" cy="5616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Занятый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Тесный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Тяжёлый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Чёрствый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Глубокий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Частый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Маленький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Мелкий</a:t>
            </a:r>
          </a:p>
          <a:p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2800" b="1" dirty="0" smtClean="0">
                <a:solidFill>
                  <a:schemeClr val="tx1"/>
                </a:solidFill>
              </a:rPr>
              <a:t>Целый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Толстый 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139952" y="1484784"/>
            <a:ext cx="18002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139952" y="1916832"/>
            <a:ext cx="180020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067944" y="2492896"/>
            <a:ext cx="1944216" cy="43204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067944" y="2564904"/>
            <a:ext cx="1944216" cy="28803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067944" y="3501008"/>
            <a:ext cx="1944216" cy="43204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139952" y="3645024"/>
            <a:ext cx="1872208" cy="28803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139952" y="4581128"/>
            <a:ext cx="1872208" cy="5040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139952" y="4725144"/>
            <a:ext cx="1872208" cy="2160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067944" y="5661248"/>
            <a:ext cx="1872208" cy="504056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139952" y="5805264"/>
            <a:ext cx="1800200" cy="21602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2262" y="4869160"/>
            <a:ext cx="1661738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Выбери верный ответ.</a:t>
            </a:r>
            <a:endParaRPr lang="ru-RU" sz="28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0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t="72172" r="51617" b="1759"/>
          <a:stretch>
            <a:fillRect/>
          </a:stretch>
        </p:blipFill>
        <p:spPr bwMode="auto">
          <a:xfrm>
            <a:off x="539552" y="5013176"/>
            <a:ext cx="1728192" cy="17281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19064" y="1052736"/>
            <a:ext cx="8424936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Серёжа, Миша, Коля, Катя и Галя занимались спортом: трое играли в волейбол, а двое в теннис. Кто во что играл, если Миша с Катей и Миша с Серёжей занимались разными видами спорта, а Коля и Галя – одним видом спорта?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" name="Picture 3" descr="D:\Презентации\Математика\Умники и умницы 2 класс\Тетрадь 2 класс 2 часть\Image006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6330" t="15810" r="2465" b="69194"/>
          <a:stretch>
            <a:fillRect/>
          </a:stretch>
        </p:blipFill>
        <p:spPr bwMode="auto">
          <a:xfrm>
            <a:off x="3275856" y="2924944"/>
            <a:ext cx="309634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3419872" y="2852936"/>
            <a:ext cx="93610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5301208"/>
            <a:ext cx="93610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300192" y="5085184"/>
            <a:ext cx="244827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Катя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Серёжа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2924944"/>
            <a:ext cx="2448272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Миша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Коля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Галя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Выбери верный ответ.</a:t>
            </a:r>
            <a:endParaRPr lang="ru-RU" sz="28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0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t="72172" r="51617" b="1759"/>
          <a:stretch>
            <a:fillRect/>
          </a:stretch>
        </p:blipFill>
        <p:spPr bwMode="auto">
          <a:xfrm>
            <a:off x="7308304" y="5013176"/>
            <a:ext cx="1728192" cy="17281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19064" y="1052736"/>
            <a:ext cx="8424936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Серёжа, Миша, Коля, Катя и Галя занимались спортом: трое играли в волейбол, а двое в теннис. Кто во что играл, если Миша с Катей и Миша с Серёжей занимались разными видами спорта, а Коля и Галя – одним видом спорта?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2708920"/>
            <a:ext cx="763284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а</a:t>
            </a:r>
            <a:r>
              <a:rPr lang="ru-RU" sz="2800" b="1" dirty="0" smtClean="0">
                <a:solidFill>
                  <a:srgbClr val="7030A0"/>
                </a:solidFill>
              </a:rPr>
              <a:t>) Серёжа, Миша и Коля играли в волейбол,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а Катя и Галя в теннис.</a:t>
            </a:r>
            <a:endParaRPr lang="ru-RU" sz="2400" b="1" dirty="0" smtClean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2" y="3861048"/>
            <a:ext cx="763284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б) Миша, Коля и Галя играли в волейбол,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 а Серёжа и Катя в теннис.</a:t>
            </a:r>
            <a:endParaRPr lang="ru-RU" sz="2400" b="1" dirty="0" smtClean="0">
              <a:solidFill>
                <a:srgbClr val="7030A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5085184"/>
            <a:ext cx="763284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в) Коля, Галя и Катя играли в волейбол, 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а Серёжа и Миша в теннис.</a:t>
            </a:r>
            <a:endParaRPr lang="ru-RU" sz="24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5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6" grpId="0"/>
      <p:bldP spid="16" grpId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Чем пишут на доске?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3200"/>
              <a:gd name="adj2" fmla="val 7908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Мелом.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899592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11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1028" name="Picture 4" descr="http://img06.wikimart.ru/2c/11/05ce6d27-4036-4694-9180-0707e5112ccb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653136"/>
            <a:ext cx="2088232" cy="129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Выбери </a:t>
            </a:r>
            <a:r>
              <a:rPr lang="ru-RU" sz="2800" b="1" dirty="0" smtClean="0"/>
              <a:t>нужную фигуру из 6 пронумерованных.</a:t>
            </a:r>
            <a:endParaRPr lang="ru-RU" sz="2800" b="1" dirty="0"/>
          </a:p>
        </p:txBody>
      </p:sp>
      <p:grpSp>
        <p:nvGrpSpPr>
          <p:cNvPr id="3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8" name="Picture 3" descr="D:\Презентации\Математика\Умники и умницы 2 класс\Тетрадь 2 класс 2 часть\Image006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 l="21197" t="33055" r="49116" b="47451"/>
          <a:stretch>
            <a:fillRect/>
          </a:stretch>
        </p:blipFill>
        <p:spPr bwMode="auto">
          <a:xfrm>
            <a:off x="683568" y="1124744"/>
            <a:ext cx="3871150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3" descr="D:\Презентации\Математика\Умники и умницы 2 класс\Тетрадь 2 класс 2 часть\Image006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8FD"/>
              </a:clrFrom>
              <a:clrTo>
                <a:srgbClr val="FAF8FD">
                  <a:alpha val="0"/>
                </a:srgbClr>
              </a:clrTo>
            </a:clrChange>
          </a:blip>
          <a:srcRect l="55125" t="33805" r="13067" b="50450"/>
          <a:stretch>
            <a:fillRect/>
          </a:stretch>
        </p:blipFill>
        <p:spPr bwMode="auto">
          <a:xfrm>
            <a:off x="4788024" y="1412776"/>
            <a:ext cx="4073595" cy="285151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203848" y="3645024"/>
            <a:ext cx="9361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6" descr="http://img1.liveinternet.ru/images/attach/c/4/80/58/80058317_large_70260102_257303535938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52127" flipH="1">
            <a:off x="6289565" y="4386686"/>
            <a:ext cx="1872208" cy="2196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437112"/>
            <a:ext cx="1661738" cy="1810172"/>
          </a:xfrm>
          <a:prstGeom prst="rect">
            <a:avLst/>
          </a:prstGeom>
          <a:noFill/>
        </p:spPr>
      </p:pic>
      <p:pic>
        <p:nvPicPr>
          <p:cNvPr id="7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479" t="68430" r="3233" b="3329"/>
          <a:stretch>
            <a:fillRect/>
          </a:stretch>
        </p:blipFill>
        <p:spPr bwMode="auto">
          <a:xfrm flipH="1">
            <a:off x="1691680" y="4509120"/>
            <a:ext cx="165618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Дождик из шланга.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Душ.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899592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88224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1506" name="Picture 2" descr="http://img-fotki.yandex.ru/get/4104/ivanpobeda.4c/0_182d5_c762c191_L.jpg"/>
          <p:cNvPicPr>
            <a:picLocks noChangeAspect="1" noChangeArrowheads="1"/>
          </p:cNvPicPr>
          <p:nvPr/>
        </p:nvPicPr>
        <p:blipFill>
          <a:blip r:embed="rId7" cstate="print"/>
          <a:srcRect l="48383"/>
          <a:stretch>
            <a:fillRect/>
          </a:stretch>
        </p:blipFill>
        <p:spPr bwMode="auto">
          <a:xfrm>
            <a:off x="3923928" y="3861048"/>
            <a:ext cx="1611589" cy="2741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называются колёса у самолёта?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Шасси.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115616" y="3717032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372200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3554" name="Picture 2" descr="http://cnit.ssau.ru/virt_lab/shassi/pic/sh3_1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68880">
            <a:off x="3647637" y="3503199"/>
            <a:ext cx="2736304" cy="1062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Самый толстый друг Незнайки.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Пончик.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043608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84168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2530" name="Picture 2" descr="http://img-fotki.yandex.ru/get/5606/kur-valentina.11d/0_8d9b5_7f40ecf9_X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573016"/>
            <a:ext cx="2088232" cy="3020950"/>
          </a:xfrm>
          <a:prstGeom prst="rect">
            <a:avLst/>
          </a:prstGeom>
          <a:noFill/>
        </p:spPr>
      </p:pic>
      <p:pic>
        <p:nvPicPr>
          <p:cNvPr id="22534" name="Picture 6" descr="http://woman-v.ru/wp-content/plugins/simple-post-thumbnails/timthumb.php?ft=png&amp;h=310&amp;src=/wp-content/thumbnails/9962.jpg&amp;w=310&amp;zc=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5301208"/>
            <a:ext cx="864519" cy="864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такое салочки?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Игра.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043608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84168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4578" name="Picture 2" descr="http://www.cartoonclipartfree.com/Cliparts_Free/Kinder_Free/Cartoon-Clipart-Free-21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00"/>
          <a:stretch>
            <a:fillRect/>
          </a:stretch>
        </p:blipFill>
        <p:spPr bwMode="auto">
          <a:xfrm>
            <a:off x="4644008" y="4005064"/>
            <a:ext cx="1440160" cy="1337902"/>
          </a:xfrm>
          <a:prstGeom prst="rect">
            <a:avLst/>
          </a:prstGeom>
          <a:noFill/>
        </p:spPr>
      </p:pic>
      <p:pic>
        <p:nvPicPr>
          <p:cNvPr id="24580" name="Picture 4" descr="http://2.bp.blogspot.com/_DKl2dvx33sc/S9PVw0Cxp4I/AAAAAAAAADw/NOoM_6EOwCw/s1600/Cartoon-Clipart-Free-20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91"/>
          <a:stretch>
            <a:fillRect/>
          </a:stretch>
        </p:blipFill>
        <p:spPr bwMode="auto">
          <a:xfrm rot="19903585" flipH="1">
            <a:off x="3494017" y="4249384"/>
            <a:ext cx="1492233" cy="1695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накладывают при переломе?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Шину или гипс.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043608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84168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5602" name="Picture 2" descr="http://medarticle.moslek.ru/images/3301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FE6DE"/>
              </a:clrFrom>
              <a:clrTo>
                <a:srgbClr val="DFE6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356992"/>
            <a:ext cx="2338873" cy="3050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Шаблон (фон) презентации. 23 февраля. Часть 4"/>
          <p:cNvPicPr>
            <a:picLocks noChangeAspect="1" noChangeArrowheads="1"/>
          </p:cNvPicPr>
          <p:nvPr/>
        </p:nvPicPr>
        <p:blipFill>
          <a:blip r:embed="rId2" cstate="print"/>
          <a:srcRect l="3538" t="2811" r="27163" b="3798"/>
          <a:stretch>
            <a:fillRect/>
          </a:stretch>
        </p:blipFill>
        <p:spPr bwMode="auto">
          <a:xfrm>
            <a:off x="107504" y="188640"/>
            <a:ext cx="8856984" cy="6480720"/>
          </a:xfrm>
          <a:prstGeom prst="rect">
            <a:avLst/>
          </a:prstGeom>
          <a:ln w="2286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4248472" cy="204360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Любимое лакомство </a:t>
            </a:r>
            <a:r>
              <a:rPr lang="ru-RU" sz="2400" b="1" dirty="0" err="1" smtClean="0">
                <a:solidFill>
                  <a:schemeClr val="tx1"/>
                </a:solidFill>
              </a:rPr>
              <a:t>мышики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628800"/>
            <a:ext cx="3096344" cy="1800200"/>
          </a:xfrm>
          <a:prstGeom prst="cloudCallout">
            <a:avLst>
              <a:gd name="adj1" fmla="val 10388"/>
              <a:gd name="adj2" fmla="val 8331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Сыр.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s018.radikal.ru/i500/1302/5a/c2eca9ef11e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641" b="63672"/>
          <a:stretch>
            <a:fillRect/>
          </a:stretch>
        </p:blipFill>
        <p:spPr bwMode="auto">
          <a:xfrm flipH="1">
            <a:off x="1043608" y="3789040"/>
            <a:ext cx="2565966" cy="2768353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80/62/80062513_large_79279559_large_f_4b3a03532a6c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84168" y="4149080"/>
            <a:ext cx="1563166" cy="2257299"/>
          </a:xfrm>
          <a:prstGeom prst="rect">
            <a:avLst/>
          </a:prstGeom>
          <a:noFill/>
        </p:spPr>
      </p:pic>
      <p:grpSp>
        <p:nvGrpSpPr>
          <p:cNvPr id="8" name="Группа 10"/>
          <p:cNvGrpSpPr/>
          <p:nvPr/>
        </p:nvGrpSpPr>
        <p:grpSpPr>
          <a:xfrm>
            <a:off x="0" y="188640"/>
            <a:ext cx="683568" cy="6480720"/>
            <a:chOff x="0" y="188640"/>
            <a:chExt cx="683568" cy="6480720"/>
          </a:xfrm>
        </p:grpSpPr>
        <p:pic>
          <p:nvPicPr>
            <p:cNvPr id="12" name="Picture 16" descr="http://li-web.ru/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88640"/>
              <a:ext cx="666936" cy="6480720"/>
            </a:xfrm>
            <a:prstGeom prst="rect">
              <a:avLst/>
            </a:prstGeom>
            <a:noFill/>
          </p:spPr>
        </p:pic>
        <p:pic>
          <p:nvPicPr>
            <p:cNvPr id="13" name="Picture 18" descr="http://li-web.ru/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445224"/>
              <a:ext cx="683568" cy="658959"/>
            </a:xfrm>
            <a:prstGeom prst="rect">
              <a:avLst/>
            </a:prstGeom>
            <a:noFill/>
          </p:spPr>
        </p:pic>
      </p:grpSp>
      <p:pic>
        <p:nvPicPr>
          <p:cNvPr id="27650" name="Picture 2" descr="http://go3.imgsmail.ru/imgpreview?key=7737a5956875453d&amp;mb=imgdb_preview_155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284984"/>
            <a:ext cx="2232248" cy="3208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910</Words>
  <Application>Microsoft Office PowerPoint</Application>
  <PresentationFormat>Экран (4:3)</PresentationFormat>
  <Paragraphs>174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Проверь</vt:lpstr>
      <vt:lpstr>Используя шифр, как можно быстрее найди слова, которые скрываются за этими числами.</vt:lpstr>
      <vt:lpstr>Используя шифр, как можно быстрее найди слова, которые скрываются за этими числами.</vt:lpstr>
      <vt:lpstr>Используя шифр, как можно быстрее найди слова, которые скрываются за этими числами.</vt:lpstr>
      <vt:lpstr>Как можно быстрее из каждой строчки выбери лишь те буквы, которые не повторяются, и составь из них пожелание.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Бабушка сварила варенье из малины. При этом на каждые 2 стакана ягод она брала 3 стакана сахару. Сколько стаканов ягод бабушка взяла для варенья, если всего она израсходовала 12 стаканов сахара?</vt:lpstr>
      <vt:lpstr>Носатики живут в другой Галактике. Их деньги отличаются от наших. У них такая денежная система:</vt:lpstr>
      <vt:lpstr>Носатики живут в другой Галактике. Их деньги отличаются от наших. У них такая денежная система:</vt:lpstr>
      <vt:lpstr>Носатики живут в другой Галактике. Их деньги отличаются от наших. У них такая денежная система:</vt:lpstr>
      <vt:lpstr>В доску забили 4 гвоздя так, как показано на рисунке. Если на любые 3 из них надеть резиновое колечко, получится треугольник. Сколько разных треугольников можно получить таким образом?</vt:lpstr>
      <vt:lpstr>Подбери  нужные антонимы к многозначным словам.</vt:lpstr>
      <vt:lpstr>Выбери верный ответ.</vt:lpstr>
      <vt:lpstr>Выбери верный ответ.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55</cp:revision>
  <dcterms:modified xsi:type="dcterms:W3CDTF">2015-02-08T19:08:17Z</dcterms:modified>
</cp:coreProperties>
</file>