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4" r:id="rId13"/>
    <p:sldId id="279" r:id="rId14"/>
    <p:sldId id="280" r:id="rId15"/>
    <p:sldId id="281" r:id="rId16"/>
    <p:sldId id="283" r:id="rId17"/>
    <p:sldId id="284" r:id="rId18"/>
    <p:sldId id="285" r:id="rId19"/>
    <p:sldId id="286" r:id="rId20"/>
    <p:sldId id="287" r:id="rId21"/>
    <p:sldId id="282" r:id="rId22"/>
    <p:sldId id="289" r:id="rId23"/>
    <p:sldId id="276" r:id="rId24"/>
    <p:sldId id="290" r:id="rId25"/>
    <p:sldId id="291" r:id="rId26"/>
    <p:sldId id="292" r:id="rId27"/>
    <p:sldId id="293" r:id="rId28"/>
    <p:sldId id="294" r:id="rId29"/>
    <p:sldId id="273" r:id="rId30"/>
    <p:sldId id="295" r:id="rId31"/>
    <p:sldId id="275" r:id="rId32"/>
    <p:sldId id="263" r:id="rId33"/>
    <p:sldId id="257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jpe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2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jpe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4.jpeg"/><Relationship Id="rId7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4.jpeg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jpe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95736" y="1340768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Умники и умницы</a:t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2 класс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339752" y="2564904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Занятие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noProof="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19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23728" y="3861048"/>
            <a:ext cx="4968552" cy="1791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Презентацию подготовила: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 Романова Лариса Викторовна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МБОУ СОШ №276,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г.Гаджиево</a:t>
            </a: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Мурманской области</a:t>
            </a:r>
            <a:endParaRPr kumimoji="0" lang="ru-RU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10" name="Picture 8" descr="http://fotodes.ru/upload/img134286139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193"/>
          <a:stretch>
            <a:fillRect/>
          </a:stretch>
        </p:blipFill>
        <p:spPr bwMode="auto">
          <a:xfrm>
            <a:off x="6228184" y="3645024"/>
            <a:ext cx="1584176" cy="1944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Обои картинки фото зима, снег, сугроб, лошад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86916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0"/>
            <a:ext cx="4392488" cy="77809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107504" y="620688"/>
            <a:ext cx="4248472" cy="2043608"/>
          </a:xfrm>
          <a:prstGeom prst="cloudCallout">
            <a:avLst>
              <a:gd name="adj1" fmla="val 3275"/>
              <a:gd name="adj2" fmla="val 95032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Сколько минут надо варить крутое яйцо – две, три, пять?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5436096" y="2420888"/>
            <a:ext cx="2736304" cy="1584176"/>
          </a:xfrm>
          <a:prstGeom prst="cloudCallout">
            <a:avLst>
              <a:gd name="adj1" fmla="val 18146"/>
              <a:gd name="adj2" fmla="val 77460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Нисколько. Оно уже сварено.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8" name="Picture 24" descr="http://solnushki.ru/images/clipart/animal/pinguins/pinguins1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043608" y="3789040"/>
            <a:ext cx="1728192" cy="2458642"/>
          </a:xfrm>
          <a:prstGeom prst="rect">
            <a:avLst/>
          </a:prstGeom>
          <a:noFill/>
        </p:spPr>
      </p:pic>
      <p:pic>
        <p:nvPicPr>
          <p:cNvPr id="9" name="Picture 2" descr="Дневник честного пингвин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156176" y="4437112"/>
            <a:ext cx="1656184" cy="1898310"/>
          </a:xfrm>
          <a:prstGeom prst="rect">
            <a:avLst/>
          </a:prstGeom>
          <a:noFill/>
        </p:spPr>
      </p:pic>
      <p:pic>
        <p:nvPicPr>
          <p:cNvPr id="5122" name="Picture 2" descr="http://st.biglion.ru/cfs2/company_photo/59/78/59782004589f37d7d22bb7484bdf52e9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8589" t="5670" r="9281" b="28181"/>
          <a:stretch>
            <a:fillRect/>
          </a:stretch>
        </p:blipFill>
        <p:spPr bwMode="auto">
          <a:xfrm>
            <a:off x="3995936" y="4005064"/>
            <a:ext cx="979309" cy="2016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Обои картинки фото зима, снег, сугроб, лошад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86916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0"/>
            <a:ext cx="4392488" cy="77809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107504" y="620688"/>
            <a:ext cx="4248472" cy="2043608"/>
          </a:xfrm>
          <a:prstGeom prst="cloudCallout">
            <a:avLst>
              <a:gd name="adj1" fmla="val 3275"/>
              <a:gd name="adj2" fmla="val 95032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Какие буквы не употребляются в начале русских слов?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5436096" y="2420888"/>
            <a:ext cx="2736304" cy="1584176"/>
          </a:xfrm>
          <a:prstGeom prst="cloudCallout">
            <a:avLst>
              <a:gd name="adj1" fmla="val 18942"/>
              <a:gd name="adj2" fmla="val 77460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>
                <a:solidFill>
                  <a:schemeClr val="tx1"/>
                </a:solidFill>
              </a:rPr>
              <a:t>ы,ь,ъ</a:t>
            </a:r>
            <a:r>
              <a:rPr lang="ru-RU" sz="3600" b="1" dirty="0" smtClean="0">
                <a:solidFill>
                  <a:schemeClr val="tx1"/>
                </a:solidFill>
              </a:rPr>
              <a:t>.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8" name="Picture 24" descr="http://solnushki.ru/images/clipart/animal/pinguins/pinguins1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115616" y="3789040"/>
            <a:ext cx="1656184" cy="2356198"/>
          </a:xfrm>
          <a:prstGeom prst="rect">
            <a:avLst/>
          </a:prstGeom>
          <a:noFill/>
        </p:spPr>
      </p:pic>
      <p:pic>
        <p:nvPicPr>
          <p:cNvPr id="9" name="Picture 2" descr="Дневник честного пингвин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156176" y="4437112"/>
            <a:ext cx="1656184" cy="1898310"/>
          </a:xfrm>
          <a:prstGeom prst="rect">
            <a:avLst/>
          </a:prstGeom>
          <a:noFill/>
        </p:spPr>
      </p:pic>
      <p:pic>
        <p:nvPicPr>
          <p:cNvPr id="4098" name="Picture 2" descr="http://li-web.ru/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5936" y="3501008"/>
            <a:ext cx="1278598" cy="1522140"/>
          </a:xfrm>
          <a:prstGeom prst="rect">
            <a:avLst/>
          </a:prstGeom>
          <a:noFill/>
        </p:spPr>
      </p:pic>
      <p:pic>
        <p:nvPicPr>
          <p:cNvPr id="4100" name="Picture 4" descr="http://li-web.ru/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5301208"/>
            <a:ext cx="1365897" cy="1013496"/>
          </a:xfrm>
          <a:prstGeom prst="rect">
            <a:avLst/>
          </a:prstGeom>
          <a:noFill/>
        </p:spPr>
      </p:pic>
      <p:pic>
        <p:nvPicPr>
          <p:cNvPr id="4102" name="Picture 6" descr="http://li-web.ru/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60032" y="4941168"/>
            <a:ext cx="1029594" cy="14501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Обои для рабочего стола Снежинки в синем неб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609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Запомни увиденное изображение и зарисуй как можно точнее. 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l="9760" t="54726" b="10272"/>
          <a:stretch>
            <a:fillRect/>
          </a:stretch>
        </p:blipFill>
        <p:spPr bwMode="auto">
          <a:xfrm>
            <a:off x="1619672" y="1124744"/>
            <a:ext cx="5826213" cy="30243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6" descr="http://fotodes.ru/upload/img134286052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8144" y="4653136"/>
            <a:ext cx="1944216" cy="1944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Обои для рабочего стола Снежинки в синем неб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609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Запомни увиденное изображение и зарисуй как можно точнее. 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 l="7201" t="57908" b="8681"/>
          <a:stretch>
            <a:fillRect/>
          </a:stretch>
        </p:blipFill>
        <p:spPr bwMode="auto">
          <a:xfrm>
            <a:off x="1043608" y="908720"/>
            <a:ext cx="7322863" cy="35283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6" descr="http://fotodes.ru/upload/img134286052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8144" y="4653136"/>
            <a:ext cx="1944216" cy="1944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Обои для рабочего стола Снежинки в синем неб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609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Проверь.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9760" t="54726" b="10272"/>
          <a:stretch>
            <a:fillRect/>
          </a:stretch>
        </p:blipFill>
        <p:spPr bwMode="auto">
          <a:xfrm>
            <a:off x="611560" y="836712"/>
            <a:ext cx="4032448" cy="20932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 l="7201" t="57908" b="8681"/>
          <a:stretch>
            <a:fillRect/>
          </a:stretch>
        </p:blipFill>
        <p:spPr bwMode="auto">
          <a:xfrm>
            <a:off x="4788024" y="2276872"/>
            <a:ext cx="4032448" cy="1942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6" descr="http://fotodes.ru/upload/img1342860524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8144" y="4653136"/>
            <a:ext cx="1944216" cy="1944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Обои для рабочего стола Снежинки в синем неб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072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Посмотри на геометрические фигуры, а затем ответь на вопросы: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323528" y="2060848"/>
            <a:ext cx="1440160" cy="1202432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5076056" y="2132856"/>
            <a:ext cx="1224136" cy="113042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1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804248" y="2132856"/>
            <a:ext cx="2016224" cy="105841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5400" b="1" dirty="0" smtClean="0">
                <a:solidFill>
                  <a:schemeClr val="tx1"/>
                </a:solidFill>
              </a:rPr>
              <a:t>10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691680" y="2132856"/>
            <a:ext cx="1152128" cy="11304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bg1"/>
                </a:solidFill>
              </a:rPr>
              <a:t>4</a:t>
            </a:r>
            <a:endParaRPr lang="ru-RU" sz="5400" b="1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771800" y="2132856"/>
            <a:ext cx="1152128" cy="113042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3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23928" y="2132856"/>
            <a:ext cx="1152128" cy="11304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bg1"/>
                </a:solidFill>
              </a:rPr>
              <a:t>2</a:t>
            </a:r>
            <a:endParaRPr lang="ru-RU" sz="5400" b="1" dirty="0">
              <a:solidFill>
                <a:schemeClr val="bg1"/>
              </a:solidFill>
            </a:endParaRPr>
          </a:p>
        </p:txBody>
      </p:sp>
      <p:pic>
        <p:nvPicPr>
          <p:cNvPr id="15" name="Picture 4" descr="http://www.bankoboev.ru/images/NDcyMzI=/Bankoboev.Ru_pingviny_iz_m_f_madagaskar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6096" y="4941168"/>
            <a:ext cx="2267743" cy="17008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Обои для рабочего стола Снежинки в синем неб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072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Ответь на вопросы: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1124744"/>
            <a:ext cx="8064896" cy="28803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bg1"/>
                </a:solidFill>
              </a:rPr>
              <a:t>а) Какие геометрические фигуры были изображены?</a:t>
            </a:r>
            <a:endParaRPr lang="ru-RU" sz="5400" b="1" dirty="0">
              <a:solidFill>
                <a:schemeClr val="bg1"/>
              </a:solidFill>
            </a:endParaRPr>
          </a:p>
        </p:txBody>
      </p:sp>
      <p:pic>
        <p:nvPicPr>
          <p:cNvPr id="6" name="Picture 4" descr="http://www.bankoboev.ru/images/NDcyMzI=/Bankoboev.Ru_pingviny_iz_m_f_madagaskar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6096" y="4941168"/>
            <a:ext cx="2267743" cy="17008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Обои для рабочего стола Снежинки в синем неб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072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Ответь на вопросы: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1124744"/>
            <a:ext cx="8064896" cy="28803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bg1"/>
                </a:solidFill>
              </a:rPr>
              <a:t>б) Сколько одинаковых геометрических фигур?</a:t>
            </a:r>
            <a:endParaRPr lang="ru-RU" sz="5400" b="1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95936" y="5229200"/>
            <a:ext cx="1152128" cy="11304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2</a:t>
            </a:r>
            <a:endParaRPr lang="ru-RU" sz="5400" b="1" dirty="0">
              <a:solidFill>
                <a:schemeClr val="tx1"/>
              </a:solidFill>
            </a:endParaRPr>
          </a:p>
        </p:txBody>
      </p:sp>
      <p:pic>
        <p:nvPicPr>
          <p:cNvPr id="7" name="Picture 4" descr="http://www.bankoboev.ru/images/NDcyMzI=/Bankoboev.Ru_pingviny_iz_m_f_madagaskar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6096" y="4941168"/>
            <a:ext cx="2267743" cy="17008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Обои для рабочего стола Снежинки в синем неб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072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Ответь на вопросы: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1124744"/>
            <a:ext cx="8064896" cy="28803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bg1"/>
                </a:solidFill>
              </a:rPr>
              <a:t>в) Какая фигура была третьей сначала?</a:t>
            </a:r>
            <a:endParaRPr lang="ru-RU" sz="5400" b="1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95936" y="5229200"/>
            <a:ext cx="2520280" cy="11304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круг</a:t>
            </a:r>
            <a:endParaRPr lang="ru-RU" sz="5400" b="1" dirty="0">
              <a:solidFill>
                <a:schemeClr val="tx1"/>
              </a:solidFill>
            </a:endParaRPr>
          </a:p>
        </p:txBody>
      </p:sp>
      <p:pic>
        <p:nvPicPr>
          <p:cNvPr id="7" name="Picture 4" descr="http://www.bankoboev.ru/images/NDcyMzI=/Bankoboev.Ru_pingviny_iz_m_f_madagaskar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516216" y="4941168"/>
            <a:ext cx="2160240" cy="17008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Обои для рабочего стола Снежинки в синем неб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072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Ответь на вопросы: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1124744"/>
            <a:ext cx="8064896" cy="28803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bg1"/>
                </a:solidFill>
              </a:rPr>
              <a:t>г) Какое число было записано в прямоугольнике?</a:t>
            </a:r>
            <a:endParaRPr lang="ru-RU" sz="5400" b="1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95936" y="5229200"/>
            <a:ext cx="2520280" cy="11304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10</a:t>
            </a:r>
            <a:endParaRPr lang="ru-RU" sz="5400" b="1" dirty="0">
              <a:solidFill>
                <a:schemeClr val="tx1"/>
              </a:solidFill>
            </a:endParaRPr>
          </a:p>
        </p:txBody>
      </p:sp>
      <p:pic>
        <p:nvPicPr>
          <p:cNvPr id="7" name="Picture 4" descr="http://www.bankoboev.ru/images/NDcyMzI=/Bankoboev.Ru_pingviny_iz_m_f_madagaskar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516216" y="4941168"/>
            <a:ext cx="2160240" cy="17008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Обои картинки фото зима, снег, сугроб, лошад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86916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0"/>
            <a:ext cx="4392488" cy="77809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107504" y="620688"/>
            <a:ext cx="4248472" cy="2043608"/>
          </a:xfrm>
          <a:prstGeom prst="cloudCallout">
            <a:avLst>
              <a:gd name="adj1" fmla="val -814"/>
              <a:gd name="adj2" fmla="val 100401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За тобою он плетётся, хоть на месте остаётся. Что это?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5436096" y="2420888"/>
            <a:ext cx="2736304" cy="1584176"/>
          </a:xfrm>
          <a:prstGeom prst="cloudCallout">
            <a:avLst>
              <a:gd name="adj1" fmla="val -10864"/>
              <a:gd name="adj2" fmla="val 7938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След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8" name="Picture 24" descr="http://solnushki.ru/images/clipart/animal/pinguins/pinguins1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331640" y="3789040"/>
            <a:ext cx="1440160" cy="2048868"/>
          </a:xfrm>
          <a:prstGeom prst="rect">
            <a:avLst/>
          </a:prstGeom>
          <a:noFill/>
        </p:spPr>
      </p:pic>
      <p:pic>
        <p:nvPicPr>
          <p:cNvPr id="9" name="Picture 8" descr="http://fotodes.ru/upload/img1342861397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193"/>
          <a:stretch>
            <a:fillRect/>
          </a:stretch>
        </p:blipFill>
        <p:spPr bwMode="auto">
          <a:xfrm>
            <a:off x="5364088" y="4149080"/>
            <a:ext cx="1584176" cy="1944216"/>
          </a:xfrm>
          <a:prstGeom prst="rect">
            <a:avLst/>
          </a:prstGeom>
          <a:noFill/>
        </p:spPr>
      </p:pic>
      <p:pic>
        <p:nvPicPr>
          <p:cNvPr id="14338" name="Picture 2" descr="http://narodniymir.ru/uploads/posts/2012-07/1197023849_item_225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450892">
            <a:off x="2997090" y="5510881"/>
            <a:ext cx="366497" cy="860321"/>
          </a:xfrm>
          <a:prstGeom prst="rect">
            <a:avLst/>
          </a:prstGeom>
          <a:noFill/>
        </p:spPr>
      </p:pic>
      <p:pic>
        <p:nvPicPr>
          <p:cNvPr id="11" name="Picture 2" descr="http://narodniymir.ru/uploads/posts/2012-07/1197023849_item_225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450892" flipH="1">
            <a:off x="3803564" y="5236341"/>
            <a:ext cx="342199" cy="860321"/>
          </a:xfrm>
          <a:prstGeom prst="rect">
            <a:avLst/>
          </a:prstGeom>
          <a:noFill/>
        </p:spPr>
      </p:pic>
      <p:pic>
        <p:nvPicPr>
          <p:cNvPr id="12" name="Picture 2" descr="http://narodniymir.ru/uploads/posts/2012-07/1197023849_item_225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450892">
            <a:off x="3882275" y="4560087"/>
            <a:ext cx="282584" cy="743340"/>
          </a:xfrm>
          <a:prstGeom prst="rect">
            <a:avLst/>
          </a:prstGeom>
          <a:noFill/>
        </p:spPr>
      </p:pic>
      <p:pic>
        <p:nvPicPr>
          <p:cNvPr id="13" name="Picture 2" descr="http://narodniymir.ru/uploads/posts/2012-07/1197023849_item_225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450892" flipH="1">
            <a:off x="4469638" y="4508672"/>
            <a:ext cx="243855" cy="6585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Обои для рабочего стола Снежинки в синем неб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072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Ответь на вопросы: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1124744"/>
            <a:ext cx="8064896" cy="28803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err="1" smtClean="0">
                <a:solidFill>
                  <a:schemeClr val="bg1"/>
                </a:solidFill>
              </a:rPr>
              <a:t>д</a:t>
            </a:r>
            <a:r>
              <a:rPr lang="ru-RU" sz="5400" b="1" dirty="0" smtClean="0">
                <a:solidFill>
                  <a:schemeClr val="bg1"/>
                </a:solidFill>
              </a:rPr>
              <a:t>) Чему равна сумма всех чисел?</a:t>
            </a:r>
            <a:endParaRPr lang="ru-RU" sz="5400" b="1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95936" y="5229200"/>
            <a:ext cx="2520280" cy="11304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20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47664" y="3501008"/>
            <a:ext cx="6480720" cy="11304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FF00"/>
                </a:solidFill>
              </a:rPr>
              <a:t>4 + 3 + 2 + 1 + 10 = 20</a:t>
            </a:r>
            <a:endParaRPr lang="ru-RU" sz="5400" b="1" dirty="0">
              <a:solidFill>
                <a:srgbClr val="FFFF00"/>
              </a:solidFill>
            </a:endParaRPr>
          </a:p>
        </p:txBody>
      </p:sp>
      <p:pic>
        <p:nvPicPr>
          <p:cNvPr id="7" name="Picture 4" descr="http://www.bankoboev.ru/images/NDcyMzI=/Bankoboev.Ru_pingviny_iz_m_f_madagaskar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516216" y="4941168"/>
            <a:ext cx="2160240" cy="17008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Обои для рабочего стола Снежинки в синем неб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675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Посмотри в течении 10 секунд на рисунок и переверни страницу. Найди 10 отличий в рисунках.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63688" y="1124744"/>
            <a:ext cx="4176464" cy="3672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2" descr="D:\Презентации\Математика\Умники и умницы 2 класс\Тетрадь 2 класс 2 часть\Image005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DECF2"/>
              </a:clrFrom>
              <a:clrTo>
                <a:srgbClr val="EDECF2">
                  <a:alpha val="0"/>
                </a:srgbClr>
              </a:clrTo>
            </a:clrChange>
          </a:blip>
          <a:srcRect l="72641" t="77044" r="7070" b="10469"/>
          <a:stretch>
            <a:fillRect/>
          </a:stretch>
        </p:blipFill>
        <p:spPr bwMode="auto">
          <a:xfrm>
            <a:off x="1907704" y="1268760"/>
            <a:ext cx="3888432" cy="3384376"/>
          </a:xfrm>
          <a:prstGeom prst="rect">
            <a:avLst/>
          </a:prstGeom>
          <a:noFill/>
        </p:spPr>
      </p:pic>
      <p:pic>
        <p:nvPicPr>
          <p:cNvPr id="7" name="Picture 22" descr="http://solnushki.ru/images/clipart/animal/pinguins/pinguins09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44208" y="5085184"/>
            <a:ext cx="1197532" cy="15567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Обои для рабочего стола Снежинки в синем неб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Найди 10 отличий.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35696" y="908720"/>
            <a:ext cx="4320480" cy="38164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 l="41350" t="6273" r="38942" b="80131"/>
          <a:stretch>
            <a:fillRect/>
          </a:stretch>
        </p:blipFill>
        <p:spPr bwMode="auto">
          <a:xfrm>
            <a:off x="2051720" y="1052735"/>
            <a:ext cx="3816424" cy="3587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Овал 8"/>
          <p:cNvSpPr/>
          <p:nvPr/>
        </p:nvSpPr>
        <p:spPr>
          <a:xfrm>
            <a:off x="4572000" y="2420888"/>
            <a:ext cx="504056" cy="62636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 rot="19760162">
            <a:off x="2764875" y="2660788"/>
            <a:ext cx="344335" cy="9144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11760" y="3429000"/>
            <a:ext cx="576064" cy="55436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2843808" y="2492896"/>
            <a:ext cx="720080" cy="69837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 rot="1463325">
            <a:off x="2092658" y="3835738"/>
            <a:ext cx="648072" cy="33833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3347864" y="3573016"/>
            <a:ext cx="504056" cy="33833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 rot="20370277">
            <a:off x="5192779" y="3142318"/>
            <a:ext cx="557800" cy="76758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3635896" y="4221088"/>
            <a:ext cx="360040" cy="33833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2843808" y="2060848"/>
            <a:ext cx="432048" cy="48235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5076056" y="2492896"/>
            <a:ext cx="360040" cy="33833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Picture 22" descr="http://solnushki.ru/images/clipart/animal/pinguins/pinguins09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44208" y="5085184"/>
            <a:ext cx="1197532" cy="15567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Красавица зима - красивые зимние фотографии (70 фото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5558"/>
            <a:ext cx="9144000" cy="688355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Посмотри на карточки на доске. Запомни расположение фигур. Нарисуй их по памяти в пустых квадратах.</a:t>
            </a:r>
            <a:endParaRPr lang="ru-RU" sz="2400" b="1" dirty="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 l="12527" t="30629" r="78901" b="57912"/>
          <a:stretch>
            <a:fillRect/>
          </a:stretch>
        </p:blipFill>
        <p:spPr bwMode="auto">
          <a:xfrm>
            <a:off x="2555776" y="1340768"/>
            <a:ext cx="4392488" cy="4392488"/>
          </a:xfrm>
          <a:prstGeom prst="rect">
            <a:avLst/>
          </a:prstGeom>
          <a:ln w="2286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Picture 14" descr="http://www.solnushki.ru/images/clipart/animal/pinguins/pinguins06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4941168"/>
            <a:ext cx="1656184" cy="18052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Красавица зима - красивые зимние фотографии (70 фото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5558"/>
            <a:ext cx="9144000" cy="688355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Посмотри на карточки на доске. Запомни расположение фигур. Нарисуй их по памяти в пустых квадратах.</a:t>
            </a:r>
            <a:endParaRPr lang="ru-RU" sz="2400" b="1" dirty="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 l="23151" t="30584" r="68220" b="57881"/>
          <a:stretch>
            <a:fillRect/>
          </a:stretch>
        </p:blipFill>
        <p:spPr bwMode="auto">
          <a:xfrm>
            <a:off x="2339752" y="1412776"/>
            <a:ext cx="4608512" cy="4608512"/>
          </a:xfrm>
          <a:prstGeom prst="rect">
            <a:avLst/>
          </a:prstGeom>
          <a:ln w="2286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Picture 14" descr="http://www.solnushki.ru/images/clipart/animal/pinguins/pinguins06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4941168"/>
            <a:ext cx="1656184" cy="18052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Красавица зима - красивые зимние фотографии (70 фото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5558"/>
            <a:ext cx="9144000" cy="688355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Посмотри на карточки на доске. Запомни расположение фигур. Нарисуй их по памяти в пустых квадратах.</a:t>
            </a:r>
            <a:endParaRPr lang="ru-RU" sz="2400" b="1" dirty="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 l="33917" t="30742" r="57551" b="58025"/>
          <a:stretch>
            <a:fillRect/>
          </a:stretch>
        </p:blipFill>
        <p:spPr bwMode="auto">
          <a:xfrm>
            <a:off x="2555776" y="1412776"/>
            <a:ext cx="4752528" cy="4680520"/>
          </a:xfrm>
          <a:prstGeom prst="rect">
            <a:avLst/>
          </a:prstGeom>
          <a:ln w="2286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Picture 14" descr="http://www.solnushki.ru/images/clipart/animal/pinguins/pinguins06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95536" y="4941168"/>
            <a:ext cx="1656184" cy="18052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Красавица зима - красивые зимние фотографии (70 фото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5558"/>
            <a:ext cx="9144000" cy="688355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83671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Проверь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/>
          <a:srcRect l="12701" t="30623" r="57442" b="57824"/>
          <a:stretch>
            <a:fillRect/>
          </a:stretch>
        </p:blipFill>
        <p:spPr bwMode="auto">
          <a:xfrm>
            <a:off x="467544" y="1772816"/>
            <a:ext cx="8208912" cy="2376264"/>
          </a:xfrm>
          <a:prstGeom prst="rect">
            <a:avLst/>
          </a:prstGeom>
          <a:ln w="2286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Picture 14" descr="http://www.solnushki.ru/images/clipart/animal/pinguins/pinguins06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95536" y="4941168"/>
            <a:ext cx="1656184" cy="18052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http://img1.liveinternet.ru/images/foto/b/2/apps/1/442/1442349_236433_321_770_artfile_r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40968" y="0"/>
            <a:ext cx="6203032" cy="576064"/>
          </a:xfrm>
        </p:spPr>
        <p:txBody>
          <a:bodyPr>
            <a:normAutofit/>
          </a:bodyPr>
          <a:lstStyle/>
          <a:p>
            <a:pPr algn="r"/>
            <a:r>
              <a:rPr lang="ru-RU" sz="2800" b="1" dirty="0" smtClean="0"/>
              <a:t>ЛОГИЧЕСКИ - ПОИСКОВЫЕ ЗАДАНИЯ</a:t>
            </a:r>
            <a:endParaRPr lang="ru-RU" sz="28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923928" y="836712"/>
            <a:ext cx="4896544" cy="194421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Врач прописал Буратино три таблетки и велел принимать их по одной через каждые 20 минут. На какое время Буратино хватит этих таблеток?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60032" y="2852936"/>
            <a:ext cx="3168352" cy="11304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40 минут</a:t>
            </a:r>
            <a:endParaRPr lang="ru-RU" sz="5400" b="1" dirty="0">
              <a:solidFill>
                <a:schemeClr val="tx1"/>
              </a:solidFill>
            </a:endParaRPr>
          </a:p>
        </p:txBody>
      </p:sp>
      <p:pic>
        <p:nvPicPr>
          <p:cNvPr id="7" name="Picture 5" descr="D:\клипарты\сказки\0_4ae4d_2068453d_X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4640212"/>
            <a:ext cx="1656184" cy="208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 descr="http://lisyonok.ucoz.ru/_ld/0/5006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4941168"/>
            <a:ext cx="1169798" cy="1628800"/>
          </a:xfrm>
          <a:prstGeom prst="rect">
            <a:avLst/>
          </a:prstGeom>
          <a:noFill/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5652120" y="4509120"/>
            <a:ext cx="2808312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Дуга 9"/>
          <p:cNvSpPr/>
          <p:nvPr/>
        </p:nvSpPr>
        <p:spPr>
          <a:xfrm rot="19294322">
            <a:off x="5550137" y="4024939"/>
            <a:ext cx="1457199" cy="1338245"/>
          </a:xfrm>
          <a:prstGeom prst="arc">
            <a:avLst>
              <a:gd name="adj1" fmla="val 14203776"/>
              <a:gd name="adj2" fmla="val 1345556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Дуга 10"/>
          <p:cNvSpPr/>
          <p:nvPr/>
        </p:nvSpPr>
        <p:spPr>
          <a:xfrm rot="19294322">
            <a:off x="6990298" y="4024941"/>
            <a:ext cx="1457199" cy="1338245"/>
          </a:xfrm>
          <a:prstGeom prst="arc">
            <a:avLst>
              <a:gd name="adj1" fmla="val 14203776"/>
              <a:gd name="adj2" fmla="val 1345556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http://cureoftheevil.wdfiles.com/local--files/start/7279-Clipart-Picture-Of-A-Medicine-Pill-Capsule-Mascot-Cartoon-Character-With-Welcoming-Open-Arms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064" y="3933056"/>
            <a:ext cx="779105" cy="973882"/>
          </a:xfrm>
          <a:prstGeom prst="rect">
            <a:avLst/>
          </a:prstGeom>
          <a:noFill/>
        </p:spPr>
      </p:pic>
      <p:pic>
        <p:nvPicPr>
          <p:cNvPr id="13" name="Picture 2" descr="http://cureoftheevil.wdfiles.com/local--files/start/7279-Clipart-Picture-Of-A-Medicine-Pill-Capsule-Mascot-Cartoon-Character-With-Welcoming-Open-Arms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60232" y="3861048"/>
            <a:ext cx="779105" cy="973882"/>
          </a:xfrm>
          <a:prstGeom prst="rect">
            <a:avLst/>
          </a:prstGeom>
          <a:noFill/>
        </p:spPr>
      </p:pic>
      <p:pic>
        <p:nvPicPr>
          <p:cNvPr id="14" name="Picture 2" descr="http://cureoftheevil.wdfiles.com/local--files/start/7279-Clipart-Picture-Of-A-Medicine-Pill-Capsule-Mascot-Cartoon-Character-With-Welcoming-Open-Arms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72400" y="3933056"/>
            <a:ext cx="779105" cy="9738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http://img1.liveinternet.ru/images/foto/b/2/apps/1/442/1442349_236433_321_770_artfile_r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7809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Закончи предложения, соединяя с подходящим по смыслу антонимом.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0" y="980728"/>
            <a:ext cx="5976664" cy="554461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400" b="1" dirty="0" smtClean="0">
                <a:solidFill>
                  <a:schemeClr val="tx1"/>
                </a:solidFill>
              </a:rPr>
              <a:t>Солнце яркое, а луна …</a:t>
            </a:r>
          </a:p>
          <a:p>
            <a:pPr algn="r"/>
            <a:r>
              <a:rPr lang="ru-RU" sz="2400" b="1" dirty="0" smtClean="0">
                <a:solidFill>
                  <a:schemeClr val="tx1"/>
                </a:solidFill>
              </a:rPr>
              <a:t>Улица широкая, а переулок …</a:t>
            </a:r>
          </a:p>
          <a:p>
            <a:pPr algn="r"/>
            <a:r>
              <a:rPr lang="ru-RU" sz="2400" b="1" dirty="0" smtClean="0">
                <a:solidFill>
                  <a:schemeClr val="tx1"/>
                </a:solidFill>
              </a:rPr>
              <a:t>Булочка мягкая, а хлеб …</a:t>
            </a:r>
          </a:p>
          <a:p>
            <a:pPr algn="r"/>
            <a:r>
              <a:rPr lang="ru-RU" sz="2400" b="1" dirty="0" smtClean="0">
                <a:solidFill>
                  <a:schemeClr val="tx1"/>
                </a:solidFill>
              </a:rPr>
              <a:t>Газета свежая, а журнал …</a:t>
            </a:r>
          </a:p>
          <a:p>
            <a:pPr algn="r"/>
            <a:r>
              <a:rPr lang="ru-RU" sz="2400" b="1" dirty="0" smtClean="0">
                <a:solidFill>
                  <a:schemeClr val="tx1"/>
                </a:solidFill>
              </a:rPr>
              <a:t>Доктор Айболит добрый, а Баба Яга …</a:t>
            </a:r>
          </a:p>
          <a:p>
            <a:pPr algn="r"/>
            <a:r>
              <a:rPr lang="ru-RU" sz="2400" b="1" dirty="0" smtClean="0">
                <a:solidFill>
                  <a:schemeClr val="tx1"/>
                </a:solidFill>
              </a:rPr>
              <a:t>Сажа чёрная, а снег …</a:t>
            </a:r>
          </a:p>
          <a:p>
            <a:pPr algn="r"/>
            <a:r>
              <a:rPr lang="ru-RU" sz="2400" b="1" dirty="0" smtClean="0">
                <a:solidFill>
                  <a:schemeClr val="tx1"/>
                </a:solidFill>
              </a:rPr>
              <a:t>Смех громкий, а шёпот …</a:t>
            </a:r>
          </a:p>
          <a:p>
            <a:pPr algn="r"/>
            <a:r>
              <a:rPr lang="ru-RU" sz="2400" b="1" dirty="0" smtClean="0">
                <a:solidFill>
                  <a:schemeClr val="tx1"/>
                </a:solidFill>
              </a:rPr>
              <a:t>Чай горячий, а мороженое…</a:t>
            </a:r>
          </a:p>
          <a:p>
            <a:pPr algn="r"/>
            <a:r>
              <a:rPr lang="ru-RU" sz="2400" b="1" dirty="0" smtClean="0">
                <a:solidFill>
                  <a:schemeClr val="tx1"/>
                </a:solidFill>
              </a:rPr>
              <a:t>Пруд мелкий, а озеро …</a:t>
            </a:r>
          </a:p>
          <a:p>
            <a:pPr algn="r"/>
            <a:r>
              <a:rPr lang="ru-RU" sz="2400" b="1" dirty="0" smtClean="0">
                <a:solidFill>
                  <a:schemeClr val="tx1"/>
                </a:solidFill>
              </a:rPr>
              <a:t>Фрукты дорогие, а овощи …</a:t>
            </a:r>
          </a:p>
          <a:p>
            <a:pPr algn="r"/>
            <a:r>
              <a:rPr lang="ru-RU" sz="2400" b="1" dirty="0" smtClean="0">
                <a:solidFill>
                  <a:schemeClr val="tx1"/>
                </a:solidFill>
              </a:rPr>
              <a:t>Клубника крупная, а земляника …</a:t>
            </a:r>
          </a:p>
          <a:p>
            <a:pPr algn="r"/>
            <a:r>
              <a:rPr lang="ru-RU" sz="2400" b="1" dirty="0" smtClean="0">
                <a:solidFill>
                  <a:schemeClr val="tx1"/>
                </a:solidFill>
              </a:rPr>
              <a:t>Великан огромный, а </a:t>
            </a:r>
            <a:r>
              <a:rPr lang="ru-RU" sz="2400" b="1" dirty="0" err="1" smtClean="0">
                <a:solidFill>
                  <a:schemeClr val="tx1"/>
                </a:solidFill>
              </a:rPr>
              <a:t>Дюймовочка</a:t>
            </a:r>
            <a:r>
              <a:rPr lang="ru-RU" sz="2400" b="1" dirty="0" smtClean="0">
                <a:solidFill>
                  <a:schemeClr val="tx1"/>
                </a:solidFill>
              </a:rPr>
              <a:t> …</a:t>
            </a:r>
          </a:p>
          <a:p>
            <a:pPr algn="r"/>
            <a:r>
              <a:rPr lang="ru-RU" sz="2400" b="1" dirty="0" smtClean="0">
                <a:solidFill>
                  <a:schemeClr val="tx1"/>
                </a:solidFill>
              </a:rPr>
              <a:t>Карабас </a:t>
            </a:r>
            <a:r>
              <a:rPr lang="ru-RU" sz="2400" b="1" dirty="0" err="1" smtClean="0">
                <a:solidFill>
                  <a:schemeClr val="tx1"/>
                </a:solidFill>
              </a:rPr>
              <a:t>Барабас</a:t>
            </a:r>
            <a:r>
              <a:rPr lang="ru-RU" sz="2400" b="1" dirty="0" smtClean="0">
                <a:solidFill>
                  <a:schemeClr val="tx1"/>
                </a:solidFill>
              </a:rPr>
              <a:t> толстый, а </a:t>
            </a:r>
            <a:r>
              <a:rPr lang="ru-RU" sz="2400" b="1" dirty="0" err="1" smtClean="0">
                <a:solidFill>
                  <a:schemeClr val="tx1"/>
                </a:solidFill>
              </a:rPr>
              <a:t>Дуремар</a:t>
            </a:r>
            <a:r>
              <a:rPr lang="ru-RU" sz="2400" b="1" dirty="0" smtClean="0">
                <a:solidFill>
                  <a:schemeClr val="tx1"/>
                </a:solidFill>
              </a:rPr>
              <a:t> …</a:t>
            </a:r>
          </a:p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00664" y="980728"/>
            <a:ext cx="2043336" cy="554461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Дешёвый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Мелкая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Маленькая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Худой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Злая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Старый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Чёрствый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Узкий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Тусклая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Белый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Тихий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Холодное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Глубокое</a:t>
            </a:r>
          </a:p>
          <a:p>
            <a:endParaRPr lang="ru-RU" sz="2400" b="1" dirty="0" smtClean="0">
              <a:solidFill>
                <a:schemeClr val="tx1"/>
              </a:solidFill>
            </a:endParaRPr>
          </a:p>
        </p:txBody>
      </p:sp>
      <p:pic>
        <p:nvPicPr>
          <p:cNvPr id="4" name="Picture 18" descr="http://solnushki.ru/images/clipart/animal/pinguins/pinguins0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3429000"/>
            <a:ext cx="825935" cy="1340768"/>
          </a:xfrm>
          <a:prstGeom prst="rect">
            <a:avLst/>
          </a:prstGeom>
          <a:noFill/>
        </p:spPr>
      </p:pic>
      <p:cxnSp>
        <p:nvCxnSpPr>
          <p:cNvPr id="9" name="Прямая со стрелкой 8"/>
          <p:cNvCxnSpPr/>
          <p:nvPr/>
        </p:nvCxnSpPr>
        <p:spPr>
          <a:xfrm>
            <a:off x="5652120" y="1412776"/>
            <a:ext cx="1584176" cy="288032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580112" y="1772816"/>
            <a:ext cx="1656184" cy="216024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5436096" y="2132856"/>
            <a:ext cx="1800200" cy="1440160"/>
          </a:xfrm>
          <a:prstGeom prst="straightConnector1">
            <a:avLst/>
          </a:prstGeom>
          <a:ln w="381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5508104" y="2492896"/>
            <a:ext cx="1728192" cy="72008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5436096" y="2852936"/>
            <a:ext cx="1800200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5508104" y="3212976"/>
            <a:ext cx="1728192" cy="1512168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5508104" y="3905672"/>
            <a:ext cx="1728192" cy="1539552"/>
          </a:xfrm>
          <a:prstGeom prst="straightConnector1">
            <a:avLst/>
          </a:prstGeom>
          <a:ln w="381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5436096" y="4293096"/>
            <a:ext cx="1800200" cy="1512168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V="1">
            <a:off x="5508104" y="1412776"/>
            <a:ext cx="1728192" cy="3312368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V="1">
            <a:off x="5508104" y="1772816"/>
            <a:ext cx="1728192" cy="3312368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flipV="1">
            <a:off x="5508104" y="2132856"/>
            <a:ext cx="1728192" cy="331236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flipV="1">
            <a:off x="5436096" y="2564904"/>
            <a:ext cx="1800200" cy="3312368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5436096" y="3573016"/>
            <a:ext cx="1728192" cy="1539552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Abstract gentle light blue waves on whit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496944" cy="1944216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Коля умеет складывать двузначные числа на калькуляторе. Но у Колиного калькулятора заедает кнопку «9», и она не нажимается. Напиши, как Коля может вычислить 57 + 29 на своём калькуляторе.</a:t>
            </a:r>
            <a:endParaRPr lang="ru-RU" sz="2800" b="1" dirty="0"/>
          </a:p>
        </p:txBody>
      </p:sp>
      <p:pic>
        <p:nvPicPr>
          <p:cNvPr id="7170" name="Picture 2" descr="http://go3.imgsmail.ru/imgpreview?key=1c4c1728096ee95&amp;mb=imgdb_preview_168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937" r="9275"/>
          <a:stretch>
            <a:fillRect/>
          </a:stretch>
        </p:blipFill>
        <p:spPr bwMode="auto">
          <a:xfrm>
            <a:off x="611560" y="4005064"/>
            <a:ext cx="2376264" cy="2314947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683568" y="2204864"/>
            <a:ext cx="7416824" cy="11304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57 + 20 + 3 + 6 = 86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6" name="Picture 8" descr="http://img1.liveinternet.ru/images/attach/c/2/68/796/68796007_1294230198_0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436096" y="3933056"/>
            <a:ext cx="1372294" cy="2437344"/>
          </a:xfrm>
          <a:prstGeom prst="rect">
            <a:avLst/>
          </a:prstGeom>
          <a:noFill/>
        </p:spPr>
      </p:pic>
      <p:pic>
        <p:nvPicPr>
          <p:cNvPr id="10" name="Picture 16" descr="http://www.solnushki.ru/images/clipart/animal/pinguins/pinguins05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322" r="8551"/>
          <a:stretch>
            <a:fillRect/>
          </a:stretch>
        </p:blipFill>
        <p:spPr bwMode="auto">
          <a:xfrm>
            <a:off x="3563888" y="4293096"/>
            <a:ext cx="1161763" cy="16333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Обои картинки фото зима, снег, сугроб, лошад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86916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0"/>
            <a:ext cx="4392488" cy="77809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107504" y="620688"/>
            <a:ext cx="4248472" cy="2043608"/>
          </a:xfrm>
          <a:prstGeom prst="cloudCallout">
            <a:avLst>
              <a:gd name="adj1" fmla="val -568"/>
              <a:gd name="adj2" fmla="val 101424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Через речку лёг, пробежать помог. Что это?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5436096" y="2420888"/>
            <a:ext cx="2736304" cy="1584176"/>
          </a:xfrm>
          <a:prstGeom prst="cloudCallout">
            <a:avLst>
              <a:gd name="adj1" fmla="val -12486"/>
              <a:gd name="adj2" fmla="val 7402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Мост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8" name="Picture 24" descr="http://solnushki.ru/images/clipart/animal/pinguins/pinguins1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331640" y="3789040"/>
            <a:ext cx="1440160" cy="2048868"/>
          </a:xfrm>
          <a:prstGeom prst="rect">
            <a:avLst/>
          </a:prstGeom>
          <a:noFill/>
        </p:spPr>
      </p:pic>
      <p:pic>
        <p:nvPicPr>
          <p:cNvPr id="9" name="Picture 8" descr="http://fotodes.ru/upload/img1342861397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193"/>
          <a:stretch>
            <a:fillRect/>
          </a:stretch>
        </p:blipFill>
        <p:spPr bwMode="auto">
          <a:xfrm>
            <a:off x="5364088" y="4149080"/>
            <a:ext cx="1584176" cy="1944216"/>
          </a:xfrm>
          <a:prstGeom prst="rect">
            <a:avLst/>
          </a:prstGeom>
          <a:noFill/>
        </p:spPr>
      </p:pic>
      <p:pic>
        <p:nvPicPr>
          <p:cNvPr id="12290" name="Picture 2" descr="http://www.lenagold.ru/fon/clipart/m/most/most14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43808" y="3789040"/>
            <a:ext cx="3096344" cy="20126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bstract gentle light blue waves on whit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4258816" cy="2074242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Рыдают буквы в каждой строчке:</a:t>
            </a:r>
            <a:br>
              <a:rPr lang="ru-RU" sz="2000" b="1" dirty="0" smtClean="0"/>
            </a:br>
            <a:r>
              <a:rPr lang="ru-RU" sz="2000" b="1" dirty="0" smtClean="0"/>
              <a:t>«От наших слов одни кусочки.</a:t>
            </a:r>
            <a:br>
              <a:rPr lang="ru-RU" sz="2000" b="1" dirty="0" smtClean="0"/>
            </a:br>
            <a:r>
              <a:rPr lang="ru-RU" sz="2000" b="1" dirty="0" smtClean="0"/>
              <a:t>У всех у нас одно начало</a:t>
            </a:r>
            <a:br>
              <a:rPr lang="ru-RU" sz="2000" b="1" dirty="0" smtClean="0"/>
            </a:br>
            <a:r>
              <a:rPr lang="ru-RU" sz="2000" b="1" dirty="0" smtClean="0"/>
              <a:t>И как назло, оно пропало.</a:t>
            </a:r>
            <a:br>
              <a:rPr lang="ru-RU" sz="2000" b="1" dirty="0" smtClean="0"/>
            </a:br>
            <a:r>
              <a:rPr lang="ru-RU" sz="2000" b="1" dirty="0" smtClean="0"/>
              <a:t>Но если вы его найдёте,</a:t>
            </a:r>
            <a:br>
              <a:rPr lang="ru-RU" sz="2000" b="1" dirty="0" smtClean="0"/>
            </a:br>
            <a:r>
              <a:rPr lang="ru-RU" sz="2000" b="1" dirty="0" smtClean="0"/>
              <a:t>То сразу все слова прочтёте».</a:t>
            </a:r>
            <a:endParaRPr lang="ru-RU" sz="2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44008" y="5229200"/>
            <a:ext cx="2664296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ОВИНА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92080" y="1844824"/>
            <a:ext cx="1872208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ЕТА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652120" y="2492896"/>
            <a:ext cx="2304256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ЕТЧИК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56176" y="3212976"/>
            <a:ext cx="2304256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УШКА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660232" y="3933056"/>
            <a:ext cx="1872208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ЕТКА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92080" y="4581128"/>
            <a:ext cx="3528392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ЕТОДРОМ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716016" y="1340768"/>
            <a:ext cx="1872208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ИТА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491880" y="5805264"/>
            <a:ext cx="2880320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ЕТНИЦА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555776" y="3429000"/>
            <a:ext cx="2016224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. . .</a:t>
            </a:r>
            <a:endParaRPr lang="ru-RU" sz="5400" b="1" dirty="0">
              <a:solidFill>
                <a:schemeClr val="tx1"/>
              </a:solidFill>
            </a:endParaRPr>
          </a:p>
        </p:txBody>
      </p:sp>
      <p:cxnSp>
        <p:nvCxnSpPr>
          <p:cNvPr id="16" name="Прямая соединительная линия 15"/>
          <p:cNvCxnSpPr>
            <a:endCxn id="14" idx="0"/>
          </p:cNvCxnSpPr>
          <p:nvPr/>
        </p:nvCxnSpPr>
        <p:spPr>
          <a:xfrm flipH="1">
            <a:off x="3563888" y="1988840"/>
            <a:ext cx="1440160" cy="144016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>
            <a:endCxn id="14" idx="0"/>
          </p:cNvCxnSpPr>
          <p:nvPr/>
        </p:nvCxnSpPr>
        <p:spPr>
          <a:xfrm flipH="1">
            <a:off x="3563888" y="2276872"/>
            <a:ext cx="2088232" cy="115212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endCxn id="14" idx="0"/>
          </p:cNvCxnSpPr>
          <p:nvPr/>
        </p:nvCxnSpPr>
        <p:spPr>
          <a:xfrm flipH="1">
            <a:off x="3563888" y="2852936"/>
            <a:ext cx="2304256" cy="57606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>
            <a:off x="4499992" y="3573016"/>
            <a:ext cx="1872208" cy="3600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H="1" flipV="1">
            <a:off x="4499992" y="3933056"/>
            <a:ext cx="2232248" cy="3600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H="1" flipV="1">
            <a:off x="4499992" y="3933056"/>
            <a:ext cx="1008112" cy="100811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H="1" flipV="1">
            <a:off x="3491880" y="4437112"/>
            <a:ext cx="1368152" cy="108012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H="1" flipV="1">
            <a:off x="3491880" y="4437112"/>
            <a:ext cx="432048" cy="144016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154" name="Picture 2" descr="http://www.clipartov.net/images/mini/22/0000021939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C"/>
              </a:clrFrom>
              <a:clrTo>
                <a:srgbClr val="FE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95536" y="4293096"/>
            <a:ext cx="1739602" cy="2004814"/>
          </a:xfrm>
          <a:prstGeom prst="rect">
            <a:avLst/>
          </a:prstGeom>
          <a:noFill/>
        </p:spPr>
      </p:pic>
      <p:sp>
        <p:nvSpPr>
          <p:cNvPr id="36" name="Прямоугольник 35"/>
          <p:cNvSpPr/>
          <p:nvPr/>
        </p:nvSpPr>
        <p:spPr>
          <a:xfrm>
            <a:off x="2771800" y="3501008"/>
            <a:ext cx="1656184" cy="84239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РАК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40" name="Picture 20" descr="http://solnushki.ru/images/clipart/animal/pinguins/pinguins08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720" y="5229200"/>
            <a:ext cx="1609859" cy="13681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blue sky, wallpaper, clouds, скачать обои для рабочего стола, неб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8478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Миша, Игорь, Боря и Вася занимались спортом: один плаванием, другой бегом, третий – прыжками, четвёртый коньками. Кто каким видом спорта занимался, если Вася не катался на коньках, Боря не плавал и не катался на коньках, а Миша бегал?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67545" y="1844824"/>
          <a:ext cx="8280920" cy="48245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56184"/>
                <a:gridCol w="1656184"/>
                <a:gridCol w="1656184"/>
                <a:gridCol w="1656184"/>
                <a:gridCol w="1656184"/>
              </a:tblGrid>
              <a:tr h="96490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490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490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490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490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123728" y="1988840"/>
            <a:ext cx="158417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Миша</a:t>
            </a:r>
            <a:endParaRPr lang="ru-RU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51920" y="1988840"/>
            <a:ext cx="158417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Игорь</a:t>
            </a:r>
            <a:endParaRPr lang="ru-RU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508104" y="1988840"/>
            <a:ext cx="158417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Боря</a:t>
            </a:r>
            <a:endParaRPr lang="ru-RU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164288" y="1988840"/>
            <a:ext cx="158417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Вася</a:t>
            </a:r>
            <a:endParaRPr lang="ru-RU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2924944"/>
            <a:ext cx="172819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Плавание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3861048"/>
            <a:ext cx="158417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Бег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67544" y="4797152"/>
            <a:ext cx="158417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Прыжки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67544" y="5805264"/>
            <a:ext cx="158417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Коньки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483768" y="3861048"/>
            <a:ext cx="93610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ru-RU" sz="7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483768" y="2924944"/>
            <a:ext cx="93610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ru-RU" sz="7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483768" y="4869160"/>
            <a:ext cx="93610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ru-RU" sz="7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483768" y="5805264"/>
            <a:ext cx="93610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ru-RU" sz="7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796136" y="2924944"/>
            <a:ext cx="93610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ru-RU" sz="7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868144" y="5805264"/>
            <a:ext cx="93610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ru-RU" sz="7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868144" y="3933056"/>
            <a:ext cx="93610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ru-RU" sz="7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868144" y="4869160"/>
            <a:ext cx="93610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ru-RU" sz="7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092280" y="5805264"/>
            <a:ext cx="93610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ru-RU" sz="7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7452320" y="3933056"/>
            <a:ext cx="93610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ru-RU" sz="7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524328" y="4869160"/>
            <a:ext cx="93610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ru-RU" sz="7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7524328" y="2924944"/>
            <a:ext cx="93610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ru-RU" sz="7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139952" y="2924944"/>
            <a:ext cx="93610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ru-RU" sz="7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139952" y="3861048"/>
            <a:ext cx="93610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ru-RU" sz="7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211960" y="4869160"/>
            <a:ext cx="93610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ru-RU" sz="7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211960" y="5877272"/>
            <a:ext cx="93610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endParaRPr lang="ru-RU" sz="7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" name="Picture 12" descr="http://www.solnushki.ru/images/clipart/animal/pinguins/pinguins1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45638" y="5921896"/>
            <a:ext cx="1098362" cy="9361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4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4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4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9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4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9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4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9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http://img1.liveinternet.ru/images/foto/b/2/apps/1/442/1442349_236433_321_770_artfile_r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8229600" cy="63408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Выбери нужную фигуру из 4 пронумерованных.</a:t>
            </a:r>
            <a:endParaRPr lang="ru-RU" sz="2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11960" y="764704"/>
            <a:ext cx="4464496" cy="331236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D:\Презентации\Математика\Умники и умницы 2 класс\Тетрадь 2 класс 2 часть\Image0059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8E7EC"/>
              </a:clrFrom>
              <a:clrTo>
                <a:srgbClr val="E8E7EC">
                  <a:alpha val="0"/>
                </a:srgbClr>
              </a:clrTo>
            </a:clrChange>
          </a:blip>
          <a:srcRect l="16537" t="70809" r="47724" b="11202"/>
          <a:stretch>
            <a:fillRect/>
          </a:stretch>
        </p:blipFill>
        <p:spPr bwMode="auto">
          <a:xfrm>
            <a:off x="4283968" y="908720"/>
            <a:ext cx="4248472" cy="3024336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467544" y="3573016"/>
            <a:ext cx="3384376" cy="280831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 descr="D:\Презентации\Математика\Умники и умницы 2 класс\Тетрадь 2 класс 2 часть\Image0059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7E6EB"/>
              </a:clrFrom>
              <a:clrTo>
                <a:srgbClr val="E7E6EB">
                  <a:alpha val="0"/>
                </a:srgbClr>
              </a:clrTo>
            </a:clrChange>
          </a:blip>
          <a:srcRect l="61235" t="72522" r="12112" b="11630"/>
          <a:stretch>
            <a:fillRect/>
          </a:stretch>
        </p:blipFill>
        <p:spPr bwMode="auto">
          <a:xfrm>
            <a:off x="611560" y="3645024"/>
            <a:ext cx="3168352" cy="266429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236296" y="3068960"/>
            <a:ext cx="108012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18" descr="http://solnushki.ru/images/clipart/animal/pinguins/pinguins07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4888581"/>
            <a:ext cx="1080120" cy="17533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pic>
        <p:nvPicPr>
          <p:cNvPr id="13" name="Picture 8" descr="Школьная доска зеленого цве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8256633" cy="6201650"/>
          </a:xfrm>
          <a:prstGeom prst="rect">
            <a:avLst/>
          </a:prstGeom>
          <a:noFill/>
        </p:spPr>
      </p:pic>
      <p:sp>
        <p:nvSpPr>
          <p:cNvPr id="14" name="Заголовок 20"/>
          <p:cNvSpPr>
            <a:spLocks noGrp="1"/>
          </p:cNvSpPr>
          <p:nvPr>
            <p:ph type="title"/>
          </p:nvPr>
        </p:nvSpPr>
        <p:spPr>
          <a:xfrm>
            <a:off x="2339752" y="1628800"/>
            <a:ext cx="4521696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М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л</a:t>
            </a:r>
            <a:r>
              <a:rPr lang="ru-RU" dirty="0" smtClean="0">
                <a:solidFill>
                  <a:srgbClr val="92D05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00B0F0"/>
                </a:solidFill>
                <a:latin typeface="Comic Sans MS" pitchFamily="66" charset="0"/>
              </a:rPr>
              <a:t>д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ц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ы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!</a:t>
            </a:r>
            <a:endParaRPr lang="ru-RU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5" name="Заголовок 20"/>
          <p:cNvSpPr txBox="1">
            <a:spLocks/>
          </p:cNvSpPr>
          <p:nvPr/>
        </p:nvSpPr>
        <p:spPr>
          <a:xfrm>
            <a:off x="2195736" y="2564904"/>
            <a:ext cx="496855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п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и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б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з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у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р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к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!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7" name="Picture 6" descr="http://fotodes.ru/upload/img134286052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920" y="4437112"/>
            <a:ext cx="1944216" cy="1944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Обои картинки фото зима, снег, сугроб, лошад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86916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0"/>
            <a:ext cx="4392488" cy="77809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107504" y="620688"/>
            <a:ext cx="4248472" cy="2043608"/>
          </a:xfrm>
          <a:prstGeom prst="cloudCallout">
            <a:avLst>
              <a:gd name="adj1" fmla="val -825"/>
              <a:gd name="adj2" fmla="val 100891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Кто над нами вверх ногами?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5436096" y="2420888"/>
            <a:ext cx="2736304" cy="1584176"/>
          </a:xfrm>
          <a:prstGeom prst="cloudCallout">
            <a:avLst>
              <a:gd name="adj1" fmla="val -11293"/>
              <a:gd name="adj2" fmla="val 82957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Муха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8" name="Picture 24" descr="http://solnushki.ru/images/clipart/animal/pinguins/pinguins1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331640" y="3789040"/>
            <a:ext cx="1440160" cy="2048868"/>
          </a:xfrm>
          <a:prstGeom prst="rect">
            <a:avLst/>
          </a:prstGeom>
          <a:noFill/>
        </p:spPr>
      </p:pic>
      <p:pic>
        <p:nvPicPr>
          <p:cNvPr id="9" name="Picture 8" descr="http://fotodes.ru/upload/img1342861397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193"/>
          <a:stretch>
            <a:fillRect/>
          </a:stretch>
        </p:blipFill>
        <p:spPr bwMode="auto">
          <a:xfrm>
            <a:off x="5364088" y="4149080"/>
            <a:ext cx="1584176" cy="1944216"/>
          </a:xfrm>
          <a:prstGeom prst="rect">
            <a:avLst/>
          </a:prstGeom>
          <a:noFill/>
        </p:spPr>
      </p:pic>
      <p:pic>
        <p:nvPicPr>
          <p:cNvPr id="11266" name="Picture 2" descr="http://img-fotki.yandex.ru/get/5812/89635038.61a/0_6fb40_54a00c76_X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888" y="3933056"/>
            <a:ext cx="1356001" cy="1656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Обои картинки фото зима, снег, сугроб, лошад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86916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0"/>
            <a:ext cx="4392488" cy="77809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107504" y="620688"/>
            <a:ext cx="4248472" cy="2043608"/>
          </a:xfrm>
          <a:prstGeom prst="cloudCallout">
            <a:avLst>
              <a:gd name="adj1" fmla="val 3275"/>
              <a:gd name="adj2" fmla="val 95032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На что похожа половина яблока?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5436096" y="2420888"/>
            <a:ext cx="2736304" cy="1584176"/>
          </a:xfrm>
          <a:prstGeom prst="cloudCallout">
            <a:avLst>
              <a:gd name="adj1" fmla="val 1040"/>
              <a:gd name="adj2" fmla="val 85706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На вторую половину.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8" name="Picture 20" descr="http://solnushki.ru/images/clipart/animal/pinguins/pinguins08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624" y="4077072"/>
            <a:ext cx="2376264" cy="2019488"/>
          </a:xfrm>
          <a:prstGeom prst="rect">
            <a:avLst/>
          </a:prstGeom>
          <a:noFill/>
        </p:spPr>
      </p:pic>
      <p:pic>
        <p:nvPicPr>
          <p:cNvPr id="9" name="Picture 2" descr="Дневник честного пингвин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156176" y="4437112"/>
            <a:ext cx="1656184" cy="1898310"/>
          </a:xfrm>
          <a:prstGeom prst="rect">
            <a:avLst/>
          </a:prstGeom>
          <a:noFill/>
        </p:spPr>
      </p:pic>
      <p:pic>
        <p:nvPicPr>
          <p:cNvPr id="10242" name="Picture 2" descr="http://i.allday.ru/75/32/73/thumbs/1309418977_apple-080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r="67809" b="54854"/>
          <a:stretch>
            <a:fillRect/>
          </a:stretch>
        </p:blipFill>
        <p:spPr bwMode="auto">
          <a:xfrm>
            <a:off x="3563888" y="3861048"/>
            <a:ext cx="1080120" cy="1099759"/>
          </a:xfrm>
          <a:prstGeom prst="rect">
            <a:avLst/>
          </a:prstGeom>
          <a:noFill/>
        </p:spPr>
      </p:pic>
      <p:pic>
        <p:nvPicPr>
          <p:cNvPr id="10" name="Picture 2" descr="http://i.allday.ru/75/32/73/thumbs/1309418977_apple-080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r="67809" b="54854"/>
          <a:stretch>
            <a:fillRect/>
          </a:stretch>
        </p:blipFill>
        <p:spPr bwMode="auto">
          <a:xfrm>
            <a:off x="4716016" y="4437112"/>
            <a:ext cx="1080120" cy="10997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Обои картинки фото зима, снег, сугроб, лошад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86916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0"/>
            <a:ext cx="4392488" cy="77809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107504" y="620688"/>
            <a:ext cx="4248472" cy="2043608"/>
          </a:xfrm>
          <a:prstGeom prst="cloudCallout">
            <a:avLst>
              <a:gd name="adj1" fmla="val 3275"/>
              <a:gd name="adj2" fmla="val 95032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По чему часто ходят и никогда не ездят?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5436096" y="2420888"/>
            <a:ext cx="2736304" cy="1584176"/>
          </a:xfrm>
          <a:prstGeom prst="cloudCallout">
            <a:avLst>
              <a:gd name="adj1" fmla="val -2541"/>
              <a:gd name="adj2" fmla="val 89141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По лестнице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8" name="Picture 20" descr="http://solnushki.ru/images/clipart/animal/pinguins/pinguins08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624" y="4077072"/>
            <a:ext cx="2376264" cy="2019488"/>
          </a:xfrm>
          <a:prstGeom prst="rect">
            <a:avLst/>
          </a:prstGeom>
          <a:noFill/>
        </p:spPr>
      </p:pic>
      <p:pic>
        <p:nvPicPr>
          <p:cNvPr id="9" name="Picture 2" descr="Дневник честного пингвин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156176" y="4437112"/>
            <a:ext cx="1656184" cy="1898310"/>
          </a:xfrm>
          <a:prstGeom prst="rect">
            <a:avLst/>
          </a:prstGeom>
          <a:noFill/>
        </p:spPr>
      </p:pic>
      <p:pic>
        <p:nvPicPr>
          <p:cNvPr id="9218" name="Picture 2" descr="http://www.lenagold.ru/fon/clipart/m/most/most26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920" y="3645024"/>
            <a:ext cx="2016224" cy="1958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Обои картинки фото зима, снег, сугроб, лошад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86916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0"/>
            <a:ext cx="4392488" cy="77809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107504" y="620688"/>
            <a:ext cx="4248472" cy="2043608"/>
          </a:xfrm>
          <a:prstGeom prst="cloudCallout">
            <a:avLst>
              <a:gd name="adj1" fmla="val 3275"/>
              <a:gd name="adj2" fmla="val 95032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Назови кислую ягоду, которая растёт на болоте?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5436096" y="2420888"/>
            <a:ext cx="2736304" cy="1584176"/>
          </a:xfrm>
          <a:prstGeom prst="cloudCallout">
            <a:avLst>
              <a:gd name="adj1" fmla="val 4620"/>
              <a:gd name="adj2" fmla="val 81583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Клюква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8" name="Picture 20" descr="http://solnushki.ru/images/clipart/animal/pinguins/pinguins08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624" y="4077072"/>
            <a:ext cx="2376264" cy="2019488"/>
          </a:xfrm>
          <a:prstGeom prst="rect">
            <a:avLst/>
          </a:prstGeom>
          <a:noFill/>
        </p:spPr>
      </p:pic>
      <p:pic>
        <p:nvPicPr>
          <p:cNvPr id="9" name="Picture 2" descr="Дневник честного пингвин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156176" y="4437112"/>
            <a:ext cx="1656184" cy="1898310"/>
          </a:xfrm>
          <a:prstGeom prst="rect">
            <a:avLst/>
          </a:prstGeom>
          <a:noFill/>
        </p:spPr>
      </p:pic>
      <p:pic>
        <p:nvPicPr>
          <p:cNvPr id="8194" name="Picture 2" descr="Чем полезна клюква?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1880" y="4653136"/>
            <a:ext cx="2444057" cy="1702693"/>
          </a:xfrm>
          <a:prstGeom prst="rect">
            <a:avLst/>
          </a:prstGeom>
          <a:noFill/>
        </p:spPr>
      </p:pic>
      <p:pic>
        <p:nvPicPr>
          <p:cNvPr id="8196" name="Picture 4" descr="http://www.lenagold.ru/fon/clipart/ja/jag/jagod17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3928" y="4509120"/>
            <a:ext cx="1347220" cy="14264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Обои картинки фото зима, снег, сугроб, лошад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86916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0"/>
            <a:ext cx="4392488" cy="77809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107504" y="620688"/>
            <a:ext cx="4248472" cy="2043608"/>
          </a:xfrm>
          <a:prstGeom prst="cloudCallout">
            <a:avLst>
              <a:gd name="adj1" fmla="val 3275"/>
              <a:gd name="adj2" fmla="val 95032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Говорят, что эта птица приносит детей. Кто это?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5436096" y="2420888"/>
            <a:ext cx="2736304" cy="1584176"/>
          </a:xfrm>
          <a:prstGeom prst="cloudCallout">
            <a:avLst>
              <a:gd name="adj1" fmla="val 12577"/>
              <a:gd name="adj2" fmla="val 82270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Аист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8" name="Picture 8" descr="http://fotodes.ru/upload/img134286139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193"/>
          <a:stretch>
            <a:fillRect/>
          </a:stretch>
        </p:blipFill>
        <p:spPr bwMode="auto">
          <a:xfrm>
            <a:off x="6588224" y="3861048"/>
            <a:ext cx="1944216" cy="2386083"/>
          </a:xfrm>
          <a:prstGeom prst="rect">
            <a:avLst/>
          </a:prstGeom>
          <a:noFill/>
        </p:spPr>
      </p:pic>
      <p:pic>
        <p:nvPicPr>
          <p:cNvPr id="9" name="Picture 20" descr="http://solnushki.ru/images/clipart/animal/pinguins/pinguins08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4005064"/>
            <a:ext cx="2376264" cy="2019488"/>
          </a:xfrm>
          <a:prstGeom prst="rect">
            <a:avLst/>
          </a:prstGeom>
          <a:noFill/>
        </p:spPr>
      </p:pic>
      <p:pic>
        <p:nvPicPr>
          <p:cNvPr id="7170" name="Picture 2" descr="http://www.myt-mrgk.ru/picture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59832" y="3933056"/>
            <a:ext cx="3627077" cy="21702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Обои картинки фото зима, снег, сугроб, лошад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86916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0"/>
            <a:ext cx="4392488" cy="77809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107504" y="620688"/>
            <a:ext cx="4248472" cy="2043608"/>
          </a:xfrm>
          <a:prstGeom prst="cloudCallout">
            <a:avLst>
              <a:gd name="adj1" fmla="val 3275"/>
              <a:gd name="adj2" fmla="val 95032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Сколько в одном часе минут?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5436096" y="2420888"/>
            <a:ext cx="2736304" cy="1584176"/>
          </a:xfrm>
          <a:prstGeom prst="cloudCallout">
            <a:avLst>
              <a:gd name="adj1" fmla="val 10985"/>
              <a:gd name="adj2" fmla="val 75398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60 минут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8" name="Picture 8" descr="http://fotodes.ru/upload/img134286139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193"/>
          <a:stretch>
            <a:fillRect/>
          </a:stretch>
        </p:blipFill>
        <p:spPr bwMode="auto">
          <a:xfrm>
            <a:off x="5652120" y="3923237"/>
            <a:ext cx="1944216" cy="2386083"/>
          </a:xfrm>
          <a:prstGeom prst="rect">
            <a:avLst/>
          </a:prstGeom>
          <a:noFill/>
        </p:spPr>
      </p:pic>
      <p:pic>
        <p:nvPicPr>
          <p:cNvPr id="9" name="Picture 20" descr="http://solnushki.ru/images/clipart/animal/pinguins/pinguins08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624" y="4077072"/>
            <a:ext cx="2376264" cy="2019488"/>
          </a:xfrm>
          <a:prstGeom prst="rect">
            <a:avLst/>
          </a:prstGeom>
          <a:noFill/>
        </p:spPr>
      </p:pic>
      <p:pic>
        <p:nvPicPr>
          <p:cNvPr id="6146" name="Picture 2" descr="http://www.lenagold.ru/fon/clipart/ch/chas/chas7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7904" y="3645024"/>
            <a:ext cx="1619250" cy="1714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597</TotalTime>
  <Words>615</Words>
  <Application>Microsoft Office PowerPoint</Application>
  <PresentationFormat>Экран (4:3)</PresentationFormat>
  <Paragraphs>139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Слайд 1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Запомни увиденное изображение и зарисуй как можно точнее. </vt:lpstr>
      <vt:lpstr>Запомни увиденное изображение и зарисуй как можно точнее. </vt:lpstr>
      <vt:lpstr>Проверь.</vt:lpstr>
      <vt:lpstr>Посмотри на геометрические фигуры, а затем ответь на вопросы:</vt:lpstr>
      <vt:lpstr>Ответь на вопросы:</vt:lpstr>
      <vt:lpstr>Ответь на вопросы:</vt:lpstr>
      <vt:lpstr>Ответь на вопросы:</vt:lpstr>
      <vt:lpstr>Ответь на вопросы:</vt:lpstr>
      <vt:lpstr>Ответь на вопросы:</vt:lpstr>
      <vt:lpstr>Посмотри в течении 10 секунд на рисунок и переверни страницу. Найди 10 отличий в рисунках.</vt:lpstr>
      <vt:lpstr>Найди 10 отличий.</vt:lpstr>
      <vt:lpstr>Посмотри на карточки на доске. Запомни расположение фигур. Нарисуй их по памяти в пустых квадратах.</vt:lpstr>
      <vt:lpstr>Посмотри на карточки на доске. Запомни расположение фигур. Нарисуй их по памяти в пустых квадратах.</vt:lpstr>
      <vt:lpstr>Посмотри на карточки на доске. Запомни расположение фигур. Нарисуй их по памяти в пустых квадратах.</vt:lpstr>
      <vt:lpstr>Проверь</vt:lpstr>
      <vt:lpstr>ЛОГИЧЕСКИ - ПОИСКОВЫЕ ЗАДАНИЯ</vt:lpstr>
      <vt:lpstr>Закончи предложения, соединяя с подходящим по смыслу антонимом.</vt:lpstr>
      <vt:lpstr>Коля умеет складывать двузначные числа на калькуляторе. Но у Колиного калькулятора заедает кнопку «9», и она не нажимается. Напиши, как Коля может вычислить 57 + 29 на своём калькуляторе.</vt:lpstr>
      <vt:lpstr>Рыдают буквы в каждой строчке: «От наших слов одни кусочки. У всех у нас одно начало И как назло, оно пропало. Но если вы его найдёте, То сразу все слова прочтёте».</vt:lpstr>
      <vt:lpstr>Миша, Игорь, Боря и Вася занимались спортом: один плаванием, другой бегом, третий – прыжками, четвёртый коньками. Кто каким видом спорта занимался, если Вася не катался на коньках, Боря не плавал и не катался на коньках, а Миша бегал?</vt:lpstr>
      <vt:lpstr>Выбери нужную фигуру из 4 пронумерованных.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Лариса Викторовна Романова</cp:lastModifiedBy>
  <cp:revision>72</cp:revision>
  <dcterms:modified xsi:type="dcterms:W3CDTF">2015-02-01T13:25:30Z</dcterms:modified>
</cp:coreProperties>
</file>