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83" r:id="rId19"/>
    <p:sldId id="284" r:id="rId20"/>
    <p:sldId id="285" r:id="rId21"/>
    <p:sldId id="282" r:id="rId22"/>
    <p:sldId id="281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5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8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5.jpe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5.jpeg"/><Relationship Id="rId7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36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2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36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5.jpeg"/><Relationship Id="rId7" Type="http://schemas.openxmlformats.org/officeDocument/2006/relationships/image" Target="../media/image36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11" Type="http://schemas.openxmlformats.org/officeDocument/2006/relationships/image" Target="../media/image37.png"/><Relationship Id="rId5" Type="http://schemas.openxmlformats.org/officeDocument/2006/relationships/image" Target="../media/image51.png"/><Relationship Id="rId10" Type="http://schemas.openxmlformats.org/officeDocument/2006/relationships/image" Target="../media/image54.png"/><Relationship Id="rId4" Type="http://schemas.openxmlformats.org/officeDocument/2006/relationships/image" Target="../media/image2.png"/><Relationship Id="rId9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3.gif"/><Relationship Id="rId7" Type="http://schemas.openxmlformats.org/officeDocument/2006/relationships/image" Target="../media/image4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11" Type="http://schemas.openxmlformats.org/officeDocument/2006/relationships/image" Target="../media/image58.gif"/><Relationship Id="rId5" Type="http://schemas.openxmlformats.org/officeDocument/2006/relationships/image" Target="../media/image2.png"/><Relationship Id="rId10" Type="http://schemas.openxmlformats.org/officeDocument/2006/relationships/image" Target="../media/image57.png"/><Relationship Id="rId4" Type="http://schemas.openxmlformats.org/officeDocument/2006/relationships/image" Target="../media/image45.jpeg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5.jpeg"/><Relationship Id="rId7" Type="http://schemas.openxmlformats.org/officeDocument/2006/relationships/image" Target="../media/image36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11" Type="http://schemas.openxmlformats.org/officeDocument/2006/relationships/image" Target="../media/image62.png"/><Relationship Id="rId5" Type="http://schemas.openxmlformats.org/officeDocument/2006/relationships/image" Target="../media/image51.png"/><Relationship Id="rId10" Type="http://schemas.openxmlformats.org/officeDocument/2006/relationships/image" Target="../media/image61.png"/><Relationship Id="rId4" Type="http://schemas.openxmlformats.org/officeDocument/2006/relationships/image" Target="../media/image2.png"/><Relationship Id="rId9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7" Type="http://schemas.openxmlformats.org/officeDocument/2006/relationships/image" Target="../media/image65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4.gif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8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3861048"/>
            <a:ext cx="1635268" cy="169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2 класс рабочая папка\математика\плакаты  материалы\гномы\post_38_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356992"/>
            <a:ext cx="2232248" cy="252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dejnik.ru/wp-content/uploads/2013/09/49cfe1ff711ca3fc34ddc2cc59b37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5"/>
            <a:ext cx="9144000" cy="68640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034680" cy="99412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979712" y="4149080"/>
            <a:ext cx="1872208" cy="194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2 класс рабочая папка\математика\плакаты  материалы\гномы\post_38_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429000"/>
            <a:ext cx="1800200" cy="248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980728"/>
            <a:ext cx="4284984" cy="2043608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названии какого дня недели две одинаковые гласные?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868144" y="1196752"/>
            <a:ext cx="2232248" cy="1296144"/>
          </a:xfrm>
          <a:prstGeom prst="cloudCallout">
            <a:avLst>
              <a:gd name="adj1" fmla="val 7615"/>
              <a:gd name="adj2" fmla="val 1276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Четверг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dejnik.ru/wp-content/uploads/2013/09/c05a81cb0eb5a9894caaaad76b3fa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27584" y="4365104"/>
            <a:ext cx="1872208" cy="194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v.foto.radikal.ru/0703/8d/1e34b91121c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077072"/>
            <a:ext cx="2684685" cy="228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980728"/>
            <a:ext cx="4284984" cy="2043608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перечислить пять дней недели, не называя их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292080" y="1196752"/>
            <a:ext cx="3851920" cy="2016224"/>
          </a:xfrm>
          <a:prstGeom prst="cloudCallout">
            <a:avLst>
              <a:gd name="adj1" fmla="val 267"/>
              <a:gd name="adj2" fmla="val 12715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Позавчера, вчера, сегодня, завтра, послезавтра.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88832" cy="8367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25602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3" name="Picture 14" descr="Сказочные карлики - гномы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2968164" cy="2352271"/>
          </a:xfrm>
          <a:prstGeom prst="rect">
            <a:avLst/>
          </a:prstGeom>
          <a:noFill/>
        </p:spPr>
      </p:pic>
      <p:pic>
        <p:nvPicPr>
          <p:cNvPr id="5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7" name="Picture 12" descr="http://lisyonok.ucoz.ru/_ld/0/207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8864" y="4293096"/>
            <a:ext cx="1615136" cy="2564904"/>
          </a:xfrm>
          <a:prstGeom prst="rect">
            <a:avLst/>
          </a:prstGeom>
          <a:noFill/>
        </p:spPr>
      </p:pic>
      <p:pic>
        <p:nvPicPr>
          <p:cNvPr id="6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301208"/>
            <a:ext cx="120334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661248"/>
            <a:ext cx="7992888" cy="1196752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26" t="54726" r="2952" b="2317"/>
          <a:stretch>
            <a:fillRect/>
          </a:stretch>
        </p:blipFill>
        <p:spPr bwMode="auto">
          <a:xfrm>
            <a:off x="2411760" y="1052736"/>
            <a:ext cx="5040560" cy="348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88832" cy="8367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25602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3" name="Picture 14" descr="Сказочные карлики - гномы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2968164" cy="2352271"/>
          </a:xfrm>
          <a:prstGeom prst="rect">
            <a:avLst/>
          </a:prstGeom>
          <a:noFill/>
        </p:spPr>
      </p:pic>
      <p:pic>
        <p:nvPicPr>
          <p:cNvPr id="5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7" name="Picture 12" descr="http://lisyonok.ucoz.ru/_ld/0/207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8864" y="4293096"/>
            <a:ext cx="1615136" cy="2564904"/>
          </a:xfrm>
          <a:prstGeom prst="rect">
            <a:avLst/>
          </a:prstGeom>
          <a:noFill/>
        </p:spPr>
      </p:pic>
      <p:pic>
        <p:nvPicPr>
          <p:cNvPr id="6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301208"/>
            <a:ext cx="120334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661248"/>
            <a:ext cx="7992888" cy="1196752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81" t="56317" b="2317"/>
          <a:stretch>
            <a:fillRect/>
          </a:stretch>
        </p:blipFill>
        <p:spPr bwMode="auto">
          <a:xfrm>
            <a:off x="1979712" y="980728"/>
            <a:ext cx="584398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88832" cy="83671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Проверь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5602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3" name="Picture 14" descr="Сказочные карлики - гномы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2968164" cy="2352271"/>
          </a:xfrm>
          <a:prstGeom prst="rect">
            <a:avLst/>
          </a:prstGeom>
          <a:noFill/>
        </p:spPr>
      </p:pic>
      <p:pic>
        <p:nvPicPr>
          <p:cNvPr id="5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7" name="Picture 12" descr="http://lisyonok.ucoz.ru/_ld/0/207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8864" y="4293096"/>
            <a:ext cx="1615136" cy="2564904"/>
          </a:xfrm>
          <a:prstGeom prst="rect">
            <a:avLst/>
          </a:prstGeom>
          <a:noFill/>
        </p:spPr>
      </p:pic>
      <p:pic>
        <p:nvPicPr>
          <p:cNvPr id="6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301208"/>
            <a:ext cx="120334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661248"/>
            <a:ext cx="7992888" cy="1196752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26" t="54726" r="2952" b="2317"/>
          <a:stretch>
            <a:fillRect/>
          </a:stretch>
        </p:blipFill>
        <p:spPr bwMode="auto">
          <a:xfrm>
            <a:off x="2843808" y="764704"/>
            <a:ext cx="3792422" cy="262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81" t="56317" b="2317"/>
          <a:stretch>
            <a:fillRect/>
          </a:stretch>
        </p:blipFill>
        <p:spPr bwMode="auto">
          <a:xfrm>
            <a:off x="3059832" y="3501008"/>
            <a:ext cx="348391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88832" cy="8367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Среди 33 букв алфавита, помещённых в круг, одна пропущена. Какая? Впиши её в свободный фрагмент.</a:t>
            </a:r>
            <a:endParaRPr lang="ru-RU" sz="2400" dirty="0"/>
          </a:p>
        </p:txBody>
      </p:sp>
      <p:pic>
        <p:nvPicPr>
          <p:cNvPr id="25602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5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7" name="Picture 12" descr="http://lisyonok.ucoz.ru/_ld/0/207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8864" y="4293096"/>
            <a:ext cx="1615136" cy="2564904"/>
          </a:xfrm>
          <a:prstGeom prst="rect">
            <a:avLst/>
          </a:prstGeom>
          <a:noFill/>
        </p:spPr>
      </p:pic>
      <p:pic>
        <p:nvPicPr>
          <p:cNvPr id="10" name="Picture 2" descr="http://i074.radikal.ru/1007/45/3c87f48ad6c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222185"/>
            <a:ext cx="3672408" cy="363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Презентации\Математика\Умники и умницы 2 класс\Тетрадь 2 класс\Часть 1. 1- 18 урок\Image002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3334" t="63215" r="28788" b="9998"/>
          <a:stretch>
            <a:fillRect/>
          </a:stretch>
        </p:blipFill>
        <p:spPr bwMode="auto">
          <a:xfrm>
            <a:off x="3347864" y="836712"/>
            <a:ext cx="4752528" cy="4752528"/>
          </a:xfrm>
          <a:prstGeom prst="rect">
            <a:avLst/>
          </a:prstGeom>
          <a:noFill/>
        </p:spPr>
      </p:pic>
      <p:pic>
        <p:nvPicPr>
          <p:cNvPr id="8" name="Picture 8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733256"/>
            <a:ext cx="8280920" cy="1124743"/>
          </a:xfrm>
          <a:prstGeom prst="rect">
            <a:avLst/>
          </a:prstGeom>
          <a:noFill/>
        </p:spPr>
      </p:pic>
      <p:pic>
        <p:nvPicPr>
          <p:cNvPr id="6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2352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508104" y="2996952"/>
            <a:ext cx="50405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Прочитай, что здесь написано.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26968" y="3140968"/>
            <a:ext cx="6858000" cy="576064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\Часть 1. 1- 18 урок\Image002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6FA"/>
              </a:clrFrom>
              <a:clrTo>
                <a:srgbClr val="F5F6FA">
                  <a:alpha val="0"/>
                </a:srgbClr>
              </a:clrTo>
            </a:clrChange>
          </a:blip>
          <a:srcRect l="21372" t="6495" r="48955" b="84262"/>
          <a:stretch>
            <a:fillRect/>
          </a:stretch>
        </p:blipFill>
        <p:spPr bwMode="auto">
          <a:xfrm>
            <a:off x="1547664" y="836712"/>
            <a:ext cx="6048672" cy="2664296"/>
          </a:xfrm>
          <a:prstGeom prst="rect">
            <a:avLst/>
          </a:prstGeom>
          <a:noFill/>
        </p:spPr>
      </p:pic>
      <p:pic>
        <p:nvPicPr>
          <p:cNvPr id="6" name="Picture 20" descr="http://s41.radikal.ru/i093/1105/a1/0c1fb751fac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210073"/>
            <a:ext cx="2880320" cy="2478015"/>
          </a:xfrm>
          <a:prstGeom prst="rect">
            <a:avLst/>
          </a:prstGeom>
          <a:noFill/>
        </p:spPr>
      </p:pic>
      <p:pic>
        <p:nvPicPr>
          <p:cNvPr id="7" name="Picture 1" descr="D:\2 класс рабочая папка\математика\плакаты  материалы\гномы\64201009_1284869775_17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63688" y="5085184"/>
            <a:ext cx="1134047" cy="148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248274"/>
            <a:ext cx="8136904" cy="1609726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62767" y="5157192"/>
            <a:ext cx="1881233" cy="1700808"/>
          </a:xfrm>
          <a:prstGeom prst="rect">
            <a:avLst/>
          </a:prstGeom>
          <a:noFill/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530120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67744" y="3861048"/>
            <a:ext cx="554461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Учись отлично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«Шифровальщик». Расшифруй как можно быстрее слова, поместив вместо ** букву, которая должна стоять между данными буквами в алфавите.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26968" y="3140968"/>
            <a:ext cx="6858000" cy="5760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767" y="5157192"/>
            <a:ext cx="1881233" cy="1700808"/>
          </a:xfrm>
          <a:prstGeom prst="rect">
            <a:avLst/>
          </a:prstGeom>
          <a:noFill/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0120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39552" y="1988840"/>
            <a:ext cx="7776864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Ч**Щ    **Б    П**С  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 З**Й   Й**Л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Сказочные персонажи, домики, гном, карета, баба яга, корабль, эльфы, туфелька Золушки - клипарт 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4221088"/>
            <a:ext cx="3240360" cy="2276873"/>
          </a:xfrm>
          <a:prstGeom prst="rect">
            <a:avLst/>
          </a:prstGeom>
          <a:noFill/>
        </p:spPr>
      </p:pic>
      <p:pic>
        <p:nvPicPr>
          <p:cNvPr id="9" name="Picture 6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6" name="Picture 4" descr="D:\2 класс рабочая папка\математика\плакаты  материалы\гномы\64201013_1284869804_19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157192"/>
            <a:ext cx="1080120" cy="14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195736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Ш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31840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4048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104" y="4293096"/>
            <a:ext cx="28083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ШАРИК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«Шифровальщик». Расшифруй как можно быстрее слова, поместив вместо ** букву, которая должна стоять между данными буквами в алфавите.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26968" y="3140968"/>
            <a:ext cx="6858000" cy="5760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767" y="5157192"/>
            <a:ext cx="1881233" cy="1700808"/>
          </a:xfrm>
          <a:prstGeom prst="rect">
            <a:avLst/>
          </a:prstGeom>
          <a:noFill/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0120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39552" y="1988840"/>
            <a:ext cx="7776864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**</a:t>
            </a:r>
            <a:r>
              <a:rPr lang="ru-RU" sz="4800" b="1" dirty="0" smtClean="0">
                <a:solidFill>
                  <a:schemeClr val="tx1"/>
                </a:solidFill>
              </a:rPr>
              <a:t>Н</a:t>
            </a:r>
            <a:r>
              <a:rPr lang="ru-RU" sz="4800" b="1" dirty="0" smtClean="0">
                <a:solidFill>
                  <a:schemeClr val="tx1"/>
                </a:solidFill>
              </a:rPr>
              <a:t>    Т**</a:t>
            </a:r>
            <a:r>
              <a:rPr lang="ru-RU" sz="4800" b="1" dirty="0" smtClean="0">
                <a:solidFill>
                  <a:schemeClr val="tx1"/>
                </a:solidFill>
              </a:rPr>
              <a:t>Ф</a:t>
            </a:r>
            <a:r>
              <a:rPr lang="ru-RU" sz="4800" b="1" dirty="0" smtClean="0">
                <a:solidFill>
                  <a:schemeClr val="tx1"/>
                </a:solidFill>
              </a:rPr>
              <a:t>    П**С  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 Й**</a:t>
            </a:r>
            <a:r>
              <a:rPr lang="ru-RU" sz="4800" b="1" dirty="0" smtClean="0">
                <a:solidFill>
                  <a:schemeClr val="tx1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     **Б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Сказочные персонажи, домики, гном, карета, баба яга, корабль, эльфы, туфелька Золушки - клипарт 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4221088"/>
            <a:ext cx="3240360" cy="2276873"/>
          </a:xfrm>
          <a:prstGeom prst="rect">
            <a:avLst/>
          </a:prstGeom>
          <a:noFill/>
        </p:spPr>
      </p:pic>
      <p:pic>
        <p:nvPicPr>
          <p:cNvPr id="9" name="Picture 6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6" name="Picture 4" descr="D:\2 класс рабочая папка\математика\плакаты  материалы\гномы\64201013_1284869804_19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157192"/>
            <a:ext cx="1080120" cy="14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123728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У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40152" y="1844824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75856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104" y="4293096"/>
            <a:ext cx="28083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МУРКА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«Шифровальщик». Расшифруй как можно быстрее слова, поместив вместо ** букву, которая должна стоять между данными буквами в алфавите.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26968" y="3140968"/>
            <a:ext cx="6858000" cy="5760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767" y="5157192"/>
            <a:ext cx="1881233" cy="1700808"/>
          </a:xfrm>
          <a:prstGeom prst="rect">
            <a:avLst/>
          </a:prstGeom>
          <a:noFill/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0120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39552" y="1988840"/>
            <a:ext cx="7776864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О**Р    </a:t>
            </a:r>
            <a:r>
              <a:rPr lang="ru-RU" sz="4800" b="1" dirty="0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**Ё    </a:t>
            </a:r>
            <a:r>
              <a:rPr lang="ru-RU" sz="4800" b="1" dirty="0" smtClean="0">
                <a:solidFill>
                  <a:schemeClr val="tx1"/>
                </a:solidFill>
              </a:rPr>
              <a:t>Ц</a:t>
            </a:r>
            <a:r>
              <a:rPr lang="ru-RU" sz="4800" b="1" dirty="0" smtClean="0">
                <a:solidFill>
                  <a:schemeClr val="tx1"/>
                </a:solidFill>
              </a:rPr>
              <a:t>**</a:t>
            </a:r>
            <a:r>
              <a:rPr lang="ru-RU" sz="4800" b="1" dirty="0" smtClean="0">
                <a:solidFill>
                  <a:schemeClr val="tx1"/>
                </a:solidFill>
              </a:rPr>
              <a:t>Ш</a:t>
            </a:r>
            <a:r>
              <a:rPr lang="ru-RU" sz="4800" b="1" dirty="0" smtClean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 Й**</a:t>
            </a:r>
            <a:r>
              <a:rPr lang="ru-RU" sz="4800" b="1" dirty="0" smtClean="0">
                <a:solidFill>
                  <a:schemeClr val="tx1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     З**Й     М**О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Сказочные персонажи, домики, гном, карета, баба яга, корабль, эльфы, туфелька Золушки - клипарт 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4221088"/>
            <a:ext cx="3240360" cy="2276873"/>
          </a:xfrm>
          <a:prstGeom prst="rect">
            <a:avLst/>
          </a:prstGeom>
          <a:noFill/>
        </p:spPr>
      </p:pic>
      <p:pic>
        <p:nvPicPr>
          <p:cNvPr id="9" name="Picture 6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6" name="Picture 4" descr="D:\2 класс рабочая папка\математика\плакаты  материалы\гномы\64201013_1284869804_19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157192"/>
            <a:ext cx="1080120" cy="14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123728" y="1844824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23928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19168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Ч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104" y="4293096"/>
            <a:ext cx="28083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ПЕЧКИН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6176" y="335699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обои Грибы - дома для насемомых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962672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564904"/>
            <a:ext cx="2181892" cy="212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v.foto.radikal.ru/0703/9e/36200b14ce9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638490"/>
            <a:ext cx="2088232" cy="2219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5364088" y="332656"/>
            <a:ext cx="3636912" cy="1611560"/>
          </a:xfrm>
          <a:prstGeom prst="cloudCallout">
            <a:avLst>
              <a:gd name="adj1" fmla="val 329"/>
              <a:gd name="adj2" fmla="val 9913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наступит после понедельника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0" y="3284984"/>
            <a:ext cx="2304256" cy="1296144"/>
          </a:xfrm>
          <a:prstGeom prst="cloudCallout">
            <a:avLst>
              <a:gd name="adj1" fmla="val 53928"/>
              <a:gd name="adj2" fmla="val 7730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Вторник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«Шифровальщик». Расшифруй как можно быстрее слова, поместив вместо ** букву, которая должна стоять между данными буквами в алфавите.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26968" y="3140968"/>
            <a:ext cx="6858000" cy="5760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767" y="5157192"/>
            <a:ext cx="1881233" cy="1700808"/>
          </a:xfrm>
          <a:prstGeom prst="rect">
            <a:avLst/>
          </a:prstGeom>
          <a:noFill/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530120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11560" y="2132856"/>
            <a:ext cx="7776864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**</a:t>
            </a:r>
            <a:r>
              <a:rPr lang="ru-RU" sz="4800" b="1" dirty="0" smtClean="0">
                <a:solidFill>
                  <a:schemeClr val="tx1"/>
                </a:solidFill>
              </a:rPr>
              <a:t>Н</a:t>
            </a:r>
            <a:r>
              <a:rPr lang="ru-RU" sz="4800" b="1" dirty="0" smtClean="0">
                <a:solidFill>
                  <a:schemeClr val="tx1"/>
                </a:solidFill>
              </a:rPr>
              <a:t>    **</a:t>
            </a:r>
            <a:r>
              <a:rPr lang="ru-RU" sz="4800" b="1" dirty="0" smtClean="0">
                <a:solidFill>
                  <a:schemeClr val="tx1"/>
                </a:solidFill>
              </a:rPr>
              <a:t>Б</a:t>
            </a:r>
            <a:r>
              <a:rPr lang="ru-RU" sz="4800" b="1" dirty="0" smtClean="0">
                <a:solidFill>
                  <a:schemeClr val="tx1"/>
                </a:solidFill>
              </a:rPr>
              <a:t>    С**У    П**С  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 Н**П     </a:t>
            </a:r>
            <a:r>
              <a:rPr lang="ru-RU" sz="4800" b="1" dirty="0" smtClean="0">
                <a:solidFill>
                  <a:schemeClr val="tx1"/>
                </a:solidFill>
              </a:rPr>
              <a:t>Р</a:t>
            </a:r>
            <a:r>
              <a:rPr lang="ru-RU" sz="4800" b="1" dirty="0" smtClean="0">
                <a:solidFill>
                  <a:schemeClr val="tx1"/>
                </a:solidFill>
              </a:rPr>
              <a:t>**</a:t>
            </a:r>
            <a:r>
              <a:rPr lang="ru-RU" sz="4800" b="1" dirty="0" smtClean="0">
                <a:solidFill>
                  <a:schemeClr val="tx1"/>
                </a:solidFill>
              </a:rPr>
              <a:t>Т</a:t>
            </a:r>
            <a:r>
              <a:rPr lang="ru-RU" sz="4800" b="1" dirty="0" smtClean="0">
                <a:solidFill>
                  <a:schemeClr val="tx1"/>
                </a:solidFill>
              </a:rPr>
              <a:t>     </a:t>
            </a:r>
            <a:r>
              <a:rPr lang="ru-RU" sz="4800" b="1" dirty="0" smtClean="0">
                <a:solidFill>
                  <a:schemeClr val="tx1"/>
                </a:solidFill>
              </a:rPr>
              <a:t>Й</a:t>
            </a:r>
            <a:r>
              <a:rPr lang="ru-RU" sz="4800" b="1" dirty="0" smtClean="0">
                <a:solidFill>
                  <a:schemeClr val="tx1"/>
                </a:solidFill>
              </a:rPr>
              <a:t>**Л    З**Й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М**О</a:t>
            </a:r>
          </a:p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Сказочные персонажи, домики, гном, карета, баба яга, корабль, эльфы, туфелька Золушки - клипарт 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4221088"/>
            <a:ext cx="3240360" cy="2276873"/>
          </a:xfrm>
          <a:prstGeom prst="rect">
            <a:avLst/>
          </a:prstGeom>
          <a:noFill/>
        </p:spPr>
      </p:pic>
      <p:pic>
        <p:nvPicPr>
          <p:cNvPr id="9" name="Picture 6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6" name="Picture 4" descr="D:\2 класс рабочая папка\математика\плакаты  материалы\гномы\64201013_1284869804_19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157192"/>
            <a:ext cx="1080120" cy="14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547664" y="126876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59832" y="119675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60032" y="126876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Т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32240" y="126876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59632" y="270892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75856" y="5157192"/>
            <a:ext cx="388843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МАТРОСКИН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03848" y="270892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270892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92280" y="270892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4149080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Зашифруй таким способом автора книги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«Дядя Фёдор, Кот и Пёс»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43250" y="3143250"/>
            <a:ext cx="6858000" cy="571500"/>
          </a:xfrm>
          <a:prstGeom prst="rect">
            <a:avLst/>
          </a:prstGeom>
          <a:noFill/>
        </p:spPr>
      </p:pic>
      <p:pic>
        <p:nvPicPr>
          <p:cNvPr id="4" name="Picture 1" descr="D:\Презентации\рамки фон\bd1452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26968" y="3140968"/>
            <a:ext cx="6858000" cy="5760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767" y="5157192"/>
            <a:ext cx="1881233" cy="1700808"/>
          </a:xfrm>
          <a:prstGeom prst="rect">
            <a:avLst/>
          </a:prstGeom>
          <a:noFill/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0120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83568" y="2060848"/>
            <a:ext cx="7776864" cy="280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Т**Ф    Р**Т    О**Р    Д**Ё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М**О    Р**Т    Й**Л    З**Й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И**К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Сказочные персонажи, домики, гном, карета, баба яга, корабль, эльфы, туфелька Золушки - клипарт 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4221088"/>
            <a:ext cx="3240360" cy="2276873"/>
          </a:xfrm>
          <a:prstGeom prst="rect">
            <a:avLst/>
          </a:prstGeom>
          <a:noFill/>
        </p:spPr>
      </p:pic>
      <p:pic>
        <p:nvPicPr>
          <p:cNvPr id="9" name="Picture 6" descr="лужай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6" name="Picture 4" descr="D:\2 класс рабочая папка\математика\плакаты  материалы\гномы\64201013_1284869804_19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157192"/>
            <a:ext cx="1080120" cy="147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1835696" y="1196752"/>
            <a:ext cx="561662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УСПЕНСКИЙ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В слове «</a:t>
            </a:r>
            <a:r>
              <a:rPr lang="ru-RU" sz="3100" b="1" dirty="0" smtClean="0">
                <a:solidFill>
                  <a:srgbClr val="C00000"/>
                </a:solidFill>
              </a:rPr>
              <a:t>КРЯ</a:t>
            </a:r>
            <a:r>
              <a:rPr lang="ru-RU" sz="2400" b="1" dirty="0" smtClean="0"/>
              <a:t>» переставили буквы – и получилось слово «</a:t>
            </a:r>
            <a:r>
              <a:rPr lang="ru-RU" sz="3100" b="1" dirty="0" smtClean="0">
                <a:solidFill>
                  <a:srgbClr val="C00000"/>
                </a:solidFill>
              </a:rPr>
              <a:t>ЯРК</a:t>
            </a:r>
            <a:r>
              <a:rPr lang="ru-RU" sz="2400" b="1" dirty="0" smtClean="0"/>
              <a:t>». Такая же перестановка была в слове «</a:t>
            </a:r>
            <a:r>
              <a:rPr lang="ru-RU" sz="3100" b="1" dirty="0" smtClean="0">
                <a:solidFill>
                  <a:srgbClr val="FF0000"/>
                </a:solidFill>
              </a:rPr>
              <a:t>ПЛИ</a:t>
            </a:r>
            <a:r>
              <a:rPr lang="ru-RU" sz="2400" b="1" dirty="0" smtClean="0"/>
              <a:t>».  Подчеркни, что получилось:</a:t>
            </a:r>
            <a:endParaRPr lang="ru-RU" sz="24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5" name="Picture 18" descr="http://s49.radikal.ru/i123/1105/d2/890480b25c5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4581128"/>
            <a:ext cx="2401025" cy="2276872"/>
          </a:xfrm>
          <a:prstGeom prst="rect">
            <a:avLst/>
          </a:prstGeom>
          <a:noFill/>
        </p:spPr>
      </p:pic>
      <p:pic>
        <p:nvPicPr>
          <p:cNvPr id="7" name="Picture 2" descr="Божьи коровки - клипарт PNG 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4130" y="4653136"/>
            <a:ext cx="2099870" cy="22048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33256"/>
            <a:ext cx="8676456" cy="1124744"/>
          </a:xfrm>
          <a:prstGeom prst="rect">
            <a:avLst/>
          </a:prstGeom>
          <a:noFill/>
        </p:spPr>
      </p:pic>
      <p:pic>
        <p:nvPicPr>
          <p:cNvPr id="6" name="Picture 2" descr="http://0lik.ru/uploads/posts/2008-10/1223232062_0lik.ru_gnom-iz-belosnezhki22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512980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3568" y="1916832"/>
            <a:ext cx="7776864" cy="280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ИПЛ    ИЛП    ПИЛ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ЛИП    ЛПИ     ПЛИ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851920" y="2924944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В слове «</a:t>
            </a:r>
            <a:r>
              <a:rPr lang="ru-RU" sz="3100" b="1" dirty="0" smtClean="0">
                <a:solidFill>
                  <a:srgbClr val="C00000"/>
                </a:solidFill>
              </a:rPr>
              <a:t>МОРЕ</a:t>
            </a:r>
            <a:r>
              <a:rPr lang="ru-RU" sz="2400" b="1" dirty="0" smtClean="0"/>
              <a:t>» переставили буквы – и получилось слово «</a:t>
            </a:r>
            <a:r>
              <a:rPr lang="ru-RU" sz="3100" b="1" dirty="0" smtClean="0">
                <a:solidFill>
                  <a:srgbClr val="C00000"/>
                </a:solidFill>
              </a:rPr>
              <a:t>ОМРЕ</a:t>
            </a:r>
            <a:r>
              <a:rPr lang="ru-RU" sz="2400" b="1" dirty="0" smtClean="0"/>
              <a:t>». Такая же перестановка была в слове «</a:t>
            </a:r>
            <a:r>
              <a:rPr lang="ru-RU" sz="3100" b="1" dirty="0" smtClean="0">
                <a:solidFill>
                  <a:srgbClr val="FF0000"/>
                </a:solidFill>
              </a:rPr>
              <a:t>ГРУЗ</a:t>
            </a:r>
            <a:r>
              <a:rPr lang="ru-RU" sz="2400" b="1" dirty="0" smtClean="0"/>
              <a:t>».  Подчеркни, что получилось:</a:t>
            </a:r>
            <a:endParaRPr lang="ru-RU" sz="24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5" name="Picture 18" descr="http://s49.radikal.ru/i123/1105/d2/890480b25c5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4581128"/>
            <a:ext cx="2401025" cy="2276872"/>
          </a:xfrm>
          <a:prstGeom prst="rect">
            <a:avLst/>
          </a:prstGeom>
          <a:noFill/>
        </p:spPr>
      </p:pic>
      <p:pic>
        <p:nvPicPr>
          <p:cNvPr id="7" name="Picture 2" descr="Божьи коровки - клипарт PNG 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4130" y="4653136"/>
            <a:ext cx="2099870" cy="22048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33256"/>
            <a:ext cx="8676456" cy="1124744"/>
          </a:xfrm>
          <a:prstGeom prst="rect">
            <a:avLst/>
          </a:prstGeom>
          <a:noFill/>
        </p:spPr>
      </p:pic>
      <p:pic>
        <p:nvPicPr>
          <p:cNvPr id="6" name="Picture 2" descr="http://0lik.ru/uploads/posts/2008-10/1223232062_0lik.ru_gnom-iz-belosnezhki22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512980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3568" y="1916832"/>
            <a:ext cx="7776864" cy="280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РУЗГ    РЗГУ    ГУЗР</a:t>
            </a:r>
          </a:p>
          <a:p>
            <a:pPr algn="ctr"/>
            <a:endParaRPr lang="ru-RU" sz="4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РГУЗ    ЗУРГ    ЗГУР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123728" y="4365104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В слове «</a:t>
            </a:r>
            <a:r>
              <a:rPr lang="ru-RU" sz="3100" b="1" dirty="0" smtClean="0">
                <a:solidFill>
                  <a:srgbClr val="C00000"/>
                </a:solidFill>
              </a:rPr>
              <a:t>БАТОН</a:t>
            </a:r>
            <a:r>
              <a:rPr lang="ru-RU" sz="2400" b="1" dirty="0" smtClean="0"/>
              <a:t>» переставили буквы – и получилось слово «</a:t>
            </a:r>
            <a:r>
              <a:rPr lang="ru-RU" sz="3100" b="1" dirty="0" smtClean="0">
                <a:solidFill>
                  <a:srgbClr val="C00000"/>
                </a:solidFill>
              </a:rPr>
              <a:t>БОТАН</a:t>
            </a:r>
            <a:r>
              <a:rPr lang="ru-RU" sz="2400" b="1" dirty="0" smtClean="0"/>
              <a:t>». Такая же перестановка была в слове «</a:t>
            </a:r>
            <a:r>
              <a:rPr lang="ru-RU" sz="3100" b="1" dirty="0" smtClean="0">
                <a:solidFill>
                  <a:srgbClr val="FF0000"/>
                </a:solidFill>
              </a:rPr>
              <a:t>ШЕСТЬ</a:t>
            </a:r>
            <a:r>
              <a:rPr lang="ru-RU" sz="2400" b="1" dirty="0" smtClean="0"/>
              <a:t>».  Подчеркни, что получилось:</a:t>
            </a:r>
            <a:endParaRPr lang="ru-RU" sz="24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5" name="Picture 18" descr="http://s49.radikal.ru/i123/1105/d2/890480b25c5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4581128"/>
            <a:ext cx="2401025" cy="2276872"/>
          </a:xfrm>
          <a:prstGeom prst="rect">
            <a:avLst/>
          </a:prstGeom>
          <a:noFill/>
        </p:spPr>
      </p:pic>
      <p:pic>
        <p:nvPicPr>
          <p:cNvPr id="7" name="Picture 2" descr="Божьи коровки - клипарт PNG 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4130" y="4653136"/>
            <a:ext cx="2099870" cy="2204864"/>
          </a:xfrm>
          <a:prstGeom prst="rect">
            <a:avLst/>
          </a:prstGeom>
          <a:noFill/>
        </p:spPr>
      </p:pic>
      <p:pic>
        <p:nvPicPr>
          <p:cNvPr id="10" name="Picture 2" descr="луж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33256"/>
            <a:ext cx="8676456" cy="1124744"/>
          </a:xfrm>
          <a:prstGeom prst="rect">
            <a:avLst/>
          </a:prstGeom>
          <a:noFill/>
        </p:spPr>
      </p:pic>
      <p:pic>
        <p:nvPicPr>
          <p:cNvPr id="6" name="Picture 2" descr="http://0lik.ru/uploads/posts/2008-10/1223232062_0lik.ru_gnom-iz-belosnezhki22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512980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3568" y="1916832"/>
            <a:ext cx="7776864" cy="280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ШЕСТЬ    ШСЕТЬ    СЕТЬШ</a:t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u-RU" sz="4800" b="1" dirty="0" smtClean="0">
                <a:solidFill>
                  <a:schemeClr val="tx1"/>
                </a:solidFill>
              </a:rPr>
              <a:t/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u-RU" sz="4800" b="1" dirty="0" smtClean="0">
                <a:solidFill>
                  <a:schemeClr val="tx1"/>
                </a:solidFill>
              </a:rPr>
              <a:t>ШТСЕЬ    ЕСТЬШ    СТЕШЬ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187624" y="4365104"/>
            <a:ext cx="20882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Какие получатся новые слова, если вставить эти слоги? Запиши.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5" name="Picture 4" descr="http://img0.liveinternet.ru/images/attach/c/1/61/529/61529949_1279113955_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83544"/>
            <a:ext cx="2195736" cy="2974456"/>
          </a:xfrm>
          <a:prstGeom prst="rect">
            <a:avLst/>
          </a:prstGeom>
          <a:noFill/>
        </p:spPr>
      </p:pic>
      <p:pic>
        <p:nvPicPr>
          <p:cNvPr id="6" name="Picture 2" descr="лужа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33256"/>
            <a:ext cx="8676456" cy="1124744"/>
          </a:xfrm>
          <a:prstGeom prst="rect">
            <a:avLst/>
          </a:prstGeom>
          <a:noFill/>
        </p:spPr>
      </p:pic>
      <p:pic>
        <p:nvPicPr>
          <p:cNvPr id="7" name="Picture 14" descr="Божьи коровки - клипарт PNG  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585" y="4936206"/>
            <a:ext cx="2282415" cy="1921794"/>
          </a:xfrm>
          <a:prstGeom prst="rect">
            <a:avLst/>
          </a:prstGeom>
          <a:noFill/>
        </p:spPr>
      </p:pic>
      <p:pic>
        <p:nvPicPr>
          <p:cNvPr id="8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2 класс рабочая папка\математика\плакаты  материалы\гномы\64201007_1284869764_16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835696" y="5013176"/>
            <a:ext cx="1296144" cy="169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971600" y="1772816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РУКА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3212976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КОРА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1124744"/>
            <a:ext cx="2160240" cy="417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4800" b="1" dirty="0" smtClean="0">
                <a:solidFill>
                  <a:schemeClr val="tx1"/>
                </a:solidFill>
              </a:rPr>
              <a:t>н</a:t>
            </a:r>
            <a:r>
              <a:rPr lang="ru-RU" sz="4800" b="1" dirty="0" smtClean="0">
                <a:solidFill>
                  <a:schemeClr val="tx1"/>
                </a:solidFill>
              </a:rPr>
              <a:t>у</a:t>
            </a:r>
          </a:p>
          <a:p>
            <a:pPr>
              <a:buFontTx/>
              <a:buChar char="-"/>
            </a:pPr>
            <a:r>
              <a:rPr lang="ru-RU" sz="4800" b="1" dirty="0" smtClean="0">
                <a:solidFill>
                  <a:schemeClr val="tx1"/>
                </a:solidFill>
              </a:rPr>
              <a:t> </a:t>
            </a:r>
            <a:r>
              <a:rPr lang="ru-RU" sz="4800" b="1" dirty="0" err="1" smtClean="0">
                <a:solidFill>
                  <a:schemeClr val="tx1"/>
                </a:solidFill>
              </a:rPr>
              <a:t>чон</a:t>
            </a:r>
            <a:endParaRPr lang="ru-RU" sz="4800" b="1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u-RU" sz="4800" b="1" dirty="0" err="1" smtClean="0">
                <a:solidFill>
                  <a:schemeClr val="tx1"/>
                </a:solidFill>
              </a:rPr>
              <a:t>ж</a:t>
            </a:r>
            <a:r>
              <a:rPr lang="ru-RU" sz="4800" b="1" dirty="0" err="1" smtClean="0">
                <a:solidFill>
                  <a:schemeClr val="tx1"/>
                </a:solidFill>
              </a:rPr>
              <a:t>у</a:t>
            </a:r>
            <a:endParaRPr lang="ru-RU" sz="4800" b="1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u-RU" sz="4800" b="1" dirty="0" err="1" smtClean="0">
                <a:solidFill>
                  <a:schemeClr val="tx1"/>
                </a:solidFill>
              </a:rPr>
              <a:t>б</a:t>
            </a:r>
            <a:r>
              <a:rPr lang="ru-RU" sz="4800" b="1" dirty="0" err="1" smtClean="0">
                <a:solidFill>
                  <a:schemeClr val="tx1"/>
                </a:solidFill>
              </a:rPr>
              <a:t>у</a:t>
            </a:r>
            <a:endParaRPr lang="ru-RU" sz="4800" b="1" dirty="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u-RU" sz="4800" b="1" dirty="0" smtClean="0">
                <a:solidFill>
                  <a:schemeClr val="tx1"/>
                </a:solidFill>
              </a:rPr>
              <a:t>б</a:t>
            </a:r>
            <a:r>
              <a:rPr lang="ru-RU" sz="4800" b="1" dirty="0" smtClean="0">
                <a:solidFill>
                  <a:schemeClr val="tx1"/>
                </a:solidFill>
              </a:rPr>
              <a:t>аш</a:t>
            </a:r>
          </a:p>
          <a:p>
            <a:pPr>
              <a:buFontTx/>
              <a:buChar char="-"/>
            </a:pPr>
            <a:r>
              <a:rPr lang="ru-RU" sz="4800" b="1" dirty="0" smtClean="0">
                <a:solidFill>
                  <a:schemeClr val="tx1"/>
                </a:solidFill>
              </a:rPr>
              <a:t>с</a:t>
            </a:r>
            <a:r>
              <a:rPr lang="ru-RU" sz="4800" b="1" dirty="0" smtClean="0">
                <a:solidFill>
                  <a:schemeClr val="tx1"/>
                </a:solidFill>
              </a:rPr>
              <a:t>ал 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059832" y="2132856"/>
            <a:ext cx="136815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59832" y="2132856"/>
            <a:ext cx="1584176" cy="21602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059832" y="2132856"/>
            <a:ext cx="1584176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796136" y="1700808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ру</a:t>
            </a:r>
            <a:r>
              <a:rPr lang="ru-RU" sz="4800" b="1" dirty="0" smtClean="0">
                <a:solidFill>
                  <a:schemeClr val="tx1"/>
                </a:solidFill>
              </a:rPr>
              <a:t>чон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ка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3861048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ру</a:t>
            </a:r>
            <a:r>
              <a:rPr lang="ru-RU" sz="4800" b="1" dirty="0" smtClean="0">
                <a:solidFill>
                  <a:schemeClr val="tx1"/>
                </a:solidFill>
              </a:rPr>
              <a:t>баш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ка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24128" y="4581128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ру</a:t>
            </a:r>
            <a:r>
              <a:rPr lang="ru-RU" sz="4800" b="1" dirty="0" smtClean="0">
                <a:solidFill>
                  <a:schemeClr val="tx1"/>
                </a:solidFill>
              </a:rPr>
              <a:t>сал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ка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3131840" y="1484784"/>
            <a:ext cx="1512168" cy="208823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724128" y="1052736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ко</a:t>
            </a:r>
            <a:r>
              <a:rPr lang="ru-RU" sz="4800" b="1" dirty="0" smtClean="0">
                <a:solidFill>
                  <a:schemeClr val="tx1"/>
                </a:solidFill>
              </a:rPr>
              <a:t>ну</a:t>
            </a:r>
            <a:r>
              <a:rPr lang="ru-RU" sz="4800" b="1" dirty="0" smtClean="0">
                <a:solidFill>
                  <a:srgbClr val="7030A0"/>
                </a:solidFill>
              </a:rPr>
              <a:t>ра</a:t>
            </a:r>
            <a:endParaRPr lang="ru-RU" sz="4800" b="1" dirty="0">
              <a:solidFill>
                <a:srgbClr val="7030A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3131840" y="2924944"/>
            <a:ext cx="1440160" cy="64807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5652120" y="2492896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ко</a:t>
            </a:r>
            <a:r>
              <a:rPr lang="ru-RU" sz="4800" b="1" dirty="0" smtClean="0">
                <a:solidFill>
                  <a:schemeClr val="tx1"/>
                </a:solidFill>
              </a:rPr>
              <a:t>жу</a:t>
            </a:r>
            <a:r>
              <a:rPr lang="ru-RU" sz="4800" b="1" dirty="0" smtClean="0">
                <a:solidFill>
                  <a:srgbClr val="7030A0"/>
                </a:solidFill>
              </a:rPr>
              <a:t>ра</a:t>
            </a:r>
            <a:endParaRPr lang="ru-RU" sz="4800" b="1" dirty="0">
              <a:solidFill>
                <a:srgbClr val="7030A0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3131840" y="3573016"/>
            <a:ext cx="1512168" cy="144016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5652120" y="3140968"/>
            <a:ext cx="288032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ко</a:t>
            </a:r>
            <a:r>
              <a:rPr lang="ru-RU" sz="4800" b="1" dirty="0" smtClean="0">
                <a:solidFill>
                  <a:schemeClr val="tx1"/>
                </a:solidFill>
              </a:rPr>
              <a:t>бу</a:t>
            </a:r>
            <a:r>
              <a:rPr lang="ru-RU" sz="4800" b="1" dirty="0" smtClean="0">
                <a:solidFill>
                  <a:srgbClr val="7030A0"/>
                </a:solidFill>
              </a:rPr>
              <a:t>ра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2" grpId="0"/>
      <p:bldP spid="23" grpId="0"/>
      <p:bldP spid="24" grpId="0"/>
      <p:bldP spid="27" grpId="0"/>
      <p:bldP spid="31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Пять</a:t>
            </a:r>
            <a:r>
              <a:rPr lang="ru-RU" sz="2800" b="1" dirty="0" smtClean="0"/>
              <a:t> лет назад Аркадию было </a:t>
            </a:r>
            <a:r>
              <a:rPr lang="ru-RU" sz="2800" b="1" dirty="0" smtClean="0">
                <a:solidFill>
                  <a:srgbClr val="FF0000"/>
                </a:solidFill>
              </a:rPr>
              <a:t>8</a:t>
            </a:r>
            <a:r>
              <a:rPr lang="ru-RU" sz="2800" b="1" dirty="0" smtClean="0"/>
              <a:t> лет. Сколько лет будет Аркадию через </a:t>
            </a:r>
            <a:r>
              <a:rPr lang="ru-RU" sz="2800" b="1" dirty="0" smtClean="0">
                <a:solidFill>
                  <a:srgbClr val="FF0000"/>
                </a:solidFill>
              </a:rPr>
              <a:t>6</a:t>
            </a:r>
            <a:r>
              <a:rPr lang="ru-RU" sz="2800" b="1" dirty="0" smtClean="0"/>
              <a:t> лет?</a:t>
            </a:r>
            <a:endParaRPr lang="ru-RU" sz="28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6" name="Picture 14" descr="Божьи коровки - клипарт PNG 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585" y="4936206"/>
            <a:ext cx="2282415" cy="1921794"/>
          </a:xfrm>
          <a:prstGeom prst="rect">
            <a:avLst/>
          </a:prstGeom>
          <a:noFill/>
        </p:spPr>
      </p:pic>
      <p:pic>
        <p:nvPicPr>
          <p:cNvPr id="7" name="Picture 16" descr="http://s50.radikal.ru/i127/1105/3a/6a1f2452bda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2616439" cy="3096344"/>
          </a:xfrm>
          <a:prstGeom prst="rect">
            <a:avLst/>
          </a:prstGeom>
          <a:noFill/>
        </p:spPr>
      </p:pic>
      <p:pic>
        <p:nvPicPr>
          <p:cNvPr id="5" name="Picture 6" descr="луж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8" name="Picture 2" descr="D:\2 класс рабочая папка\математика\плакаты  материалы\гномы\post_38_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547664" y="4653136"/>
            <a:ext cx="1584176" cy="200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691680" y="2420888"/>
            <a:ext cx="676875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8 + 5 = 13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(л) - сейчас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3429000"/>
            <a:ext cx="676875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13 + 6 = 19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(л) - будет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3888" y="1484784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19 лет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" name="Picture 4" descr="D:\клипарты\люди\65775f87fea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4429157"/>
            <a:ext cx="1728192" cy="242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Шоколадка состоит из 9 квадратиков. Сколько разломов надо сделать, чтобы отделить все квадратики? (Каждый раз ломается один кусок по прямой линии.)</a:t>
            </a:r>
            <a:endParaRPr lang="ru-RU" sz="28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6" name="Picture 14" descr="Божьи коровки - клипарт PNG 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585" y="4936206"/>
            <a:ext cx="2282415" cy="1921794"/>
          </a:xfrm>
          <a:prstGeom prst="rect">
            <a:avLst/>
          </a:prstGeom>
          <a:noFill/>
        </p:spPr>
      </p:pic>
      <p:pic>
        <p:nvPicPr>
          <p:cNvPr id="7" name="Picture 16" descr="http://s50.radikal.ru/i127/1105/3a/6a1f2452bda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2616439" cy="3096344"/>
          </a:xfrm>
          <a:prstGeom prst="rect">
            <a:avLst/>
          </a:prstGeom>
          <a:noFill/>
        </p:spPr>
      </p:pic>
      <p:pic>
        <p:nvPicPr>
          <p:cNvPr id="5" name="Picture 6" descr="лужай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8" name="Picture 2" descr="D:\2 класс рабочая папка\математика\плакаты  материалы\гномы\post_38_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547664" y="4653136"/>
            <a:ext cx="1584176" cy="200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img1.liveinternet.ru/images/attach/c/1/62/226/62226895_Chocolat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2" y="5157192"/>
            <a:ext cx="1368152" cy="109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03848" y="1772816"/>
            <a:ext cx="2952328" cy="295232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139952" y="1772816"/>
            <a:ext cx="0" cy="29523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148064" y="1772816"/>
            <a:ext cx="0" cy="29523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203848" y="2708920"/>
            <a:ext cx="2952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03848" y="3717032"/>
            <a:ext cx="29523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372200" y="2708920"/>
            <a:ext cx="237626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8 </a:t>
            </a:r>
            <a:r>
              <a:rPr lang="ru-RU" sz="3200" b="1" dirty="0" smtClean="0">
                <a:solidFill>
                  <a:srgbClr val="FF0000"/>
                </a:solidFill>
              </a:rPr>
              <a:t>разломов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139952" y="1772816"/>
            <a:ext cx="0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148064" y="1772816"/>
            <a:ext cx="0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203848" y="2708920"/>
            <a:ext cx="93610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203848" y="3717032"/>
            <a:ext cx="93610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139952" y="2708920"/>
            <a:ext cx="100811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139952" y="3717032"/>
            <a:ext cx="100811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148064" y="2708920"/>
            <a:ext cx="93610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148064" y="3717032"/>
            <a:ext cx="1008112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Вова решает задачи лучше, чем Коля. Коля решает задачи лучше, чем Миша. Напиши, кто решает задачи лучше всех.</a:t>
            </a:r>
            <a:endParaRPr lang="ru-RU" sz="28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6" name="Picture 14" descr="Божьи коровки - клипарт PNG 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585" y="4936206"/>
            <a:ext cx="2282415" cy="1921794"/>
          </a:xfrm>
          <a:prstGeom prst="rect">
            <a:avLst/>
          </a:prstGeom>
          <a:noFill/>
        </p:spPr>
      </p:pic>
      <p:pic>
        <p:nvPicPr>
          <p:cNvPr id="9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http://img3.proshkolu.ru/content/media/pic/std/3000000/2943000/2942269-360fb889c73df166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13" r="24098" b="8285"/>
          <a:stretch>
            <a:fillRect/>
          </a:stretch>
        </p:blipFill>
        <p:spPr bwMode="auto">
          <a:xfrm>
            <a:off x="0" y="3231071"/>
            <a:ext cx="2376264" cy="3626929"/>
          </a:xfrm>
          <a:prstGeom prst="rect">
            <a:avLst/>
          </a:prstGeom>
          <a:noFill/>
        </p:spPr>
      </p:pic>
      <p:pic>
        <p:nvPicPr>
          <p:cNvPr id="8" name="Picture 2" descr="D:\2 класс рабочая папка\математика\плакаты  материалы\гномы\post_38_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59632" y="4653136"/>
            <a:ext cx="1584176" cy="200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лужай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2" name="Picture 2" descr="D:\клипарты\Дети\0_74f60_713699d6_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2132856"/>
            <a:ext cx="1584176" cy="228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клипарты\Дети\0_74f61_8349033f_S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1844824"/>
            <a:ext cx="1133872" cy="1848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" descr="D:\клипарты\Дети\0_74f5e_7397cdaf_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00192" y="2276872"/>
            <a:ext cx="1296144" cy="223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лужай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55776" y="3140968"/>
            <a:ext cx="1881233" cy="1700808"/>
          </a:xfrm>
          <a:prstGeom prst="rect">
            <a:avLst/>
          </a:prstGeom>
          <a:noFill/>
        </p:spPr>
      </p:pic>
      <p:pic>
        <p:nvPicPr>
          <p:cNvPr id="16" name="Picture 2" descr="лужай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3928" y="2780928"/>
            <a:ext cx="1881233" cy="1700808"/>
          </a:xfrm>
          <a:prstGeom prst="rect">
            <a:avLst/>
          </a:prstGeom>
          <a:noFill/>
        </p:spPr>
      </p:pic>
      <p:pic>
        <p:nvPicPr>
          <p:cNvPr id="17" name="Picture 2" descr="лужай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36096" y="3140968"/>
            <a:ext cx="1881233" cy="170080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827584" y="1772816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Вова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60032" y="1340768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Коля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20072" y="4437112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Миша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142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http://img-fotki.yandex.ru/get/9474/102699435.962/0_abc37_a51bd920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420888"/>
            <a:ext cx="2045198" cy="1728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/>
              <a:t>Полкан</a:t>
            </a:r>
            <a:r>
              <a:rPr lang="ru-RU" sz="2800" b="1" dirty="0" smtClean="0"/>
              <a:t> лает чаще, чем Жучка, но реже, чем Барбос. Напиши, кто лает чаще всех.</a:t>
            </a:r>
            <a:endParaRPr lang="ru-RU" sz="28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6" name="Picture 14" descr="Божьи коровки - клипарт PNG 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585" y="4936206"/>
            <a:ext cx="2282415" cy="1921794"/>
          </a:xfrm>
          <a:prstGeom prst="rect">
            <a:avLst/>
          </a:prstGeom>
          <a:noFill/>
        </p:spPr>
      </p:pic>
      <p:pic>
        <p:nvPicPr>
          <p:cNvPr id="9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http://img3.proshkolu.ru/content/media/pic/std/3000000/2943000/2942269-360fb889c73df166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13" r="24098" b="8285"/>
          <a:stretch>
            <a:fillRect/>
          </a:stretch>
        </p:blipFill>
        <p:spPr bwMode="auto">
          <a:xfrm>
            <a:off x="0" y="3231071"/>
            <a:ext cx="2376264" cy="3626929"/>
          </a:xfrm>
          <a:prstGeom prst="rect">
            <a:avLst/>
          </a:prstGeom>
          <a:noFill/>
        </p:spPr>
      </p:pic>
      <p:pic>
        <p:nvPicPr>
          <p:cNvPr id="8" name="Picture 2" descr="D:\2 класс рабочая папка\математика\плакаты  материалы\гномы\post_38_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547664" y="4653136"/>
            <a:ext cx="1584176" cy="200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лужайк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14" name="Picture 14" descr="трав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004048" y="3284984"/>
            <a:ext cx="2823308" cy="1375839"/>
          </a:xfrm>
          <a:prstGeom prst="rect">
            <a:avLst/>
          </a:prstGeom>
          <a:noFill/>
        </p:spPr>
      </p:pic>
      <p:pic>
        <p:nvPicPr>
          <p:cNvPr id="15" name="Picture 3" descr="D:\клипарты\игрушкиа\0_7e301_6f2ff1ca_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2564904"/>
            <a:ext cx="1977096" cy="2005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2" descr="http://www.reveries.fr/gifs/images/animaux/1223222294_gifs_animaux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8" y="1628800"/>
            <a:ext cx="1368152" cy="2023725"/>
          </a:xfrm>
          <a:prstGeom prst="rect">
            <a:avLst/>
          </a:prstGeom>
          <a:noFill/>
        </p:spPr>
      </p:pic>
      <p:pic>
        <p:nvPicPr>
          <p:cNvPr id="12" name="Picture 14" descr="трав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1907704" y="3384636"/>
            <a:ext cx="3528392" cy="1276187"/>
          </a:xfrm>
          <a:prstGeom prst="rect">
            <a:avLst/>
          </a:prstGeom>
          <a:noFill/>
        </p:spPr>
      </p:pic>
      <p:pic>
        <p:nvPicPr>
          <p:cNvPr id="13" name="Picture 14" descr="трав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2924944"/>
            <a:ext cx="3330954" cy="130383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699792" y="1484784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accent3">
                    <a:lumMod val="50000"/>
                  </a:schemeClr>
                </a:solidFill>
              </a:rPr>
              <a:t>Полкан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2348880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Жучка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4365104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Барбос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142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sunhome.ru/foto/4/dom_-gr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677272" y="0"/>
            <a:ext cx="346672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3212976"/>
            <a:ext cx="1635268" cy="169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клипарты\сказки\85b1469fc7f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09191">
            <a:off x="5438970" y="4238226"/>
            <a:ext cx="2234522" cy="214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251520" y="0"/>
            <a:ext cx="3636912" cy="1611560"/>
          </a:xfrm>
          <a:prstGeom prst="cloudCallout">
            <a:avLst>
              <a:gd name="adj1" fmla="val -27507"/>
              <a:gd name="adj2" fmla="val 12344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следует за вторником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516216" y="2348880"/>
            <a:ext cx="2304256" cy="1296144"/>
          </a:xfrm>
          <a:prstGeom prst="cloudCallout">
            <a:avLst>
              <a:gd name="adj1" fmla="val -32998"/>
              <a:gd name="adj2" fmla="val 12602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Среда.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Мурка мяукает тише, чем </a:t>
            </a:r>
            <a:r>
              <a:rPr lang="ru-RU" sz="2800" b="1" dirty="0" err="1" smtClean="0"/>
              <a:t>Барсик</a:t>
            </a:r>
            <a:r>
              <a:rPr lang="ru-RU" sz="2800" b="1" dirty="0" smtClean="0"/>
              <a:t>, но громче Пушка. Напиши, кто мяукает громче всех.</a:t>
            </a:r>
            <a:endParaRPr lang="ru-RU" sz="2800" b="1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6" name="Picture 14" descr="Божьи коровки - клипарт PNG 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585" y="4936206"/>
            <a:ext cx="2282415" cy="1921794"/>
          </a:xfrm>
          <a:prstGeom prst="rect">
            <a:avLst/>
          </a:prstGeom>
          <a:noFill/>
        </p:spPr>
      </p:pic>
      <p:pic>
        <p:nvPicPr>
          <p:cNvPr id="9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http://img3.proshkolu.ru/content/media/pic/std/3000000/2943000/2942269-360fb889c73df166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13" r="24098" b="8285"/>
          <a:stretch>
            <a:fillRect/>
          </a:stretch>
        </p:blipFill>
        <p:spPr bwMode="auto">
          <a:xfrm>
            <a:off x="0" y="3231071"/>
            <a:ext cx="2376264" cy="3626929"/>
          </a:xfrm>
          <a:prstGeom prst="rect">
            <a:avLst/>
          </a:prstGeom>
          <a:noFill/>
        </p:spPr>
      </p:pic>
      <p:pic>
        <p:nvPicPr>
          <p:cNvPr id="8" name="Picture 2" descr="D:\2 класс рабочая папка\математика\плакаты  материалы\гномы\post_38_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547664" y="4653136"/>
            <a:ext cx="1584176" cy="200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лужай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5517232"/>
            <a:ext cx="8136904" cy="1340768"/>
          </a:xfrm>
          <a:prstGeom prst="rect">
            <a:avLst/>
          </a:prstGeom>
          <a:noFill/>
        </p:spPr>
      </p:pic>
      <p:pic>
        <p:nvPicPr>
          <p:cNvPr id="13" name="Picture 1" descr="D:\клипарты\сказки\0_7e29b_ffe8c849_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1916832"/>
            <a:ext cx="1512168" cy="213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клипарты\животные\76205058_large_0_506f1_30a65134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844824"/>
            <a:ext cx="1394524" cy="145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D:\клипарты\животные\кот23.png"/>
          <p:cNvPicPr>
            <a:picLocks noChangeAspect="1" noChangeArrowheads="1"/>
          </p:cNvPicPr>
          <p:nvPr/>
        </p:nvPicPr>
        <p:blipFill>
          <a:blip r:embed="rId10" cstate="print"/>
          <a:srcRect l="18001" r="7999"/>
          <a:stretch>
            <a:fillRect/>
          </a:stretch>
        </p:blipFill>
        <p:spPr bwMode="auto">
          <a:xfrm>
            <a:off x="6084168" y="2564904"/>
            <a:ext cx="1109295" cy="149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трав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23728" y="3501008"/>
            <a:ext cx="2603105" cy="792088"/>
          </a:xfrm>
          <a:prstGeom prst="rect">
            <a:avLst/>
          </a:prstGeom>
          <a:noFill/>
        </p:spPr>
      </p:pic>
      <p:pic>
        <p:nvPicPr>
          <p:cNvPr id="17" name="Picture 2" descr="трав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47864" y="2852936"/>
            <a:ext cx="2603105" cy="1008112"/>
          </a:xfrm>
          <a:prstGeom prst="rect">
            <a:avLst/>
          </a:prstGeom>
          <a:noFill/>
        </p:spPr>
      </p:pic>
      <p:pic>
        <p:nvPicPr>
          <p:cNvPr id="18" name="Picture 2" descr="трав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3573016"/>
            <a:ext cx="2952328" cy="79208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755576" y="1700808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Мурка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24128" y="4293096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Пушок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28" y="1268760"/>
            <a:ext cx="237626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accent3">
                    <a:lumMod val="50000"/>
                  </a:schemeClr>
                </a:solidFill>
              </a:rPr>
              <a:t>Барсик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A142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700" b="1" dirty="0" smtClean="0"/>
              <a:t>Выбери нужную фигуру из 9 пронумерованных</a:t>
            </a:r>
            <a:r>
              <a:rPr lang="ru-RU" sz="2700" b="1" dirty="0" smtClean="0"/>
              <a:t>. Впиши номер вместо вопроса</a:t>
            </a:r>
            <a:r>
              <a:rPr lang="ru-RU" sz="3200" b="1" dirty="0" smtClean="0"/>
              <a:t>. </a:t>
            </a:r>
            <a:endParaRPr lang="ru-RU" dirty="0"/>
          </a:p>
        </p:txBody>
      </p:sp>
      <p:pic>
        <p:nvPicPr>
          <p:cNvPr id="3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59224" y="3159224"/>
            <a:ext cx="6858000" cy="539552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bd14526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5445224" y="3159224"/>
            <a:ext cx="6858000" cy="539552"/>
          </a:xfrm>
          <a:prstGeom prst="rect">
            <a:avLst/>
          </a:prstGeom>
          <a:noFill/>
        </p:spPr>
      </p:pic>
      <p:pic>
        <p:nvPicPr>
          <p:cNvPr id="5" name="Picture 28" descr="http://grovit.cz/ZABAVNY_majka57/GIF/domky/domky1/d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3429000"/>
            <a:ext cx="2592288" cy="3280241"/>
          </a:xfrm>
          <a:prstGeom prst="rect">
            <a:avLst/>
          </a:prstGeom>
          <a:noFill/>
        </p:spPr>
      </p:pic>
      <p:pic>
        <p:nvPicPr>
          <p:cNvPr id="6" name="Picture 6" descr="лужа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445224"/>
            <a:ext cx="8136904" cy="1412776"/>
          </a:xfrm>
          <a:prstGeom prst="rect">
            <a:avLst/>
          </a:prstGeom>
          <a:noFill/>
        </p:spPr>
      </p:pic>
      <p:pic>
        <p:nvPicPr>
          <p:cNvPr id="7" name="Picture 30" descr="http://priroda.inc.ru/animation/gnom/5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5373216"/>
            <a:ext cx="1584176" cy="1334044"/>
          </a:xfrm>
          <a:prstGeom prst="rect">
            <a:avLst/>
          </a:prstGeom>
          <a:noFill/>
        </p:spPr>
      </p:pic>
      <p:pic>
        <p:nvPicPr>
          <p:cNvPr id="8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5373216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Презентации\Математика\Умники и умницы 2 класс\Тетрадь 2 класс\Часть 1. 1- 18 урок\Image002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 l="15069" t="8615" r="45962" b="71932"/>
          <a:stretch>
            <a:fillRect/>
          </a:stretch>
        </p:blipFill>
        <p:spPr bwMode="auto">
          <a:xfrm>
            <a:off x="827583" y="1196752"/>
            <a:ext cx="3978442" cy="2808312"/>
          </a:xfrm>
          <a:prstGeom prst="rect">
            <a:avLst/>
          </a:prstGeom>
          <a:noFill/>
        </p:spPr>
      </p:pic>
      <p:pic>
        <p:nvPicPr>
          <p:cNvPr id="10" name="Picture 3" descr="D:\Презентации\Математика\Умники и умницы 2 класс\Тетрадь 2 класс\Часть 1. 1- 18 урок\Image002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0EFF4"/>
              </a:clrFrom>
              <a:clrTo>
                <a:srgbClr val="F0EFF4">
                  <a:alpha val="0"/>
                </a:srgbClr>
              </a:clrTo>
            </a:clrChange>
          </a:blip>
          <a:srcRect l="56331" t="8615" r="3936" b="71932"/>
          <a:stretch>
            <a:fillRect/>
          </a:stretch>
        </p:blipFill>
        <p:spPr bwMode="auto">
          <a:xfrm>
            <a:off x="4788024" y="2924944"/>
            <a:ext cx="3744416" cy="259228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411760" y="2204864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4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2" descr="http://i052.radikal.ru/1105/4f/46e96e1fe0f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45024"/>
            <a:ext cx="2880320" cy="2626853"/>
          </a:xfrm>
          <a:prstGeom prst="rect">
            <a:avLst/>
          </a:prstGeom>
          <a:noFill/>
        </p:spPr>
      </p:pic>
      <p:pic>
        <p:nvPicPr>
          <p:cNvPr id="6" name="Picture 2" descr="D:\клипарты\сказки\8242b73a83f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789040"/>
            <a:ext cx="28352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941168"/>
            <a:ext cx="1368152" cy="136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bygaga.com.ua/uploads/posts/1367231677_krasivie_i_vkusnie_domik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527"/>
            <a:ext cx="9144000" cy="68955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0"/>
            <a:ext cx="4546848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9552" y="4437112"/>
            <a:ext cx="1635268" cy="169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2 класс рабочая папка\математика\плакаты  материалы\гномы\64200981_1284870046_03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20072" y="4509120"/>
            <a:ext cx="1563897" cy="190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467544" y="476672"/>
            <a:ext cx="3636912" cy="2043608"/>
          </a:xfrm>
          <a:prstGeom prst="cloudCallout">
            <a:avLst>
              <a:gd name="adj1" fmla="val -18528"/>
              <a:gd name="adj2" fmla="val 16330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недели наступает раньше других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868144" y="908720"/>
            <a:ext cx="3275856" cy="1296144"/>
          </a:xfrm>
          <a:prstGeom prst="cloudCallout">
            <a:avLst>
              <a:gd name="adj1" fmla="val -40288"/>
              <a:gd name="adj2" fmla="val 25031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Понедельник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dejnik.ru/wp-content/uploads/2013/09/4706e0802567201e3748dd94b7c46c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97"/>
            <a:ext cx="9144000" cy="68510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907704" y="4293096"/>
            <a:ext cx="1635268" cy="169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2 класс рабочая папка\математика\плакаты  материалы\гномы\post_38_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284984"/>
            <a:ext cx="2560735" cy="28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971600" y="764704"/>
            <a:ext cx="3636912" cy="2043608"/>
          </a:xfrm>
          <a:prstGeom prst="cloudCallout">
            <a:avLst>
              <a:gd name="adj1" fmla="val -18528"/>
              <a:gd name="adj2" fmla="val 16330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недели наступает позже других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652120" y="1916832"/>
            <a:ext cx="3275856" cy="1296144"/>
          </a:xfrm>
          <a:prstGeom prst="cloudCallout">
            <a:avLst>
              <a:gd name="adj1" fmla="val -42614"/>
              <a:gd name="adj2" fmla="val 9830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Воскресенье.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 descr="http://idejnik.ru/wp-content/uploads/2013/09/e472d8f3def2df9af85bc8566bdefb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5"/>
            <a:ext cx="9144000" cy="68640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619672" y="3717032"/>
            <a:ext cx="1635268" cy="169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2 класс рабочая папка\математика\плакаты  материалы\гномы\64201001_1284869724_13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788024" y="3429000"/>
            <a:ext cx="2262547" cy="203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971600" y="764704"/>
            <a:ext cx="3636912" cy="2043608"/>
          </a:xfrm>
          <a:prstGeom prst="cloudCallout">
            <a:avLst>
              <a:gd name="adj1" fmla="val -9249"/>
              <a:gd name="adj2" fmla="val 98316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недели предшествует субботе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516216" y="1268760"/>
            <a:ext cx="2232248" cy="1296144"/>
          </a:xfrm>
          <a:prstGeom prst="cloudCallout">
            <a:avLst>
              <a:gd name="adj1" fmla="val -82114"/>
              <a:gd name="adj2" fmla="val 11594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Пятница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dejnik.ru/wp-content/uploads/2013/09/4bf687fac36f2375b8dfb680028b37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43608" y="4221088"/>
            <a:ext cx="1872208" cy="194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2 класс рабочая папка\математика\плакаты  материалы\гномы\64200995_1284869681_1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076056" y="3789040"/>
            <a:ext cx="1944216" cy="252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323528" y="764704"/>
            <a:ext cx="4284984" cy="2043608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недели находится между средой и пятницей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516216" y="1268760"/>
            <a:ext cx="2232248" cy="1296144"/>
          </a:xfrm>
          <a:prstGeom prst="cloudCallout">
            <a:avLst>
              <a:gd name="adj1" fmla="val -66509"/>
              <a:gd name="adj2" fmla="val 14953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Четверг.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dejnik.ru/wp-content/uploads/2013/09/b4b2e198b09f519a40e194b2af88f1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43608" y="4221088"/>
            <a:ext cx="1872208" cy="194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2 класс рабочая папка\математика\плакаты  материалы\64201005_1284869752_15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060848"/>
            <a:ext cx="1584176" cy="205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980728"/>
            <a:ext cx="4284984" cy="2043608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каком дне недели  букв больше, чем звуков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260648"/>
            <a:ext cx="2232248" cy="1296144"/>
          </a:xfrm>
          <a:prstGeom prst="cloudCallout">
            <a:avLst>
              <a:gd name="adj1" fmla="val -37737"/>
              <a:gd name="adj2" fmla="val 9662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Суббота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dejnik.ru/wp-content/uploads/2013/09/i4_9MvGkjd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4" descr="D:\клипарты\насекомые\83444162_large_0_540a7_899bf390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43608" y="4221088"/>
            <a:ext cx="1872208" cy="194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D:\клипарты\сказки\23388fa899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573016"/>
            <a:ext cx="2390585" cy="219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980728"/>
            <a:ext cx="4284984" cy="2043608"/>
          </a:xfrm>
          <a:prstGeom prst="cloudCallout">
            <a:avLst>
              <a:gd name="adj1" fmla="val -6963"/>
              <a:gd name="adj2" fmla="val 11482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одним словом семь дней с понедельника по воскресенье?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796136" y="1412776"/>
            <a:ext cx="2232248" cy="1296144"/>
          </a:xfrm>
          <a:prstGeom prst="cloudCallout">
            <a:avLst>
              <a:gd name="adj1" fmla="val 48091"/>
              <a:gd name="adj2" fmla="val 1243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Неделя.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699</Words>
  <Application>Microsoft Office PowerPoint</Application>
  <PresentationFormat>Экран (4:3)</PresentationFormat>
  <Paragraphs>143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Среди 33 букв алфавита, помещённых в круг, одна пропущена. Какая? Впиши её в свободный фрагмент.</vt:lpstr>
      <vt:lpstr>Прочитай, что здесь написано.</vt:lpstr>
      <vt:lpstr>«Шифровальщик». Расшифруй как можно быстрее слова, поместив вместо ** букву, которая должна стоять между данными буквами в алфавите.</vt:lpstr>
      <vt:lpstr>«Шифровальщик». Расшифруй как можно быстрее слова, поместив вместо ** букву, которая должна стоять между данными буквами в алфавите.</vt:lpstr>
      <vt:lpstr>«Шифровальщик». Расшифруй как можно быстрее слова, поместив вместо ** букву, которая должна стоять между данными буквами в алфавите.</vt:lpstr>
      <vt:lpstr>«Шифровальщик». Расшифруй как можно быстрее слова, поместив вместо ** букву, которая должна стоять между данными буквами в алфавите.</vt:lpstr>
      <vt:lpstr>Зашифруй таким способом автора книги  «Дядя Фёдор, Кот и Пёс»</vt:lpstr>
      <vt:lpstr>В слове «КРЯ» переставили буквы – и получилось слово «ЯРК». Такая же перестановка была в слове «ПЛИ».  Подчеркни, что получилось:</vt:lpstr>
      <vt:lpstr>В слове «МОРЕ» переставили буквы – и получилось слово «ОМРЕ». Такая же перестановка была в слове «ГРУЗ».  Подчеркни, что получилось:</vt:lpstr>
      <vt:lpstr>В слове «БАТОН» переставили буквы – и получилось слово «БОТАН». Такая же перестановка была в слове «ШЕСТЬ».  Подчеркни, что получилось:</vt:lpstr>
      <vt:lpstr>Какие получатся новые слова, если вставить эти слоги? Запиши.</vt:lpstr>
      <vt:lpstr>Пять лет назад Аркадию было 8 лет. Сколько лет будет Аркадию через 6 лет?</vt:lpstr>
      <vt:lpstr>Шоколадка состоит из 9 квадратиков. Сколько разломов надо сделать, чтобы отделить все квадратики? (Каждый раз ломается один кусок по прямой линии.)</vt:lpstr>
      <vt:lpstr>Вова решает задачи лучше, чем Коля. Коля решает задачи лучше, чем Миша. Напиши, кто решает задачи лучше всех.</vt:lpstr>
      <vt:lpstr>Полкан лает чаще, чем Жучка, но реже, чем Барбос. Напиши, кто лает чаще всех.</vt:lpstr>
      <vt:lpstr>Мурка мяукает тише, чем Барсик, но громче Пушка. Напиши, кто мяукает громче всех.</vt:lpstr>
      <vt:lpstr>Выбери нужную фигуру из 9 пронумерованных. Впиши номер вместо вопроса. 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55</cp:revision>
  <dcterms:modified xsi:type="dcterms:W3CDTF">2014-10-08T18:19:15Z</dcterms:modified>
</cp:coreProperties>
</file>