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6" r:id="rId23"/>
    <p:sldId id="284" r:id="rId24"/>
    <p:sldId id="285" r:id="rId25"/>
    <p:sldId id="25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4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jpeg"/><Relationship Id="rId7" Type="http://schemas.openxmlformats.org/officeDocument/2006/relationships/image" Target="../media/image29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.jpeg"/><Relationship Id="rId7" Type="http://schemas.openxmlformats.org/officeDocument/2006/relationships/image" Target="../media/image39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13" Type="http://schemas.openxmlformats.org/officeDocument/2006/relationships/image" Target="../media/image51.png"/><Relationship Id="rId3" Type="http://schemas.openxmlformats.org/officeDocument/2006/relationships/image" Target="../media/image3.jpeg"/><Relationship Id="rId7" Type="http://schemas.openxmlformats.org/officeDocument/2006/relationships/image" Target="../media/image45.jpeg"/><Relationship Id="rId12" Type="http://schemas.openxmlformats.org/officeDocument/2006/relationships/image" Target="../media/image50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11" Type="http://schemas.openxmlformats.org/officeDocument/2006/relationships/image" Target="../media/image49.pn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5" Type="http://schemas.openxmlformats.org/officeDocument/2006/relationships/image" Target="../media/image26.jpe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0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9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1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.jpeg"/><Relationship Id="rId7" Type="http://schemas.openxmlformats.org/officeDocument/2006/relationships/image" Target="../media/image1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9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1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27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395536" y="1052736"/>
            <a:ext cx="4176464" cy="2016224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Кто улетает осенью на юг?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2783"/>
              <a:gd name="adj2" fmla="val 12065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Птицы.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14" descr="Клипарт &quot;Художественный&quot;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75"/>
          <a:stretch>
            <a:fillRect/>
          </a:stretch>
        </p:blipFill>
        <p:spPr bwMode="auto">
          <a:xfrm>
            <a:off x="1763688" y="0"/>
            <a:ext cx="1191143" cy="1152128"/>
          </a:xfrm>
          <a:prstGeom prst="rect">
            <a:avLst/>
          </a:prstGeom>
          <a:noFill/>
        </p:spPr>
      </p:pic>
      <p:pic>
        <p:nvPicPr>
          <p:cNvPr id="5122" name="Picture 2" descr="http://www.ihsan.kz/wp-content/uploads/2013/11/3715185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140968"/>
            <a:ext cx="3563888" cy="3563888"/>
          </a:xfrm>
          <a:prstGeom prst="rect">
            <a:avLst/>
          </a:prstGeom>
          <a:noFill/>
        </p:spPr>
      </p:pic>
      <p:pic>
        <p:nvPicPr>
          <p:cNvPr id="23554" name="Picture 2" descr="http://img1.liveinternet.ru/images/attach/c/3/83/444/83444221_large_0_5409c_903fa7e7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516216" y="4005064"/>
            <a:ext cx="1965523" cy="229552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059832" y="116632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23556" name="Picture 4" descr="http://s7.rimg.info/1704087f7398b7526373f1b6516a7e8e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2924944"/>
            <a:ext cx="2443336" cy="2424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395536" y="1052736"/>
            <a:ext cx="4176464" cy="2016224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 чему часто ходят и никогда не ездят?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3024336" cy="1440160"/>
          </a:xfrm>
          <a:prstGeom prst="cloudCallout">
            <a:avLst>
              <a:gd name="adj1" fmla="val -2783"/>
              <a:gd name="adj2" fmla="val 12065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 лестнице.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14" descr="Клипарт &quot;Художественный&quot;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75"/>
          <a:stretch>
            <a:fillRect/>
          </a:stretch>
        </p:blipFill>
        <p:spPr bwMode="auto">
          <a:xfrm>
            <a:off x="1763688" y="0"/>
            <a:ext cx="1191143" cy="115212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059832" y="116632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22530" name="Picture 2" descr="http://randl.ru/uploads/posts/2010-05/1273660801_3olxb7eeppgn9dd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3501008"/>
            <a:ext cx="3744416" cy="2808312"/>
          </a:xfrm>
          <a:prstGeom prst="rect">
            <a:avLst/>
          </a:prstGeom>
          <a:noFill/>
        </p:spPr>
      </p:pic>
      <p:pic>
        <p:nvPicPr>
          <p:cNvPr id="12" name="Picture 2" descr="http://img1.liveinternet.ru/images/attach/c/4/80/531/80531289_4663906_Bezimeni1_pngbbb.png"/>
          <p:cNvPicPr>
            <a:picLocks noChangeAspect="1" noChangeArrowheads="1"/>
          </p:cNvPicPr>
          <p:nvPr/>
        </p:nvPicPr>
        <p:blipFill>
          <a:blip r:embed="rId6" cstate="print"/>
          <a:srcRect l="1433" t="52008" r="66332" b="25210"/>
          <a:stretch>
            <a:fillRect/>
          </a:stretch>
        </p:blipFill>
        <p:spPr bwMode="auto">
          <a:xfrm>
            <a:off x="6084168" y="4293096"/>
            <a:ext cx="1944216" cy="1944216"/>
          </a:xfrm>
          <a:prstGeom prst="rect">
            <a:avLst/>
          </a:prstGeom>
          <a:noFill/>
        </p:spPr>
      </p:pic>
      <p:pic>
        <p:nvPicPr>
          <p:cNvPr id="5122" name="Picture 2" descr="http://www.ihsan.kz/wp-content/uploads/2013/11/37151853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2996952"/>
            <a:ext cx="3563888" cy="3563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</a:t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как можно точнее.</a:t>
            </a:r>
            <a:endParaRPr lang="ru-RU" sz="2800" dirty="0"/>
          </a:p>
        </p:txBody>
      </p:sp>
      <p:pic>
        <p:nvPicPr>
          <p:cNvPr id="9" name="Picture 16" descr="http://img1.liveinternet.ru/images/attach/c/8/104/811/104811221_large_0_63e84_dc625a29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07504" y="4221088"/>
            <a:ext cx="2304256" cy="2376264"/>
          </a:xfrm>
          <a:prstGeom prst="rect">
            <a:avLst/>
          </a:prstGeom>
          <a:noFill/>
        </p:spPr>
      </p:pic>
      <p:grpSp>
        <p:nvGrpSpPr>
          <p:cNvPr id="2" name="Группа 16"/>
          <p:cNvGrpSpPr/>
          <p:nvPr/>
        </p:nvGrpSpPr>
        <p:grpSpPr>
          <a:xfrm>
            <a:off x="0" y="5733256"/>
            <a:ext cx="9036496" cy="977093"/>
            <a:chOff x="0" y="4653136"/>
            <a:chExt cx="9036496" cy="977093"/>
          </a:xfrm>
        </p:grpSpPr>
        <p:pic>
          <p:nvPicPr>
            <p:cNvPr id="18" name="Picture 2" descr="http://ps-shtychki.ucoz.ru/_ld/31/9734421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176" t="63459" r="4480" b="8950"/>
            <a:stretch>
              <a:fillRect/>
            </a:stretch>
          </p:blipFill>
          <p:spPr bwMode="auto">
            <a:xfrm>
              <a:off x="0" y="4658830"/>
              <a:ext cx="3131840" cy="963643"/>
            </a:xfrm>
            <a:prstGeom prst="rect">
              <a:avLst/>
            </a:prstGeom>
            <a:noFill/>
          </p:spPr>
        </p:pic>
        <p:pic>
          <p:nvPicPr>
            <p:cNvPr id="19" name="Picture 2" descr="http://ps-shtychki.ucoz.ru/_ld/31/9734421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498" t="35868" r="3783" b="39300"/>
            <a:stretch>
              <a:fillRect/>
            </a:stretch>
          </p:blipFill>
          <p:spPr bwMode="auto">
            <a:xfrm>
              <a:off x="5796136" y="4725144"/>
              <a:ext cx="3240360" cy="883735"/>
            </a:xfrm>
            <a:prstGeom prst="rect">
              <a:avLst/>
            </a:prstGeom>
            <a:noFill/>
          </p:spPr>
        </p:pic>
        <p:pic>
          <p:nvPicPr>
            <p:cNvPr id="20" name="Picture 2" descr="http://ps-shtychki.ucoz.ru/_ld/31/9734421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176" t="2759" r="4480" b="68271"/>
            <a:stretch>
              <a:fillRect/>
            </a:stretch>
          </p:blipFill>
          <p:spPr bwMode="auto">
            <a:xfrm>
              <a:off x="2987824" y="4653136"/>
              <a:ext cx="3024336" cy="977093"/>
            </a:xfrm>
            <a:prstGeom prst="rect">
              <a:avLst/>
            </a:prstGeom>
            <a:noFill/>
          </p:spPr>
        </p:pic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 l="7639" t="54726" b="8681"/>
          <a:stretch>
            <a:fillRect/>
          </a:stretch>
        </p:blipFill>
        <p:spPr bwMode="auto">
          <a:xfrm>
            <a:off x="2195736" y="1412776"/>
            <a:ext cx="611254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4663906_0_5097d_cbcb4665_L (499x500, 153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7452320" y="548680"/>
            <a:ext cx="1440160" cy="1666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</a:t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как можно точнее.</a:t>
            </a:r>
            <a:endParaRPr lang="ru-RU" sz="2800" dirty="0"/>
          </a:p>
        </p:txBody>
      </p:sp>
      <p:pic>
        <p:nvPicPr>
          <p:cNvPr id="9" name="Picture 16" descr="http://img1.liveinternet.ru/images/attach/c/8/104/811/104811221_large_0_63e84_dc625a29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07504" y="4221088"/>
            <a:ext cx="2304256" cy="2376264"/>
          </a:xfrm>
          <a:prstGeom prst="rect">
            <a:avLst/>
          </a:prstGeom>
          <a:noFill/>
        </p:spPr>
      </p:pic>
      <p:grpSp>
        <p:nvGrpSpPr>
          <p:cNvPr id="2" name="Группа 16"/>
          <p:cNvGrpSpPr/>
          <p:nvPr/>
        </p:nvGrpSpPr>
        <p:grpSpPr>
          <a:xfrm>
            <a:off x="0" y="5733256"/>
            <a:ext cx="9036496" cy="977093"/>
            <a:chOff x="0" y="4653136"/>
            <a:chExt cx="9036496" cy="977093"/>
          </a:xfrm>
        </p:grpSpPr>
        <p:pic>
          <p:nvPicPr>
            <p:cNvPr id="18" name="Picture 2" descr="http://ps-shtychki.ucoz.ru/_ld/31/9734421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176" t="63459" r="4480" b="8950"/>
            <a:stretch>
              <a:fillRect/>
            </a:stretch>
          </p:blipFill>
          <p:spPr bwMode="auto">
            <a:xfrm>
              <a:off x="0" y="4658830"/>
              <a:ext cx="3131840" cy="963643"/>
            </a:xfrm>
            <a:prstGeom prst="rect">
              <a:avLst/>
            </a:prstGeom>
            <a:noFill/>
          </p:spPr>
        </p:pic>
        <p:pic>
          <p:nvPicPr>
            <p:cNvPr id="19" name="Picture 2" descr="http://ps-shtychki.ucoz.ru/_ld/31/9734421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498" t="35868" r="3783" b="39300"/>
            <a:stretch>
              <a:fillRect/>
            </a:stretch>
          </p:blipFill>
          <p:spPr bwMode="auto">
            <a:xfrm>
              <a:off x="5796136" y="4725144"/>
              <a:ext cx="3240360" cy="883735"/>
            </a:xfrm>
            <a:prstGeom prst="rect">
              <a:avLst/>
            </a:prstGeom>
            <a:noFill/>
          </p:spPr>
        </p:pic>
        <p:pic>
          <p:nvPicPr>
            <p:cNvPr id="20" name="Picture 2" descr="http://ps-shtychki.ucoz.ru/_ld/31/9734421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176" t="2759" r="4480" b="68271"/>
            <a:stretch>
              <a:fillRect/>
            </a:stretch>
          </p:blipFill>
          <p:spPr bwMode="auto">
            <a:xfrm>
              <a:off x="2987824" y="4653136"/>
              <a:ext cx="3024336" cy="977093"/>
            </a:xfrm>
            <a:prstGeom prst="rect">
              <a:avLst/>
            </a:prstGeom>
            <a:noFill/>
          </p:spPr>
        </p:pic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 l="7201" t="56317" b="7090"/>
          <a:stretch>
            <a:fillRect/>
          </a:stretch>
        </p:blipFill>
        <p:spPr bwMode="auto">
          <a:xfrm>
            <a:off x="2123728" y="1412776"/>
            <a:ext cx="627674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4663906_0_5097d_cbcb4665_L (499x500, 153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7452320" y="548680"/>
            <a:ext cx="1440160" cy="1666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Проверь.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16" descr="http://img1.liveinternet.ru/images/attach/c/8/104/811/104811221_large_0_63e84_dc625a29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07504" y="4221088"/>
            <a:ext cx="2304256" cy="2376264"/>
          </a:xfrm>
          <a:prstGeom prst="rect">
            <a:avLst/>
          </a:prstGeom>
          <a:noFill/>
        </p:spPr>
      </p:pic>
      <p:grpSp>
        <p:nvGrpSpPr>
          <p:cNvPr id="2" name="Группа 16"/>
          <p:cNvGrpSpPr/>
          <p:nvPr/>
        </p:nvGrpSpPr>
        <p:grpSpPr>
          <a:xfrm>
            <a:off x="0" y="5733256"/>
            <a:ext cx="9036496" cy="977093"/>
            <a:chOff x="0" y="4653136"/>
            <a:chExt cx="9036496" cy="977093"/>
          </a:xfrm>
        </p:grpSpPr>
        <p:pic>
          <p:nvPicPr>
            <p:cNvPr id="18" name="Picture 2" descr="http://ps-shtychki.ucoz.ru/_ld/31/9734421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176" t="63459" r="4480" b="8950"/>
            <a:stretch>
              <a:fillRect/>
            </a:stretch>
          </p:blipFill>
          <p:spPr bwMode="auto">
            <a:xfrm>
              <a:off x="0" y="4658830"/>
              <a:ext cx="3131840" cy="963643"/>
            </a:xfrm>
            <a:prstGeom prst="rect">
              <a:avLst/>
            </a:prstGeom>
            <a:noFill/>
          </p:spPr>
        </p:pic>
        <p:pic>
          <p:nvPicPr>
            <p:cNvPr id="19" name="Picture 2" descr="http://ps-shtychki.ucoz.ru/_ld/31/9734421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498" t="35868" r="3783" b="39300"/>
            <a:stretch>
              <a:fillRect/>
            </a:stretch>
          </p:blipFill>
          <p:spPr bwMode="auto">
            <a:xfrm>
              <a:off x="5796136" y="4725144"/>
              <a:ext cx="3240360" cy="883735"/>
            </a:xfrm>
            <a:prstGeom prst="rect">
              <a:avLst/>
            </a:prstGeom>
            <a:noFill/>
          </p:spPr>
        </p:pic>
        <p:pic>
          <p:nvPicPr>
            <p:cNvPr id="20" name="Picture 2" descr="http://ps-shtychki.ucoz.ru/_ld/31/97344212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176" t="2759" r="4480" b="68271"/>
            <a:stretch>
              <a:fillRect/>
            </a:stretch>
          </p:blipFill>
          <p:spPr bwMode="auto">
            <a:xfrm>
              <a:off x="2987824" y="4653136"/>
              <a:ext cx="3024336" cy="977093"/>
            </a:xfrm>
            <a:prstGeom prst="rect">
              <a:avLst/>
            </a:prstGeom>
            <a:noFill/>
          </p:spPr>
        </p:pic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 l="7639" t="54726" b="8681"/>
          <a:stretch>
            <a:fillRect/>
          </a:stretch>
        </p:blipFill>
        <p:spPr bwMode="auto">
          <a:xfrm>
            <a:off x="395536" y="980728"/>
            <a:ext cx="475419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/>
          <a:srcRect l="7201" t="56317" b="7090"/>
          <a:stretch>
            <a:fillRect/>
          </a:stretch>
        </p:blipFill>
        <p:spPr bwMode="auto">
          <a:xfrm>
            <a:off x="3779912" y="3284984"/>
            <a:ext cx="4639329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4663906_0_5097d_cbcb4665_L (499x500, 153Kb)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452320" y="548680"/>
            <a:ext cx="1440160" cy="1666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Впиши недостающие буквы.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3" name="Picture 2" descr="http://ps-shtychki.ucoz.ru/_ld/31/9734421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76" t="63459" r="4480" b="8950"/>
          <a:stretch>
            <a:fillRect/>
          </a:stretch>
        </p:blipFill>
        <p:spPr bwMode="auto">
          <a:xfrm>
            <a:off x="3491880" y="4941168"/>
            <a:ext cx="5472100" cy="168372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99592" y="1268760"/>
            <a:ext cx="7200800" cy="9144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В    Е    (       )    К   Н   (      )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47864" y="1412776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З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32240" y="1412776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Р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2492896"/>
            <a:ext cx="7200800" cy="9144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А  Е  Ё  (       )  О  У  Ы  (      )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4" name="Picture 22" descr="http://img0.liveinternet.ru/images/attach/c/8/104/811/104811226_large_0_63ea3_bc9cee1f_XL.png"/>
          <p:cNvPicPr>
            <a:picLocks noChangeAspect="1" noChangeArrowheads="1"/>
          </p:cNvPicPr>
          <p:nvPr/>
        </p:nvPicPr>
        <p:blipFill>
          <a:blip r:embed="rId5" cstate="print"/>
          <a:srcRect l="17606" r="15728"/>
          <a:stretch>
            <a:fillRect/>
          </a:stretch>
        </p:blipFill>
        <p:spPr bwMode="auto">
          <a:xfrm flipH="1">
            <a:off x="0" y="2969568"/>
            <a:ext cx="2592288" cy="388843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067944" y="2636912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40352" y="2636912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Э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67744" y="3789040"/>
            <a:ext cx="6733256" cy="9144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К  М  (       ) Р  Т  (      )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16016" y="3933056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08304" y="3933056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Ф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Закончи ряды чисел.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3" name="Picture 2" descr="http://ps-shtychki.ucoz.ru/_ld/31/9734421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76" t="63459" r="4480" b="8950"/>
          <a:stretch>
            <a:fillRect/>
          </a:stretch>
        </p:blipFill>
        <p:spPr bwMode="auto">
          <a:xfrm>
            <a:off x="3491880" y="4941168"/>
            <a:ext cx="5472100" cy="1683723"/>
          </a:xfrm>
          <a:prstGeom prst="rect">
            <a:avLst/>
          </a:prstGeom>
          <a:noFill/>
        </p:spPr>
      </p:pic>
      <p:pic>
        <p:nvPicPr>
          <p:cNvPr id="14" name="Picture 22" descr="http://img0.liveinternet.ru/images/attach/c/8/104/811/104811226_large_0_63ea3_bc9cee1f_XL.png"/>
          <p:cNvPicPr>
            <a:picLocks noChangeAspect="1" noChangeArrowheads="1"/>
          </p:cNvPicPr>
          <p:nvPr/>
        </p:nvPicPr>
        <p:blipFill>
          <a:blip r:embed="rId5" cstate="print"/>
          <a:srcRect l="17606" r="15728"/>
          <a:stretch>
            <a:fillRect/>
          </a:stretch>
        </p:blipFill>
        <p:spPr bwMode="auto">
          <a:xfrm flipH="1">
            <a:off x="0" y="2969568"/>
            <a:ext cx="2592288" cy="388843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99592" y="1268760"/>
            <a:ext cx="7200800" cy="9144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10   17   24   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5776" y="2276872"/>
            <a:ext cx="3960440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Закономерность</a:t>
            </a:r>
            <a:r>
              <a:rPr lang="ru-RU" sz="4800" b="1" dirty="0" smtClean="0">
                <a:solidFill>
                  <a:schemeClr val="tx1"/>
                </a:solidFill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</a:rPr>
              <a:t>+7  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23928" y="1412776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31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8064" y="1412776"/>
            <a:ext cx="1080120" cy="7200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38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39752" y="3284984"/>
            <a:ext cx="6264696" cy="9144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4</a:t>
            </a:r>
            <a:r>
              <a:rPr lang="ru-RU" sz="4800" b="1" dirty="0" smtClean="0">
                <a:solidFill>
                  <a:schemeClr val="tx1"/>
                </a:solidFill>
              </a:rPr>
              <a:t>0   35   30   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27784" y="4293096"/>
            <a:ext cx="3960440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Закономерность</a:t>
            </a:r>
            <a:r>
              <a:rPr lang="ru-RU" sz="4800" b="1" dirty="0" smtClean="0">
                <a:solidFill>
                  <a:schemeClr val="tx1"/>
                </a:solidFill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</a:rPr>
              <a:t>+5  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0072" y="3356992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35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444208" y="3356992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40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Установи связь между словами в левой части. Составь подобную пару, вписав вместо пропусков необходимые по смыслу слова.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1412776"/>
            <a:ext cx="4464496" cy="3744416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Курица – цыплёнок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Заяц – капуста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Небо – птица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Волки – лес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Человек – губы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Птица – яйцо</a:t>
            </a:r>
          </a:p>
        </p:txBody>
      </p:sp>
      <p:pic>
        <p:nvPicPr>
          <p:cNvPr id="11" name="Picture 2" descr="http://ps-shtychki.ucoz.ru/_ld/31/9734421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76" t="2759" r="4480" b="68271"/>
          <a:stretch>
            <a:fillRect/>
          </a:stretch>
        </p:blipFill>
        <p:spPr bwMode="auto">
          <a:xfrm>
            <a:off x="2915816" y="5373216"/>
            <a:ext cx="4149997" cy="1340768"/>
          </a:xfrm>
          <a:prstGeom prst="rect">
            <a:avLst/>
          </a:prstGeom>
          <a:noFill/>
        </p:spPr>
      </p:pic>
      <p:pic>
        <p:nvPicPr>
          <p:cNvPr id="12" name="Picture 4" descr="http://0lik.ru/uploads/posts/2014-02/1392855309_100918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144" t="6048" r="27425" b="7769"/>
          <a:stretch>
            <a:fillRect/>
          </a:stretch>
        </p:blipFill>
        <p:spPr bwMode="auto">
          <a:xfrm>
            <a:off x="971600" y="4941168"/>
            <a:ext cx="1210631" cy="191683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4572000" y="1412776"/>
            <a:ext cx="4572000" cy="864096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Лошадь -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407696" y="1484784"/>
            <a:ext cx="27363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Жеребёнок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2204864"/>
            <a:ext cx="4572000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>               - Жёлудь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572000" y="2132856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Свинья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572000" y="2780928"/>
            <a:ext cx="4572000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Вода - 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084168" y="2708920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Рыба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572000" y="3356992"/>
            <a:ext cx="4572000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Люди - 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156176" y="3284984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Город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572000" y="3933056"/>
            <a:ext cx="4572000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>            - Хобот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572000" y="3861048"/>
            <a:ext cx="13681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Слон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572000" y="4509120"/>
            <a:ext cx="4572000" cy="64807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Рыба - 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940152" y="4437112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Икра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8" grpId="0"/>
      <p:bldP spid="19" grpId="0" animBg="1"/>
      <p:bldP spid="20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9087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 доске написаны слова цветными мелками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Picture 28" descr="http://img1.liveinternet.ru/images/attach/c/8/104/811/104811229_large_0_666ca_501ad07d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365104"/>
            <a:ext cx="1728192" cy="2304256"/>
          </a:xfrm>
          <a:prstGeom prst="rect">
            <a:avLst/>
          </a:prstGeom>
          <a:noFill/>
        </p:spPr>
      </p:pic>
      <p:pic>
        <p:nvPicPr>
          <p:cNvPr id="8" name="Picture 26" descr="http://img0.liveinternet.ru/images/attach/c/8/104/811/104811228_large_0_666c9_104be2d6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79512" y="1052736"/>
            <a:ext cx="1384819" cy="18002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979712" y="2420888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БАЛКОН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64088" y="2420888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ПОГОДА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19872" y="3645024"/>
            <a:ext cx="2304256" cy="72008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ЗАПЯТАЯ 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2195736" y="1196752"/>
            <a:ext cx="6408712" cy="1044696"/>
          </a:xfrm>
          <a:prstGeom prst="wedgeRoundRectCallout">
            <a:avLst>
              <a:gd name="adj1" fmla="val -65975"/>
              <a:gd name="adj2" fmla="val 8316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Жёлтое слово правее </a:t>
            </a:r>
            <a:r>
              <a:rPr lang="ru-RU" sz="2800" b="1" dirty="0" err="1" smtClean="0">
                <a:solidFill>
                  <a:schemeClr val="tx1"/>
                </a:solidFill>
              </a:rPr>
              <a:t>розового</a:t>
            </a:r>
            <a:r>
              <a:rPr lang="ru-RU" sz="2800" b="1" dirty="0" smtClean="0">
                <a:solidFill>
                  <a:schemeClr val="tx1"/>
                </a:solidFill>
              </a:rPr>
              <a:t> и выше серого. Раскрась </a:t>
            </a:r>
            <a:r>
              <a:rPr lang="ru-RU" sz="2800" b="1" dirty="0" err="1" smtClean="0">
                <a:solidFill>
                  <a:schemeClr val="tx1"/>
                </a:solidFill>
              </a:rPr>
              <a:t>розовое</a:t>
            </a:r>
            <a:r>
              <a:rPr lang="ru-RU" sz="2800" b="1" dirty="0" smtClean="0">
                <a:solidFill>
                  <a:schemeClr val="tx1"/>
                </a:solidFill>
              </a:rPr>
              <a:t> слово.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4" name="Picture 14" descr="трав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770193"/>
            <a:ext cx="2779068" cy="1087807"/>
          </a:xfrm>
          <a:prstGeom prst="rect">
            <a:avLst/>
          </a:prstGeom>
          <a:noFill/>
        </p:spPr>
      </p:pic>
      <p:pic>
        <p:nvPicPr>
          <p:cNvPr id="15" name="Picture 14" descr="трав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5770193"/>
            <a:ext cx="2779068" cy="1087807"/>
          </a:xfrm>
          <a:prstGeom prst="rect">
            <a:avLst/>
          </a:prstGeom>
          <a:noFill/>
        </p:spPr>
      </p:pic>
      <p:pic>
        <p:nvPicPr>
          <p:cNvPr id="16" name="Picture 14" descr="трав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211960" y="5770193"/>
            <a:ext cx="2592288" cy="1087807"/>
          </a:xfrm>
          <a:prstGeom prst="rect">
            <a:avLst/>
          </a:prstGeom>
          <a:noFill/>
        </p:spPr>
      </p:pic>
      <p:pic>
        <p:nvPicPr>
          <p:cNvPr id="18" name="Picture 14" descr="трав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444208" y="5770193"/>
            <a:ext cx="2592288" cy="1087807"/>
          </a:xfrm>
          <a:prstGeom prst="rect">
            <a:avLst/>
          </a:prstGeom>
          <a:noFill/>
        </p:spPr>
      </p:pic>
      <p:pic>
        <p:nvPicPr>
          <p:cNvPr id="9" name="Picture 38" descr="http://img0.liveinternet.ru/images/attach/c/3/83/444/83444224_large_0_5409f_3bfa1f5f_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2627784" y="4221088"/>
            <a:ext cx="1997023" cy="21297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7F717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381E3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79277"/>
                                      </p:to>
                                    </p:animClr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 пустые скобки справа поставь такие буквы, чтобы получились слова.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Picture 2" descr="http://img-fotki.yandex.ru/get/4312/annaze63.9f/0_3a87d_fb4732db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692696"/>
            <a:ext cx="1584176" cy="1584176"/>
          </a:xfrm>
          <a:prstGeom prst="rect">
            <a:avLst/>
          </a:prstGeom>
          <a:noFill/>
        </p:spPr>
      </p:pic>
      <p:pic>
        <p:nvPicPr>
          <p:cNvPr id="9" name="Picture 2" descr="http://img1.liveinternet.ru/images/attach/c/3/83/444/83444169_large_0_540ae_8b91a803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5489848"/>
            <a:ext cx="1948934" cy="136815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563888" y="105273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Д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75856" y="16288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Л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987824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П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843808" y="27809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Т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771800" y="393305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ОС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059832" y="450912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ЯС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347864" y="5085184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ТЮЛ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314096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.  .  .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292080" y="3212976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ЕНЬ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24" name="Прямая соединительная линия 23"/>
          <p:cNvCxnSpPr>
            <a:stCxn id="11" idx="3"/>
            <a:endCxn id="19" idx="0"/>
          </p:cNvCxnSpPr>
          <p:nvPr/>
        </p:nvCxnSpPr>
        <p:spPr>
          <a:xfrm>
            <a:off x="4355976" y="1340768"/>
            <a:ext cx="1584176" cy="180020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19" idx="0"/>
          </p:cNvCxnSpPr>
          <p:nvPr/>
        </p:nvCxnSpPr>
        <p:spPr>
          <a:xfrm>
            <a:off x="4067944" y="1916832"/>
            <a:ext cx="1872208" cy="122413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endCxn id="19" idx="1"/>
          </p:cNvCxnSpPr>
          <p:nvPr/>
        </p:nvCxnSpPr>
        <p:spPr>
          <a:xfrm>
            <a:off x="3779912" y="2492896"/>
            <a:ext cx="1368152" cy="936104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19" idx="1"/>
          </p:cNvCxnSpPr>
          <p:nvPr/>
        </p:nvCxnSpPr>
        <p:spPr>
          <a:xfrm>
            <a:off x="3635896" y="3068960"/>
            <a:ext cx="1512168" cy="36004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3347864" y="3429000"/>
            <a:ext cx="1800200" cy="14401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endCxn id="20" idx="2"/>
          </p:cNvCxnSpPr>
          <p:nvPr/>
        </p:nvCxnSpPr>
        <p:spPr>
          <a:xfrm flipV="1">
            <a:off x="3995936" y="3717032"/>
            <a:ext cx="1908212" cy="432048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20" idx="2"/>
          </p:cNvCxnSpPr>
          <p:nvPr/>
        </p:nvCxnSpPr>
        <p:spPr>
          <a:xfrm flipV="1">
            <a:off x="4283968" y="3717032"/>
            <a:ext cx="1620180" cy="108012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endCxn id="20" idx="2"/>
          </p:cNvCxnSpPr>
          <p:nvPr/>
        </p:nvCxnSpPr>
        <p:spPr>
          <a:xfrm flipV="1">
            <a:off x="4932040" y="3717032"/>
            <a:ext cx="972108" cy="1656184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ttp://900igr.net/datai/informatika/Informatika-nositeli-informatsii/0002-002-Prirodnye-nositeli-informatsii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786089"/>
            <a:ext cx="2173954" cy="2071911"/>
          </a:xfrm>
          <a:prstGeom prst="rect">
            <a:avLst/>
          </a:prstGeom>
          <a:noFill/>
        </p:spPr>
      </p:pic>
      <p:pic>
        <p:nvPicPr>
          <p:cNvPr id="8" name="Picture 12" descr="http://img0.liveinternet.ru/images/attach/c/8/104/811/104811240_large_3ffe48b3876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4221088"/>
            <a:ext cx="1944216" cy="2071658"/>
          </a:xfrm>
          <a:prstGeom prst="rect">
            <a:avLst/>
          </a:prstGeom>
          <a:noFill/>
        </p:spPr>
      </p:pic>
      <p:pic>
        <p:nvPicPr>
          <p:cNvPr id="3078" name="Picture 6" descr="http://img0.liveinternet.ru/images/attach/b/4/103/175/103175862_CreatewingsDesigns_BD_GrassCluster_SM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55568" y="5085184"/>
            <a:ext cx="3888432" cy="1772816"/>
          </a:xfrm>
          <a:prstGeom prst="rect">
            <a:avLst/>
          </a:prstGeom>
          <a:noFill/>
        </p:spPr>
      </p:pic>
      <p:pic>
        <p:nvPicPr>
          <p:cNvPr id="3076" name="Picture 4" descr="http://img0.liveinternet.ru/images/attach/c/2/69/176/69176905_1294913545_1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80111" y="4941168"/>
            <a:ext cx="3105895" cy="1719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395536" y="1052736"/>
            <a:ext cx="4176464" cy="2016224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Во что превращается вода зимой?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2783"/>
              <a:gd name="adj2" fmla="val 12065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 лёд.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14" descr="Клипарт &quot;Художественный&quot;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75"/>
          <a:stretch>
            <a:fillRect/>
          </a:stretch>
        </p:blipFill>
        <p:spPr bwMode="auto">
          <a:xfrm>
            <a:off x="1763688" y="0"/>
            <a:ext cx="1191143" cy="1152128"/>
          </a:xfrm>
          <a:prstGeom prst="rect">
            <a:avLst/>
          </a:prstGeom>
          <a:noFill/>
        </p:spPr>
      </p:pic>
      <p:pic>
        <p:nvPicPr>
          <p:cNvPr id="5122" name="Picture 2" descr="http://www.ihsan.kz/wp-content/uploads/2013/11/3715185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140968"/>
            <a:ext cx="3563888" cy="3563888"/>
          </a:xfrm>
          <a:prstGeom prst="rect">
            <a:avLst/>
          </a:prstGeom>
          <a:noFill/>
        </p:spPr>
      </p:pic>
      <p:pic>
        <p:nvPicPr>
          <p:cNvPr id="12" name="Picture 2" descr="http://img1.liveinternet.ru/images/attach/c/4/80/531/80531289_4663906_Bezimeni1_pngbbb.png"/>
          <p:cNvPicPr>
            <a:picLocks noChangeAspect="1" noChangeArrowheads="1"/>
          </p:cNvPicPr>
          <p:nvPr/>
        </p:nvPicPr>
        <p:blipFill>
          <a:blip r:embed="rId6" cstate="print"/>
          <a:srcRect l="1433" t="52008" r="66332" b="25210"/>
          <a:stretch>
            <a:fillRect/>
          </a:stretch>
        </p:blipFill>
        <p:spPr bwMode="auto">
          <a:xfrm>
            <a:off x="6156176" y="4005064"/>
            <a:ext cx="1944216" cy="194421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059832" y="116632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5126" name="Picture 6" descr="http://go4.imgsmail.ru/imgpreview?key=2b635dcdd4d26c9a&amp;mb=imgdb_preview_7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3501008"/>
            <a:ext cx="2324739" cy="2409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Закончи ряды чисел.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971600" y="1196752"/>
            <a:ext cx="7776864" cy="1728192"/>
          </a:xfrm>
          <a:prstGeom prst="wedgeRoundRectCallout">
            <a:avLst>
              <a:gd name="adj1" fmla="val -55846"/>
              <a:gd name="adj2" fmla="val -1132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Антон, Никита, Кирилл и Слава </a:t>
            </a:r>
            <a:r>
              <a:rPr lang="ru-RU" sz="2400" b="1" dirty="0" smtClean="0">
                <a:solidFill>
                  <a:schemeClr val="tx1"/>
                </a:solidFill>
              </a:rPr>
              <a:t>поделили поровну между собой полученные на рекламной раздаче 7 баллонов Кока-колы ёмкостью </a:t>
            </a:r>
            <a:r>
              <a:rPr lang="ru-RU" sz="3200" b="1" dirty="0" smtClean="0">
                <a:solidFill>
                  <a:schemeClr val="tx1"/>
                </a:solidFill>
              </a:rPr>
              <a:t>1л, 2л, 3л, 4л, 5л, 6л, и 7л</a:t>
            </a:r>
            <a:r>
              <a:rPr lang="ru-RU" sz="2400" b="1" dirty="0" smtClean="0">
                <a:solidFill>
                  <a:schemeClr val="tx1"/>
                </a:solidFill>
              </a:rPr>
              <a:t>. Напиши, как они это сделали?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755576" y="4149080"/>
            <a:ext cx="214321" cy="648072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683568" y="4797152"/>
            <a:ext cx="777686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611560" y="4797152"/>
            <a:ext cx="93610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</a:t>
            </a:r>
            <a:r>
              <a:rPr lang="ru-RU" sz="3600" b="1" dirty="0" smtClean="0">
                <a:solidFill>
                  <a:schemeClr val="tx1"/>
                </a:solidFill>
              </a:rPr>
              <a:t>л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4797152"/>
            <a:ext cx="93610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2</a:t>
            </a:r>
            <a:r>
              <a:rPr lang="ru-RU" sz="3600" b="1" dirty="0" smtClean="0">
                <a:solidFill>
                  <a:schemeClr val="tx1"/>
                </a:solidFill>
              </a:rPr>
              <a:t>л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15816" y="4797152"/>
            <a:ext cx="93610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</a:t>
            </a:r>
            <a:r>
              <a:rPr lang="ru-RU" sz="3600" b="1" dirty="0" smtClean="0">
                <a:solidFill>
                  <a:schemeClr val="tx1"/>
                </a:solidFill>
              </a:rPr>
              <a:t>л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139952" y="4797152"/>
            <a:ext cx="93610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4</a:t>
            </a:r>
            <a:r>
              <a:rPr lang="ru-RU" sz="3600" b="1" dirty="0" smtClean="0">
                <a:solidFill>
                  <a:schemeClr val="tx1"/>
                </a:solidFill>
              </a:rPr>
              <a:t>л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220072" y="4797152"/>
            <a:ext cx="93610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5</a:t>
            </a:r>
            <a:r>
              <a:rPr lang="ru-RU" sz="3600" b="1" dirty="0" smtClean="0">
                <a:solidFill>
                  <a:schemeClr val="tx1"/>
                </a:solidFill>
              </a:rPr>
              <a:t>л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372200" y="4797152"/>
            <a:ext cx="93610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6</a:t>
            </a:r>
            <a:r>
              <a:rPr lang="ru-RU" sz="3600" b="1" dirty="0" smtClean="0">
                <a:solidFill>
                  <a:schemeClr val="tx1"/>
                </a:solidFill>
              </a:rPr>
              <a:t>л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452320" y="4797152"/>
            <a:ext cx="93610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7</a:t>
            </a:r>
            <a:r>
              <a:rPr lang="ru-RU" sz="3600" b="1" dirty="0" smtClean="0">
                <a:solidFill>
                  <a:schemeClr val="tx1"/>
                </a:solidFill>
              </a:rPr>
              <a:t>л </a:t>
            </a:r>
          </a:p>
        </p:txBody>
      </p:sp>
      <p:pic>
        <p:nvPicPr>
          <p:cNvPr id="17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1907704" y="3926190"/>
            <a:ext cx="288032" cy="870962"/>
          </a:xfrm>
          <a:prstGeom prst="rect">
            <a:avLst/>
          </a:prstGeom>
          <a:noFill/>
        </p:spPr>
      </p:pic>
      <p:pic>
        <p:nvPicPr>
          <p:cNvPr id="18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3059832" y="3708449"/>
            <a:ext cx="360040" cy="1088703"/>
          </a:xfrm>
          <a:prstGeom prst="rect">
            <a:avLst/>
          </a:prstGeom>
          <a:noFill/>
        </p:spPr>
      </p:pic>
      <p:pic>
        <p:nvPicPr>
          <p:cNvPr id="19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4355976" y="3499292"/>
            <a:ext cx="432048" cy="1306444"/>
          </a:xfrm>
          <a:prstGeom prst="rect">
            <a:avLst/>
          </a:prstGeom>
          <a:noFill/>
        </p:spPr>
      </p:pic>
      <p:pic>
        <p:nvPicPr>
          <p:cNvPr id="20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5580112" y="3284984"/>
            <a:ext cx="432048" cy="1522468"/>
          </a:xfrm>
          <a:prstGeom prst="rect">
            <a:avLst/>
          </a:prstGeom>
          <a:noFill/>
        </p:spPr>
      </p:pic>
      <p:pic>
        <p:nvPicPr>
          <p:cNvPr id="23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6660232" y="3068960"/>
            <a:ext cx="432048" cy="1738492"/>
          </a:xfrm>
          <a:prstGeom prst="rect">
            <a:avLst/>
          </a:prstGeom>
          <a:noFill/>
        </p:spPr>
      </p:pic>
      <p:pic>
        <p:nvPicPr>
          <p:cNvPr id="24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7740352" y="2852936"/>
            <a:ext cx="504056" cy="1954516"/>
          </a:xfrm>
          <a:prstGeom prst="rect">
            <a:avLst/>
          </a:prstGeom>
          <a:noFill/>
        </p:spPr>
      </p:pic>
      <p:sp>
        <p:nvSpPr>
          <p:cNvPr id="25" name="Полилиния 24"/>
          <p:cNvSpPr/>
          <p:nvPr/>
        </p:nvSpPr>
        <p:spPr>
          <a:xfrm>
            <a:off x="968829" y="5225143"/>
            <a:ext cx="5769428" cy="489857"/>
          </a:xfrm>
          <a:custGeom>
            <a:avLst/>
            <a:gdLst>
              <a:gd name="connsiteX0" fmla="*/ 0 w 5769428"/>
              <a:gd name="connsiteY0" fmla="*/ 130628 h 489857"/>
              <a:gd name="connsiteX1" fmla="*/ 10885 w 5769428"/>
              <a:gd name="connsiteY1" fmla="*/ 163286 h 489857"/>
              <a:gd name="connsiteX2" fmla="*/ 76200 w 5769428"/>
              <a:gd name="connsiteY2" fmla="*/ 206828 h 489857"/>
              <a:gd name="connsiteX3" fmla="*/ 97971 w 5769428"/>
              <a:gd name="connsiteY3" fmla="*/ 228600 h 489857"/>
              <a:gd name="connsiteX4" fmla="*/ 130628 w 5769428"/>
              <a:gd name="connsiteY4" fmla="*/ 239486 h 489857"/>
              <a:gd name="connsiteX5" fmla="*/ 239485 w 5769428"/>
              <a:gd name="connsiteY5" fmla="*/ 261257 h 489857"/>
              <a:gd name="connsiteX6" fmla="*/ 272142 w 5769428"/>
              <a:gd name="connsiteY6" fmla="*/ 272143 h 489857"/>
              <a:gd name="connsiteX7" fmla="*/ 446314 w 5769428"/>
              <a:gd name="connsiteY7" fmla="*/ 293914 h 489857"/>
              <a:gd name="connsiteX8" fmla="*/ 500742 w 5769428"/>
              <a:gd name="connsiteY8" fmla="*/ 304800 h 489857"/>
              <a:gd name="connsiteX9" fmla="*/ 544285 w 5769428"/>
              <a:gd name="connsiteY9" fmla="*/ 315686 h 489857"/>
              <a:gd name="connsiteX10" fmla="*/ 609600 w 5769428"/>
              <a:gd name="connsiteY10" fmla="*/ 326571 h 489857"/>
              <a:gd name="connsiteX11" fmla="*/ 707571 w 5769428"/>
              <a:gd name="connsiteY11" fmla="*/ 359228 h 489857"/>
              <a:gd name="connsiteX12" fmla="*/ 740228 w 5769428"/>
              <a:gd name="connsiteY12" fmla="*/ 370114 h 489857"/>
              <a:gd name="connsiteX13" fmla="*/ 870857 w 5769428"/>
              <a:gd name="connsiteY13" fmla="*/ 391886 h 489857"/>
              <a:gd name="connsiteX14" fmla="*/ 957942 w 5769428"/>
              <a:gd name="connsiteY14" fmla="*/ 424543 h 489857"/>
              <a:gd name="connsiteX15" fmla="*/ 1066800 w 5769428"/>
              <a:gd name="connsiteY15" fmla="*/ 446314 h 489857"/>
              <a:gd name="connsiteX16" fmla="*/ 1099457 w 5769428"/>
              <a:gd name="connsiteY16" fmla="*/ 457200 h 489857"/>
              <a:gd name="connsiteX17" fmla="*/ 1741714 w 5769428"/>
              <a:gd name="connsiteY17" fmla="*/ 468086 h 489857"/>
              <a:gd name="connsiteX18" fmla="*/ 2133600 w 5769428"/>
              <a:gd name="connsiteY18" fmla="*/ 478971 h 489857"/>
              <a:gd name="connsiteX19" fmla="*/ 3189514 w 5769428"/>
              <a:gd name="connsiteY19" fmla="*/ 489857 h 489857"/>
              <a:gd name="connsiteX20" fmla="*/ 3962400 w 5769428"/>
              <a:gd name="connsiteY20" fmla="*/ 478971 h 489857"/>
              <a:gd name="connsiteX21" fmla="*/ 4408714 w 5769428"/>
              <a:gd name="connsiteY21" fmla="*/ 468086 h 489857"/>
              <a:gd name="connsiteX22" fmla="*/ 4561114 w 5769428"/>
              <a:gd name="connsiteY22" fmla="*/ 446314 h 489857"/>
              <a:gd name="connsiteX23" fmla="*/ 4604657 w 5769428"/>
              <a:gd name="connsiteY23" fmla="*/ 435428 h 489857"/>
              <a:gd name="connsiteX24" fmla="*/ 4724400 w 5769428"/>
              <a:gd name="connsiteY24" fmla="*/ 413657 h 489857"/>
              <a:gd name="connsiteX25" fmla="*/ 4833257 w 5769428"/>
              <a:gd name="connsiteY25" fmla="*/ 381000 h 489857"/>
              <a:gd name="connsiteX26" fmla="*/ 4876800 w 5769428"/>
              <a:gd name="connsiteY26" fmla="*/ 370114 h 489857"/>
              <a:gd name="connsiteX27" fmla="*/ 4931228 w 5769428"/>
              <a:gd name="connsiteY27" fmla="*/ 359228 h 489857"/>
              <a:gd name="connsiteX28" fmla="*/ 4974771 w 5769428"/>
              <a:gd name="connsiteY28" fmla="*/ 348343 h 489857"/>
              <a:gd name="connsiteX29" fmla="*/ 5029200 w 5769428"/>
              <a:gd name="connsiteY29" fmla="*/ 337457 h 489857"/>
              <a:gd name="connsiteX30" fmla="*/ 5061857 w 5769428"/>
              <a:gd name="connsiteY30" fmla="*/ 326571 h 489857"/>
              <a:gd name="connsiteX31" fmla="*/ 5148942 w 5769428"/>
              <a:gd name="connsiteY31" fmla="*/ 304800 h 489857"/>
              <a:gd name="connsiteX32" fmla="*/ 5214257 w 5769428"/>
              <a:gd name="connsiteY32" fmla="*/ 283028 h 489857"/>
              <a:gd name="connsiteX33" fmla="*/ 5257800 w 5769428"/>
              <a:gd name="connsiteY33" fmla="*/ 272143 h 489857"/>
              <a:gd name="connsiteX34" fmla="*/ 5355771 w 5769428"/>
              <a:gd name="connsiteY34" fmla="*/ 239486 h 489857"/>
              <a:gd name="connsiteX35" fmla="*/ 5388428 w 5769428"/>
              <a:gd name="connsiteY35" fmla="*/ 228600 h 489857"/>
              <a:gd name="connsiteX36" fmla="*/ 5421085 w 5769428"/>
              <a:gd name="connsiteY36" fmla="*/ 206828 h 489857"/>
              <a:gd name="connsiteX37" fmla="*/ 5464628 w 5769428"/>
              <a:gd name="connsiteY37" fmla="*/ 195943 h 489857"/>
              <a:gd name="connsiteX38" fmla="*/ 5529942 w 5769428"/>
              <a:gd name="connsiteY38" fmla="*/ 174171 h 489857"/>
              <a:gd name="connsiteX39" fmla="*/ 5551714 w 5769428"/>
              <a:gd name="connsiteY39" fmla="*/ 152400 h 489857"/>
              <a:gd name="connsiteX40" fmla="*/ 5584371 w 5769428"/>
              <a:gd name="connsiteY40" fmla="*/ 141514 h 489857"/>
              <a:gd name="connsiteX41" fmla="*/ 5627914 w 5769428"/>
              <a:gd name="connsiteY41" fmla="*/ 119743 h 489857"/>
              <a:gd name="connsiteX42" fmla="*/ 5704114 w 5769428"/>
              <a:gd name="connsiteY42" fmla="*/ 65314 h 489857"/>
              <a:gd name="connsiteX43" fmla="*/ 5769428 w 5769428"/>
              <a:gd name="connsiteY43" fmla="*/ 0 h 48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769428" h="489857">
                <a:moveTo>
                  <a:pt x="0" y="130628"/>
                </a:moveTo>
                <a:cubicBezTo>
                  <a:pt x="3628" y="141514"/>
                  <a:pt x="4981" y="153446"/>
                  <a:pt x="10885" y="163286"/>
                </a:cubicBezTo>
                <a:cubicBezTo>
                  <a:pt x="25132" y="187032"/>
                  <a:pt x="53518" y="195487"/>
                  <a:pt x="76200" y="206828"/>
                </a:cubicBezTo>
                <a:cubicBezTo>
                  <a:pt x="83457" y="214085"/>
                  <a:pt x="89170" y="223319"/>
                  <a:pt x="97971" y="228600"/>
                </a:cubicBezTo>
                <a:cubicBezTo>
                  <a:pt x="107810" y="234504"/>
                  <a:pt x="119595" y="236334"/>
                  <a:pt x="130628" y="239486"/>
                </a:cubicBezTo>
                <a:cubicBezTo>
                  <a:pt x="206529" y="261172"/>
                  <a:pt x="143267" y="239874"/>
                  <a:pt x="239485" y="261257"/>
                </a:cubicBezTo>
                <a:cubicBezTo>
                  <a:pt x="250686" y="263746"/>
                  <a:pt x="260808" y="270353"/>
                  <a:pt x="272142" y="272143"/>
                </a:cubicBezTo>
                <a:cubicBezTo>
                  <a:pt x="329935" y="281268"/>
                  <a:pt x="388941" y="282439"/>
                  <a:pt x="446314" y="293914"/>
                </a:cubicBezTo>
                <a:cubicBezTo>
                  <a:pt x="464457" y="297543"/>
                  <a:pt x="482681" y="300786"/>
                  <a:pt x="500742" y="304800"/>
                </a:cubicBezTo>
                <a:cubicBezTo>
                  <a:pt x="515347" y="308046"/>
                  <a:pt x="529614" y="312752"/>
                  <a:pt x="544285" y="315686"/>
                </a:cubicBezTo>
                <a:cubicBezTo>
                  <a:pt x="565928" y="320015"/>
                  <a:pt x="587828" y="322943"/>
                  <a:pt x="609600" y="326571"/>
                </a:cubicBezTo>
                <a:cubicBezTo>
                  <a:pt x="682030" y="362788"/>
                  <a:pt x="623161" y="338126"/>
                  <a:pt x="707571" y="359228"/>
                </a:cubicBezTo>
                <a:cubicBezTo>
                  <a:pt x="718703" y="362011"/>
                  <a:pt x="729096" y="367331"/>
                  <a:pt x="740228" y="370114"/>
                </a:cubicBezTo>
                <a:cubicBezTo>
                  <a:pt x="782674" y="380726"/>
                  <a:pt x="827847" y="385742"/>
                  <a:pt x="870857" y="391886"/>
                </a:cubicBezTo>
                <a:cubicBezTo>
                  <a:pt x="883096" y="396781"/>
                  <a:pt x="937779" y="419890"/>
                  <a:pt x="957942" y="424543"/>
                </a:cubicBezTo>
                <a:cubicBezTo>
                  <a:pt x="993999" y="432864"/>
                  <a:pt x="1031694" y="434612"/>
                  <a:pt x="1066800" y="446314"/>
                </a:cubicBezTo>
                <a:cubicBezTo>
                  <a:pt x="1077686" y="449943"/>
                  <a:pt x="1087988" y="456830"/>
                  <a:pt x="1099457" y="457200"/>
                </a:cubicBezTo>
                <a:cubicBezTo>
                  <a:pt x="1313462" y="464104"/>
                  <a:pt x="1527645" y="463579"/>
                  <a:pt x="1741714" y="468086"/>
                </a:cubicBezTo>
                <a:lnTo>
                  <a:pt x="2133600" y="478971"/>
                </a:lnTo>
                <a:lnTo>
                  <a:pt x="3189514" y="489857"/>
                </a:lnTo>
                <a:lnTo>
                  <a:pt x="3962400" y="478971"/>
                </a:lnTo>
                <a:lnTo>
                  <a:pt x="4408714" y="468086"/>
                </a:lnTo>
                <a:cubicBezTo>
                  <a:pt x="4433927" y="467057"/>
                  <a:pt x="4530148" y="452507"/>
                  <a:pt x="4561114" y="446314"/>
                </a:cubicBezTo>
                <a:cubicBezTo>
                  <a:pt x="4575785" y="443380"/>
                  <a:pt x="4590052" y="438673"/>
                  <a:pt x="4604657" y="435428"/>
                </a:cubicBezTo>
                <a:cubicBezTo>
                  <a:pt x="4709725" y="412080"/>
                  <a:pt x="4606243" y="437289"/>
                  <a:pt x="4724400" y="413657"/>
                </a:cubicBezTo>
                <a:cubicBezTo>
                  <a:pt x="4810762" y="396384"/>
                  <a:pt x="4722217" y="408761"/>
                  <a:pt x="4833257" y="381000"/>
                </a:cubicBezTo>
                <a:cubicBezTo>
                  <a:pt x="4847771" y="377371"/>
                  <a:pt x="4862195" y="373360"/>
                  <a:pt x="4876800" y="370114"/>
                </a:cubicBezTo>
                <a:cubicBezTo>
                  <a:pt x="4894861" y="366100"/>
                  <a:pt x="4913167" y="363242"/>
                  <a:pt x="4931228" y="359228"/>
                </a:cubicBezTo>
                <a:cubicBezTo>
                  <a:pt x="4945833" y="355983"/>
                  <a:pt x="4960166" y="351588"/>
                  <a:pt x="4974771" y="348343"/>
                </a:cubicBezTo>
                <a:cubicBezTo>
                  <a:pt x="4992833" y="344329"/>
                  <a:pt x="5011250" y="341945"/>
                  <a:pt x="5029200" y="337457"/>
                </a:cubicBezTo>
                <a:cubicBezTo>
                  <a:pt x="5040332" y="334674"/>
                  <a:pt x="5050787" y="329590"/>
                  <a:pt x="5061857" y="326571"/>
                </a:cubicBezTo>
                <a:cubicBezTo>
                  <a:pt x="5090724" y="318698"/>
                  <a:pt x="5120556" y="314262"/>
                  <a:pt x="5148942" y="304800"/>
                </a:cubicBezTo>
                <a:cubicBezTo>
                  <a:pt x="5170714" y="297543"/>
                  <a:pt x="5191993" y="288594"/>
                  <a:pt x="5214257" y="283028"/>
                </a:cubicBezTo>
                <a:cubicBezTo>
                  <a:pt x="5228771" y="279400"/>
                  <a:pt x="5243470" y="276442"/>
                  <a:pt x="5257800" y="272143"/>
                </a:cubicBezTo>
                <a:cubicBezTo>
                  <a:pt x="5290772" y="262252"/>
                  <a:pt x="5323114" y="250372"/>
                  <a:pt x="5355771" y="239486"/>
                </a:cubicBezTo>
                <a:cubicBezTo>
                  <a:pt x="5366657" y="235857"/>
                  <a:pt x="5378881" y="234965"/>
                  <a:pt x="5388428" y="228600"/>
                </a:cubicBezTo>
                <a:cubicBezTo>
                  <a:pt x="5399314" y="221343"/>
                  <a:pt x="5409060" y="211982"/>
                  <a:pt x="5421085" y="206828"/>
                </a:cubicBezTo>
                <a:cubicBezTo>
                  <a:pt x="5434836" y="200935"/>
                  <a:pt x="5450298" y="200242"/>
                  <a:pt x="5464628" y="195943"/>
                </a:cubicBezTo>
                <a:cubicBezTo>
                  <a:pt x="5486609" y="189349"/>
                  <a:pt x="5529942" y="174171"/>
                  <a:pt x="5529942" y="174171"/>
                </a:cubicBezTo>
                <a:cubicBezTo>
                  <a:pt x="5537199" y="166914"/>
                  <a:pt x="5542913" y="157680"/>
                  <a:pt x="5551714" y="152400"/>
                </a:cubicBezTo>
                <a:cubicBezTo>
                  <a:pt x="5561553" y="146496"/>
                  <a:pt x="5573824" y="146034"/>
                  <a:pt x="5584371" y="141514"/>
                </a:cubicBezTo>
                <a:cubicBezTo>
                  <a:pt x="5599286" y="135122"/>
                  <a:pt x="5613400" y="127000"/>
                  <a:pt x="5627914" y="119743"/>
                </a:cubicBezTo>
                <a:cubicBezTo>
                  <a:pt x="5679571" y="68086"/>
                  <a:pt x="5651984" y="82691"/>
                  <a:pt x="5704114" y="65314"/>
                </a:cubicBezTo>
                <a:lnTo>
                  <a:pt x="5769428" y="0"/>
                </a:ln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2201774" y="5290457"/>
            <a:ext cx="3404369" cy="206829"/>
          </a:xfrm>
          <a:custGeom>
            <a:avLst/>
            <a:gdLst>
              <a:gd name="connsiteX0" fmla="*/ 8026 w 3404369"/>
              <a:gd name="connsiteY0" fmla="*/ 0 h 206829"/>
              <a:gd name="connsiteX1" fmla="*/ 95112 w 3404369"/>
              <a:gd name="connsiteY1" fmla="*/ 43543 h 206829"/>
              <a:gd name="connsiteX2" fmla="*/ 127769 w 3404369"/>
              <a:gd name="connsiteY2" fmla="*/ 65314 h 206829"/>
              <a:gd name="connsiteX3" fmla="*/ 203969 w 3404369"/>
              <a:gd name="connsiteY3" fmla="*/ 87086 h 206829"/>
              <a:gd name="connsiteX4" fmla="*/ 258397 w 3404369"/>
              <a:gd name="connsiteY4" fmla="*/ 119743 h 206829"/>
              <a:gd name="connsiteX5" fmla="*/ 312826 w 3404369"/>
              <a:gd name="connsiteY5" fmla="*/ 130629 h 206829"/>
              <a:gd name="connsiteX6" fmla="*/ 345483 w 3404369"/>
              <a:gd name="connsiteY6" fmla="*/ 141514 h 206829"/>
              <a:gd name="connsiteX7" fmla="*/ 454340 w 3404369"/>
              <a:gd name="connsiteY7" fmla="*/ 163286 h 206829"/>
              <a:gd name="connsiteX8" fmla="*/ 497883 w 3404369"/>
              <a:gd name="connsiteY8" fmla="*/ 174172 h 206829"/>
              <a:gd name="connsiteX9" fmla="*/ 563197 w 3404369"/>
              <a:gd name="connsiteY9" fmla="*/ 195943 h 206829"/>
              <a:gd name="connsiteX10" fmla="*/ 628512 w 3404369"/>
              <a:gd name="connsiteY10" fmla="*/ 206829 h 206829"/>
              <a:gd name="connsiteX11" fmla="*/ 2751226 w 3404369"/>
              <a:gd name="connsiteY11" fmla="*/ 195943 h 206829"/>
              <a:gd name="connsiteX12" fmla="*/ 2783883 w 3404369"/>
              <a:gd name="connsiteY12" fmla="*/ 185057 h 206829"/>
              <a:gd name="connsiteX13" fmla="*/ 2849197 w 3404369"/>
              <a:gd name="connsiteY13" fmla="*/ 174172 h 206829"/>
              <a:gd name="connsiteX14" fmla="*/ 2881855 w 3404369"/>
              <a:gd name="connsiteY14" fmla="*/ 163286 h 206829"/>
              <a:gd name="connsiteX15" fmla="*/ 3012483 w 3404369"/>
              <a:gd name="connsiteY15" fmla="*/ 141514 h 206829"/>
              <a:gd name="connsiteX16" fmla="*/ 3077797 w 3404369"/>
              <a:gd name="connsiteY16" fmla="*/ 130629 h 206829"/>
              <a:gd name="connsiteX17" fmla="*/ 3164883 w 3404369"/>
              <a:gd name="connsiteY17" fmla="*/ 108857 h 206829"/>
              <a:gd name="connsiteX18" fmla="*/ 3241083 w 3404369"/>
              <a:gd name="connsiteY18" fmla="*/ 87086 h 206829"/>
              <a:gd name="connsiteX19" fmla="*/ 3262855 w 3404369"/>
              <a:gd name="connsiteY19" fmla="*/ 65314 h 206829"/>
              <a:gd name="connsiteX20" fmla="*/ 3339055 w 3404369"/>
              <a:gd name="connsiteY20" fmla="*/ 43543 h 206829"/>
              <a:gd name="connsiteX21" fmla="*/ 3404369 w 3404369"/>
              <a:gd name="connsiteY21" fmla="*/ 0 h 206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404369" h="206829">
                <a:moveTo>
                  <a:pt x="8026" y="0"/>
                </a:moveTo>
                <a:cubicBezTo>
                  <a:pt x="104730" y="72527"/>
                  <a:pt x="0" y="2781"/>
                  <a:pt x="95112" y="43543"/>
                </a:cubicBezTo>
                <a:cubicBezTo>
                  <a:pt x="107137" y="48697"/>
                  <a:pt x="115744" y="60160"/>
                  <a:pt x="127769" y="65314"/>
                </a:cubicBezTo>
                <a:cubicBezTo>
                  <a:pt x="176597" y="86240"/>
                  <a:pt x="161603" y="65903"/>
                  <a:pt x="203969" y="87086"/>
                </a:cubicBezTo>
                <a:cubicBezTo>
                  <a:pt x="222893" y="96548"/>
                  <a:pt x="238752" y="111885"/>
                  <a:pt x="258397" y="119743"/>
                </a:cubicBezTo>
                <a:cubicBezTo>
                  <a:pt x="275576" y="126615"/>
                  <a:pt x="294876" y="126142"/>
                  <a:pt x="312826" y="130629"/>
                </a:cubicBezTo>
                <a:cubicBezTo>
                  <a:pt x="323958" y="133412"/>
                  <a:pt x="334302" y="138934"/>
                  <a:pt x="345483" y="141514"/>
                </a:cubicBezTo>
                <a:cubicBezTo>
                  <a:pt x="381540" y="149835"/>
                  <a:pt x="418441" y="154311"/>
                  <a:pt x="454340" y="163286"/>
                </a:cubicBezTo>
                <a:cubicBezTo>
                  <a:pt x="468854" y="166915"/>
                  <a:pt x="483553" y="169873"/>
                  <a:pt x="497883" y="174172"/>
                </a:cubicBezTo>
                <a:cubicBezTo>
                  <a:pt x="519864" y="180766"/>
                  <a:pt x="540560" y="192170"/>
                  <a:pt x="563197" y="195943"/>
                </a:cubicBezTo>
                <a:lnTo>
                  <a:pt x="628512" y="206829"/>
                </a:lnTo>
                <a:lnTo>
                  <a:pt x="2751226" y="195943"/>
                </a:lnTo>
                <a:cubicBezTo>
                  <a:pt x="2762700" y="195827"/>
                  <a:pt x="2772682" y="187546"/>
                  <a:pt x="2783883" y="185057"/>
                </a:cubicBezTo>
                <a:cubicBezTo>
                  <a:pt x="2805429" y="180269"/>
                  <a:pt x="2827426" y="177800"/>
                  <a:pt x="2849197" y="174172"/>
                </a:cubicBezTo>
                <a:cubicBezTo>
                  <a:pt x="2860083" y="170543"/>
                  <a:pt x="2870603" y="165536"/>
                  <a:pt x="2881855" y="163286"/>
                </a:cubicBezTo>
                <a:cubicBezTo>
                  <a:pt x="2925141" y="154629"/>
                  <a:pt x="2968940" y="148771"/>
                  <a:pt x="3012483" y="141514"/>
                </a:cubicBezTo>
                <a:cubicBezTo>
                  <a:pt x="3034254" y="137885"/>
                  <a:pt x="3056154" y="134958"/>
                  <a:pt x="3077797" y="130629"/>
                </a:cubicBezTo>
                <a:cubicBezTo>
                  <a:pt x="3188476" y="108493"/>
                  <a:pt x="3086767" y="131176"/>
                  <a:pt x="3164883" y="108857"/>
                </a:cubicBezTo>
                <a:cubicBezTo>
                  <a:pt x="3260564" y="81520"/>
                  <a:pt x="3162783" y="113187"/>
                  <a:pt x="3241083" y="87086"/>
                </a:cubicBezTo>
                <a:cubicBezTo>
                  <a:pt x="3248340" y="79829"/>
                  <a:pt x="3254054" y="70594"/>
                  <a:pt x="3262855" y="65314"/>
                </a:cubicBezTo>
                <a:cubicBezTo>
                  <a:pt x="3274007" y="58623"/>
                  <a:pt x="3330926" y="45575"/>
                  <a:pt x="3339055" y="43543"/>
                </a:cubicBezTo>
                <a:lnTo>
                  <a:pt x="3404369" y="0"/>
                </a:lnTo>
              </a:path>
            </a:pathLst>
          </a:cu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3483429" y="5233463"/>
            <a:ext cx="1034142" cy="122308"/>
          </a:xfrm>
          <a:custGeom>
            <a:avLst/>
            <a:gdLst>
              <a:gd name="connsiteX0" fmla="*/ 0 w 1034142"/>
              <a:gd name="connsiteY0" fmla="*/ 56994 h 122308"/>
              <a:gd name="connsiteX1" fmla="*/ 43542 w 1034142"/>
              <a:gd name="connsiteY1" fmla="*/ 78766 h 122308"/>
              <a:gd name="connsiteX2" fmla="*/ 185057 w 1034142"/>
              <a:gd name="connsiteY2" fmla="*/ 111423 h 122308"/>
              <a:gd name="connsiteX3" fmla="*/ 435428 w 1034142"/>
              <a:gd name="connsiteY3" fmla="*/ 122308 h 122308"/>
              <a:gd name="connsiteX4" fmla="*/ 838200 w 1034142"/>
              <a:gd name="connsiteY4" fmla="*/ 100537 h 122308"/>
              <a:gd name="connsiteX5" fmla="*/ 870857 w 1034142"/>
              <a:gd name="connsiteY5" fmla="*/ 89651 h 122308"/>
              <a:gd name="connsiteX6" fmla="*/ 947057 w 1034142"/>
              <a:gd name="connsiteY6" fmla="*/ 67880 h 122308"/>
              <a:gd name="connsiteX7" fmla="*/ 1001485 w 1034142"/>
              <a:gd name="connsiteY7" fmla="*/ 24337 h 122308"/>
              <a:gd name="connsiteX8" fmla="*/ 1034142 w 1034142"/>
              <a:gd name="connsiteY8" fmla="*/ 2566 h 12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4142" h="122308">
                <a:moveTo>
                  <a:pt x="0" y="56994"/>
                </a:moveTo>
                <a:cubicBezTo>
                  <a:pt x="14514" y="64251"/>
                  <a:pt x="28147" y="73634"/>
                  <a:pt x="43542" y="78766"/>
                </a:cubicBezTo>
                <a:cubicBezTo>
                  <a:pt x="48648" y="80468"/>
                  <a:pt x="163079" y="109853"/>
                  <a:pt x="185057" y="111423"/>
                </a:cubicBezTo>
                <a:cubicBezTo>
                  <a:pt x="268381" y="117375"/>
                  <a:pt x="351971" y="118680"/>
                  <a:pt x="435428" y="122308"/>
                </a:cubicBezTo>
                <a:cubicBezTo>
                  <a:pt x="511839" y="119579"/>
                  <a:pt x="723614" y="119635"/>
                  <a:pt x="838200" y="100537"/>
                </a:cubicBezTo>
                <a:cubicBezTo>
                  <a:pt x="849518" y="98651"/>
                  <a:pt x="859824" y="92803"/>
                  <a:pt x="870857" y="89651"/>
                </a:cubicBezTo>
                <a:cubicBezTo>
                  <a:pt x="966538" y="62314"/>
                  <a:pt x="868757" y="93981"/>
                  <a:pt x="947057" y="67880"/>
                </a:cubicBezTo>
                <a:cubicBezTo>
                  <a:pt x="999615" y="15320"/>
                  <a:pt x="932836" y="79255"/>
                  <a:pt x="1001485" y="24337"/>
                </a:cubicBezTo>
                <a:cubicBezTo>
                  <a:pt x="1031907" y="0"/>
                  <a:pt x="1010843" y="2566"/>
                  <a:pt x="1034142" y="2566"/>
                </a:cubicBezTo>
              </a:path>
            </a:pathLst>
          </a:cu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452320" y="4653136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16" descr="http://img1.liveinternet.ru/images/attach/c/3/83/444/83444159_large_0_540a4_489ef7c_L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28184" y="5373216"/>
            <a:ext cx="774964" cy="1340768"/>
          </a:xfrm>
          <a:prstGeom prst="rect">
            <a:avLst/>
          </a:prstGeom>
          <a:noFill/>
        </p:spPr>
      </p:pic>
      <p:pic>
        <p:nvPicPr>
          <p:cNvPr id="30" name="Picture 18" descr="http://img0.liveinternet.ru/images/attach/c/3/83/444/83444160_large_0_540a5_4ed2f473_L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99992" y="5805264"/>
            <a:ext cx="939802" cy="864096"/>
          </a:xfrm>
          <a:prstGeom prst="rect">
            <a:avLst/>
          </a:prstGeom>
          <a:noFill/>
        </p:spPr>
      </p:pic>
      <p:pic>
        <p:nvPicPr>
          <p:cNvPr id="31" name="Picture 6" descr="http://img-fotki.yandex.ru/get/4208/annaze63.9f/0_3a87f_7cd62674_X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H="1">
            <a:off x="-180528" y="1412776"/>
            <a:ext cx="1701824" cy="1682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25" grpId="0" animBg="1"/>
      <p:bldP spid="26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 русском языке есть выражения, в которых человек сравнивает себя с животными. Вспомни их и составь из предложенных слов.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412776"/>
            <a:ext cx="2736304" cy="4464496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Трудится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Неуклюжий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Трещит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Поёт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Трусливый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Назойливая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Хитрая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Упрямый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56176" y="1412776"/>
            <a:ext cx="2088232" cy="4464496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Медведь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Заяц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Сорока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Муравей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Соловей</a:t>
            </a:r>
          </a:p>
          <a:p>
            <a:r>
              <a:rPr lang="ru-RU" sz="3600" b="1" dirty="0" err="1" smtClean="0">
                <a:solidFill>
                  <a:schemeClr val="tx1"/>
                </a:solidFill>
              </a:rPr>
              <a:t>Осёл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Лиса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Муха 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131840" y="1700808"/>
            <a:ext cx="3024336" cy="1728192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131840" y="1772816"/>
            <a:ext cx="3024336" cy="504056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131840" y="2852936"/>
            <a:ext cx="3024336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131840" y="3429000"/>
            <a:ext cx="3024336" cy="504056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3131840" y="2348880"/>
            <a:ext cx="3096344" cy="1584176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131840" y="4437112"/>
            <a:ext cx="3024336" cy="115212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131840" y="5085184"/>
            <a:ext cx="2952328" cy="0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3203848" y="4437112"/>
            <a:ext cx="3024336" cy="11521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139952" y="342900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КАК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33" name="Picture 2" descr="http://ps-shtychki.ucoz.ru/_ld/31/9734421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98" t="35868" r="3783" b="39300"/>
          <a:stretch>
            <a:fillRect/>
          </a:stretch>
        </p:blipFill>
        <p:spPr bwMode="auto">
          <a:xfrm>
            <a:off x="2699792" y="5589240"/>
            <a:ext cx="4124059" cy="1124744"/>
          </a:xfrm>
          <a:prstGeom prst="rect">
            <a:avLst/>
          </a:prstGeom>
          <a:noFill/>
        </p:spPr>
      </p:pic>
      <p:pic>
        <p:nvPicPr>
          <p:cNvPr id="34" name="Picture 24" descr="http://img1.liveinternet.ru/images/attach/c/8/104/811/104811227_large_0_63edb_ae24de9b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5589240"/>
            <a:ext cx="1268760" cy="1268760"/>
          </a:xfrm>
          <a:prstGeom prst="rect">
            <a:avLst/>
          </a:prstGeom>
          <a:noFill/>
        </p:spPr>
      </p:pic>
      <p:pic>
        <p:nvPicPr>
          <p:cNvPr id="35" name="Picture 6" descr="http://img0.liveinternet.ru/images/attach/c/3/83/444/83444178_large_0_540b7_d3680db0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5805264"/>
            <a:ext cx="951339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 русском языке есть выражения, в которых человек сравнивает себя с животными. Вспомни их и составь из предложенных слов.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412776"/>
            <a:ext cx="3312368" cy="4464496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Красный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Топает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Надулся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Нем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Медлительный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Мудрый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Любопытный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72200" y="1412776"/>
            <a:ext cx="2088232" cy="4464496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Ворона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Сова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Индюк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Рак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Слон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Рыба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Черепаха</a:t>
            </a:r>
          </a:p>
        </p:txBody>
      </p:sp>
      <p:cxnSp>
        <p:nvCxnSpPr>
          <p:cNvPr id="12" name="Прямая соединительная линия 11"/>
          <p:cNvCxnSpPr>
            <a:endCxn id="10" idx="1"/>
          </p:cNvCxnSpPr>
          <p:nvPr/>
        </p:nvCxnSpPr>
        <p:spPr>
          <a:xfrm>
            <a:off x="3491880" y="2060848"/>
            <a:ext cx="2880320" cy="158417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491880" y="2564904"/>
            <a:ext cx="2880320" cy="1584176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491880" y="3140968"/>
            <a:ext cx="288032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63888" y="3717032"/>
            <a:ext cx="2808312" cy="1008112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491880" y="4221088"/>
            <a:ext cx="2880320" cy="10801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3491880" y="2564904"/>
            <a:ext cx="2880320" cy="223224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3491880" y="1988840"/>
            <a:ext cx="2952328" cy="33123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139952" y="342900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КАК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8" name="Picture 12" descr="http://img1.liveinternet.ru/images/attach/c/8/104/811/104811217_large_0_63e9c_6fb981e3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547664" y="5733256"/>
            <a:ext cx="1179512" cy="1124744"/>
          </a:xfrm>
          <a:prstGeom prst="rect">
            <a:avLst/>
          </a:prstGeom>
          <a:noFill/>
        </p:spPr>
      </p:pic>
      <p:pic>
        <p:nvPicPr>
          <p:cNvPr id="29" name="Picture 2" descr="http://ps-shtychki.ucoz.ru/_ld/31/9734421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98" t="35868" r="3783" b="39300"/>
          <a:stretch>
            <a:fillRect/>
          </a:stretch>
        </p:blipFill>
        <p:spPr bwMode="auto">
          <a:xfrm>
            <a:off x="2843808" y="5661248"/>
            <a:ext cx="3768418" cy="1027751"/>
          </a:xfrm>
          <a:prstGeom prst="rect">
            <a:avLst/>
          </a:prstGeom>
          <a:noFill/>
        </p:spPr>
      </p:pic>
      <p:pic>
        <p:nvPicPr>
          <p:cNvPr id="30" name="Picture 22" descr="http://go4.imgsmail.ru/imgpreview?key=6355430a83709dcc&amp;mb=imgdb_preview_152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500" b="22376"/>
          <a:stretch>
            <a:fillRect/>
          </a:stretch>
        </p:blipFill>
        <p:spPr bwMode="auto">
          <a:xfrm>
            <a:off x="6372200" y="5733256"/>
            <a:ext cx="1215344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В первом столбике записаны синонимы, называющие действия. Расставь их в порядке усиления действия. Подбери к ним подходящие по смыслу слова из второго столбика. Составь пары.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1412776"/>
            <a:ext cx="2592288" cy="460851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Шёл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Мчался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Бежала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Летела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Тащилась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Скакал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Ползла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40152" y="1412776"/>
            <a:ext cx="2592288" cy="460851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Черепаха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Кляча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Турист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Грузовик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Ракета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Собака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Конь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51723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1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414908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2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148478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3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278092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4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479715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5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213285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6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342900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7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3923928" y="1772816"/>
            <a:ext cx="2016224" cy="39604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3851920" y="2420888"/>
            <a:ext cx="2088232" cy="201622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923928" y="1700808"/>
            <a:ext cx="2088232" cy="1368152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923928" y="3068960"/>
            <a:ext cx="2088232" cy="2016224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923928" y="5013176"/>
            <a:ext cx="2016224" cy="864096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8" idx="1"/>
          </p:cNvCxnSpPr>
          <p:nvPr/>
        </p:nvCxnSpPr>
        <p:spPr>
          <a:xfrm>
            <a:off x="3923928" y="2492896"/>
            <a:ext cx="2016224" cy="122413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851920" y="3717032"/>
            <a:ext cx="2088232" cy="7920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18" descr="http://img0.liveinternet.ru/images/attach/c/3/83/444/83444198_large_0_540cf_43b5ba88_L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705"/>
          <a:stretch>
            <a:fillRect/>
          </a:stretch>
        </p:blipFill>
        <p:spPr bwMode="auto">
          <a:xfrm flipH="1">
            <a:off x="7236296" y="4509120"/>
            <a:ext cx="1907704" cy="2204864"/>
          </a:xfrm>
          <a:prstGeom prst="rect">
            <a:avLst/>
          </a:prstGeom>
          <a:noFill/>
        </p:spPr>
      </p:pic>
      <p:pic>
        <p:nvPicPr>
          <p:cNvPr id="35" name="Picture 26" descr="http://img0.liveinternet.ru/images/attach/c/3/83/444/83444222_large_0_5409d_9ff2823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5273824"/>
            <a:ext cx="1785244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Цветовая последовательность.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107504" y="1124744"/>
            <a:ext cx="8856984" cy="1008112"/>
          </a:xfrm>
          <a:prstGeom prst="wedgeRoundRectCallout">
            <a:avLst>
              <a:gd name="adj1" fmla="val -49931"/>
              <a:gd name="adj2" fmla="val 128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Никита рисует гирлянду цветных флажков: сначала синий, потом красный, потом зелёный, потом жёлтый, снова синий, красный, зелёный, жёлтый и так далее. Какого цвета будет 17-ый флажок?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755576" y="2636912"/>
            <a:ext cx="432048" cy="648074"/>
            <a:chOff x="2339752" y="1556795"/>
            <a:chExt cx="2232248" cy="280831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Группа 19"/>
          <p:cNvGrpSpPr/>
          <p:nvPr/>
        </p:nvGrpSpPr>
        <p:grpSpPr>
          <a:xfrm>
            <a:off x="1331640" y="2708920"/>
            <a:ext cx="432048" cy="648074"/>
            <a:chOff x="2339752" y="1556795"/>
            <a:chExt cx="2232248" cy="2808312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Группа 27"/>
          <p:cNvGrpSpPr/>
          <p:nvPr/>
        </p:nvGrpSpPr>
        <p:grpSpPr>
          <a:xfrm>
            <a:off x="1835696" y="2852936"/>
            <a:ext cx="432048" cy="648074"/>
            <a:chOff x="2339752" y="1556795"/>
            <a:chExt cx="2232248" cy="2808312"/>
          </a:xfrm>
        </p:grpSpPr>
        <p:cxnSp>
          <p:nvCxnSpPr>
            <p:cNvPr id="29" name="Прямая соединительная линия 28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Группа 33"/>
          <p:cNvGrpSpPr/>
          <p:nvPr/>
        </p:nvGrpSpPr>
        <p:grpSpPr>
          <a:xfrm>
            <a:off x="2339752" y="3068960"/>
            <a:ext cx="432048" cy="648074"/>
            <a:chOff x="2339752" y="1556795"/>
            <a:chExt cx="2232248" cy="280831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2843808" y="3429000"/>
            <a:ext cx="432048" cy="648074"/>
            <a:chOff x="2339752" y="1556795"/>
            <a:chExt cx="2232248" cy="2808312"/>
          </a:xfrm>
        </p:grpSpPr>
        <p:cxnSp>
          <p:nvCxnSpPr>
            <p:cNvPr id="41" name="Прямая соединительная линия 40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Группа 45"/>
          <p:cNvGrpSpPr/>
          <p:nvPr/>
        </p:nvGrpSpPr>
        <p:grpSpPr>
          <a:xfrm>
            <a:off x="3275856" y="3717032"/>
            <a:ext cx="432048" cy="648074"/>
            <a:chOff x="2339752" y="1556795"/>
            <a:chExt cx="2232248" cy="2808312"/>
          </a:xfrm>
        </p:grpSpPr>
        <p:cxnSp>
          <p:nvCxnSpPr>
            <p:cNvPr id="47" name="Прямая соединительная линия 46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Группа 51"/>
          <p:cNvGrpSpPr/>
          <p:nvPr/>
        </p:nvGrpSpPr>
        <p:grpSpPr>
          <a:xfrm>
            <a:off x="3779912" y="4005064"/>
            <a:ext cx="432048" cy="648074"/>
            <a:chOff x="2339752" y="1556795"/>
            <a:chExt cx="2232248" cy="2808312"/>
          </a:xfrm>
        </p:grpSpPr>
        <p:cxnSp>
          <p:nvCxnSpPr>
            <p:cNvPr id="53" name="Прямая соединительная линия 52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Группа 57"/>
          <p:cNvGrpSpPr/>
          <p:nvPr/>
        </p:nvGrpSpPr>
        <p:grpSpPr>
          <a:xfrm>
            <a:off x="4283968" y="4293096"/>
            <a:ext cx="432048" cy="648074"/>
            <a:chOff x="2339752" y="1556795"/>
            <a:chExt cx="2232248" cy="2808312"/>
          </a:xfrm>
        </p:grpSpPr>
        <p:cxnSp>
          <p:nvCxnSpPr>
            <p:cNvPr id="59" name="Прямая соединительная линия 58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Группа 63"/>
          <p:cNvGrpSpPr/>
          <p:nvPr/>
        </p:nvGrpSpPr>
        <p:grpSpPr>
          <a:xfrm>
            <a:off x="4788024" y="4077072"/>
            <a:ext cx="432048" cy="648074"/>
            <a:chOff x="2339752" y="1556795"/>
            <a:chExt cx="2232248" cy="2808312"/>
          </a:xfrm>
        </p:grpSpPr>
        <p:cxnSp>
          <p:nvCxnSpPr>
            <p:cNvPr id="65" name="Прямая соединительная линия 64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Группа 69"/>
          <p:cNvGrpSpPr/>
          <p:nvPr/>
        </p:nvGrpSpPr>
        <p:grpSpPr>
          <a:xfrm>
            <a:off x="5220072" y="3717032"/>
            <a:ext cx="432048" cy="648074"/>
            <a:chOff x="2339752" y="1556795"/>
            <a:chExt cx="2232248" cy="2808312"/>
          </a:xfrm>
        </p:grpSpPr>
        <p:cxnSp>
          <p:nvCxnSpPr>
            <p:cNvPr id="71" name="Прямая соединительная линия 70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Группа 75"/>
          <p:cNvGrpSpPr/>
          <p:nvPr/>
        </p:nvGrpSpPr>
        <p:grpSpPr>
          <a:xfrm>
            <a:off x="5724128" y="3429000"/>
            <a:ext cx="432048" cy="648074"/>
            <a:chOff x="2339752" y="1556795"/>
            <a:chExt cx="2232248" cy="2808312"/>
          </a:xfrm>
        </p:grpSpPr>
        <p:cxnSp>
          <p:nvCxnSpPr>
            <p:cNvPr id="77" name="Прямая соединительная линия 76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Группа 81"/>
          <p:cNvGrpSpPr/>
          <p:nvPr/>
        </p:nvGrpSpPr>
        <p:grpSpPr>
          <a:xfrm>
            <a:off x="6228184" y="3284984"/>
            <a:ext cx="432048" cy="648074"/>
            <a:chOff x="2339752" y="1556795"/>
            <a:chExt cx="2232248" cy="2808312"/>
          </a:xfrm>
        </p:grpSpPr>
        <p:cxnSp>
          <p:nvCxnSpPr>
            <p:cNvPr id="83" name="Прямая соединительная линия 82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Группа 87"/>
          <p:cNvGrpSpPr/>
          <p:nvPr/>
        </p:nvGrpSpPr>
        <p:grpSpPr>
          <a:xfrm>
            <a:off x="6732240" y="3068960"/>
            <a:ext cx="432048" cy="648074"/>
            <a:chOff x="2339752" y="1556795"/>
            <a:chExt cx="2232248" cy="2808312"/>
          </a:xfrm>
        </p:grpSpPr>
        <p:cxnSp>
          <p:nvCxnSpPr>
            <p:cNvPr id="89" name="Прямая соединительная линия 88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Группа 93"/>
          <p:cNvGrpSpPr/>
          <p:nvPr/>
        </p:nvGrpSpPr>
        <p:grpSpPr>
          <a:xfrm>
            <a:off x="7236296" y="2852936"/>
            <a:ext cx="432048" cy="648074"/>
            <a:chOff x="2339752" y="1556795"/>
            <a:chExt cx="2232248" cy="2808312"/>
          </a:xfrm>
        </p:grpSpPr>
        <p:cxnSp>
          <p:nvCxnSpPr>
            <p:cNvPr id="95" name="Прямая соединительная линия 94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Группа 99"/>
          <p:cNvGrpSpPr/>
          <p:nvPr/>
        </p:nvGrpSpPr>
        <p:grpSpPr>
          <a:xfrm>
            <a:off x="7740352" y="2636912"/>
            <a:ext cx="432048" cy="648074"/>
            <a:chOff x="2339752" y="1556795"/>
            <a:chExt cx="2232248" cy="2808312"/>
          </a:xfrm>
        </p:grpSpPr>
        <p:cxnSp>
          <p:nvCxnSpPr>
            <p:cNvPr id="101" name="Прямая соединительная линия 100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Прямая соединительная линия 103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Группа 105"/>
          <p:cNvGrpSpPr/>
          <p:nvPr/>
        </p:nvGrpSpPr>
        <p:grpSpPr>
          <a:xfrm>
            <a:off x="8244408" y="2924944"/>
            <a:ext cx="432048" cy="648074"/>
            <a:chOff x="2339752" y="1556795"/>
            <a:chExt cx="2232248" cy="2808312"/>
          </a:xfrm>
        </p:grpSpPr>
        <p:cxnSp>
          <p:nvCxnSpPr>
            <p:cNvPr id="107" name="Прямая соединительная линия 106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единительная линия 108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Прямая соединительная линия 109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Прямая соединительная линия 110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Группа 111"/>
          <p:cNvGrpSpPr/>
          <p:nvPr/>
        </p:nvGrpSpPr>
        <p:grpSpPr>
          <a:xfrm>
            <a:off x="251520" y="2852936"/>
            <a:ext cx="432048" cy="648074"/>
            <a:chOff x="2339752" y="1556795"/>
            <a:chExt cx="2232248" cy="2808312"/>
          </a:xfrm>
        </p:grpSpPr>
        <p:cxnSp>
          <p:nvCxnSpPr>
            <p:cNvPr id="113" name="Прямая соединительная линия 112"/>
            <p:cNvCxnSpPr/>
            <p:nvPr/>
          </p:nvCxnSpPr>
          <p:spPr>
            <a:xfrm>
              <a:off x="2339752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Прямая соединительная линия 113"/>
            <p:cNvCxnSpPr/>
            <p:nvPr/>
          </p:nvCxnSpPr>
          <p:spPr>
            <a:xfrm>
              <a:off x="4572000" y="1556795"/>
              <a:ext cx="0" cy="280831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Прямая соединительная линия 114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Прямая соединительная линия 115"/>
            <p:cNvCxnSpPr/>
            <p:nvPr/>
          </p:nvCxnSpPr>
          <p:spPr>
            <a:xfrm flipH="1">
              <a:off x="2339752" y="3501008"/>
              <a:ext cx="1152128" cy="8640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единительная линия 116"/>
            <p:cNvCxnSpPr/>
            <p:nvPr/>
          </p:nvCxnSpPr>
          <p:spPr>
            <a:xfrm flipH="1" flipV="1">
              <a:off x="3419872" y="3501008"/>
              <a:ext cx="1152128" cy="86409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Полилиния 120"/>
          <p:cNvSpPr/>
          <p:nvPr/>
        </p:nvSpPr>
        <p:spPr>
          <a:xfrm>
            <a:off x="232228" y="2832589"/>
            <a:ext cx="500627" cy="591949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олилиния 121"/>
          <p:cNvSpPr/>
          <p:nvPr/>
        </p:nvSpPr>
        <p:spPr>
          <a:xfrm>
            <a:off x="755576" y="2636912"/>
            <a:ext cx="500627" cy="591949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олилиния 122"/>
          <p:cNvSpPr/>
          <p:nvPr/>
        </p:nvSpPr>
        <p:spPr>
          <a:xfrm>
            <a:off x="1331640" y="2708920"/>
            <a:ext cx="500627" cy="591949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олилиния 123"/>
          <p:cNvSpPr/>
          <p:nvPr/>
        </p:nvSpPr>
        <p:spPr>
          <a:xfrm>
            <a:off x="1835696" y="2852936"/>
            <a:ext cx="500627" cy="591949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олилиния 124"/>
          <p:cNvSpPr/>
          <p:nvPr/>
        </p:nvSpPr>
        <p:spPr>
          <a:xfrm>
            <a:off x="2339752" y="3068960"/>
            <a:ext cx="500627" cy="591949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олилиния 125"/>
          <p:cNvSpPr/>
          <p:nvPr/>
        </p:nvSpPr>
        <p:spPr>
          <a:xfrm>
            <a:off x="2843808" y="3429000"/>
            <a:ext cx="500627" cy="591949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олилиния 126"/>
          <p:cNvSpPr/>
          <p:nvPr/>
        </p:nvSpPr>
        <p:spPr>
          <a:xfrm>
            <a:off x="3275856" y="3717032"/>
            <a:ext cx="500627" cy="591949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Полилиния 127"/>
          <p:cNvSpPr/>
          <p:nvPr/>
        </p:nvSpPr>
        <p:spPr>
          <a:xfrm>
            <a:off x="3779912" y="4005064"/>
            <a:ext cx="500627" cy="591949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Полилиния 128"/>
          <p:cNvSpPr/>
          <p:nvPr/>
        </p:nvSpPr>
        <p:spPr>
          <a:xfrm>
            <a:off x="8244408" y="2924944"/>
            <a:ext cx="500627" cy="591949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0" name="Picture 30" descr="http://img0.liveinternet.ru/images/attach/c/8/104/811/104811230_large_0_666cb_30187cc0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204864"/>
            <a:ext cx="1584176" cy="1584176"/>
          </a:xfrm>
          <a:prstGeom prst="rect">
            <a:avLst/>
          </a:prstGeom>
          <a:noFill/>
        </p:spPr>
      </p:pic>
      <p:pic>
        <p:nvPicPr>
          <p:cNvPr id="131" name="Picture 20" descr="http://img1.liveinternet.ru/images/attach/c/8/104/811/104811225_large_0_63e95_ef5e65ac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4293096"/>
            <a:ext cx="2160240" cy="2160240"/>
          </a:xfrm>
          <a:prstGeom prst="rect">
            <a:avLst/>
          </a:prstGeom>
          <a:noFill/>
        </p:spPr>
      </p:pic>
      <p:pic>
        <p:nvPicPr>
          <p:cNvPr id="133" name="Picture 6" descr="http://img0.liveinternet.ru/images/attach/b/4/103/175/103175862_CreatewingsDesigns_BD_GrassCluster_S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5085184"/>
            <a:ext cx="3888432" cy="1772816"/>
          </a:xfrm>
          <a:prstGeom prst="rect">
            <a:avLst/>
          </a:prstGeom>
          <a:noFill/>
        </p:spPr>
      </p:pic>
      <p:pic>
        <p:nvPicPr>
          <p:cNvPr id="134" name="Picture 6" descr="http://img0.liveinternet.ru/images/attach/b/4/103/175/103175862_CreatewingsDesigns_BD_GrassCluster_S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5085184"/>
            <a:ext cx="3888432" cy="1772816"/>
          </a:xfrm>
          <a:prstGeom prst="rect">
            <a:avLst/>
          </a:prstGeom>
          <a:noFill/>
        </p:spPr>
      </p:pic>
      <p:pic>
        <p:nvPicPr>
          <p:cNvPr id="132" name="Picture 36" descr="http://img0.liveinternet.ru/images/attach/c/8/104/811/104811234_large_0_672cd_6866984c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932040" y="4365104"/>
            <a:ext cx="2304256" cy="22030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0" descr="http://img1.liveinternet.ru/images/attach/c/3/83/444/83444199_large_0_540d0_dd049df6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437112"/>
            <a:ext cx="1944216" cy="1944216"/>
          </a:xfrm>
          <a:prstGeom prst="rect">
            <a:avLst/>
          </a:prstGeom>
          <a:noFill/>
        </p:spPr>
      </p:pic>
      <p:pic>
        <p:nvPicPr>
          <p:cNvPr id="7" name="Picture 2" descr="http://www.ihsan.kz/wp-content/uploads/2013/11/3715185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644008" y="3372670"/>
            <a:ext cx="2952328" cy="30441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395536" y="1052736"/>
            <a:ext cx="4176464" cy="2016224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Что у русалки вместо ног?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2783"/>
              <a:gd name="adj2" fmla="val 12065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Хвост.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14" descr="Клипарт &quot;Художественный&quot;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75"/>
          <a:stretch>
            <a:fillRect/>
          </a:stretch>
        </p:blipFill>
        <p:spPr bwMode="auto">
          <a:xfrm>
            <a:off x="1763688" y="0"/>
            <a:ext cx="1191143" cy="1152128"/>
          </a:xfrm>
          <a:prstGeom prst="rect">
            <a:avLst/>
          </a:prstGeom>
          <a:noFill/>
        </p:spPr>
      </p:pic>
      <p:pic>
        <p:nvPicPr>
          <p:cNvPr id="5122" name="Picture 2" descr="http://www.ihsan.kz/wp-content/uploads/2013/11/3715185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140968"/>
            <a:ext cx="3563888" cy="3563888"/>
          </a:xfrm>
          <a:prstGeom prst="rect">
            <a:avLst/>
          </a:prstGeom>
          <a:noFill/>
        </p:spPr>
      </p:pic>
      <p:pic>
        <p:nvPicPr>
          <p:cNvPr id="30722" name="Picture 2" descr="http://img0.liveinternet.ru/images/attach/c/3/83/444/83444144_large_0_5409a_1e61bd3c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3645024"/>
            <a:ext cx="2352675" cy="260032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059832" y="116632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30724" name="Picture 4" descr="http://go3.imgsmail.ru/imgpreview?key=10bb7cfd0cb004e4&amp;mb=imgdb_preview_147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2500119"/>
            <a:ext cx="1584176" cy="39292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395536" y="1052736"/>
            <a:ext cx="4176464" cy="2016224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 называется место для стоянки кораблей?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2783"/>
              <a:gd name="adj2" fmla="val 12065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Порт.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14" descr="Клипарт &quot;Художественный&quot;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75"/>
          <a:stretch>
            <a:fillRect/>
          </a:stretch>
        </p:blipFill>
        <p:spPr bwMode="auto">
          <a:xfrm>
            <a:off x="1763688" y="0"/>
            <a:ext cx="1191143" cy="1152128"/>
          </a:xfrm>
          <a:prstGeom prst="rect">
            <a:avLst/>
          </a:prstGeom>
          <a:noFill/>
        </p:spPr>
      </p:pic>
      <p:pic>
        <p:nvPicPr>
          <p:cNvPr id="5122" name="Picture 2" descr="http://www.ihsan.kz/wp-content/uploads/2013/11/3715185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140968"/>
            <a:ext cx="3563888" cy="3563888"/>
          </a:xfrm>
          <a:prstGeom prst="rect">
            <a:avLst/>
          </a:prstGeom>
          <a:noFill/>
        </p:spPr>
      </p:pic>
      <p:pic>
        <p:nvPicPr>
          <p:cNvPr id="29698" name="Picture 2" descr="http://img0.liveinternet.ru/images/attach/c/3/83/444/83444152_large_0_56be7_779ba442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444208" y="3645024"/>
            <a:ext cx="1872208" cy="2101013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059832" y="116632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29700" name="Picture 4" descr="http://parnasse.ru/images/photos/medium/article23508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1628800"/>
            <a:ext cx="413385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395536" y="1052736"/>
            <a:ext cx="4176464" cy="2016224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Сколько орехов в пустом стакане?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2783"/>
              <a:gd name="adj2" fmla="val 12065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Ни одного.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14" descr="Клипарт &quot;Художественный&quot;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75"/>
          <a:stretch>
            <a:fillRect/>
          </a:stretch>
        </p:blipFill>
        <p:spPr bwMode="auto">
          <a:xfrm>
            <a:off x="1763688" y="0"/>
            <a:ext cx="1191143" cy="1152128"/>
          </a:xfrm>
          <a:prstGeom prst="rect">
            <a:avLst/>
          </a:prstGeom>
          <a:noFill/>
        </p:spPr>
      </p:pic>
      <p:pic>
        <p:nvPicPr>
          <p:cNvPr id="5122" name="Picture 2" descr="http://www.ihsan.kz/wp-content/uploads/2013/11/3715185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140968"/>
            <a:ext cx="3563888" cy="3563888"/>
          </a:xfrm>
          <a:prstGeom prst="rect">
            <a:avLst/>
          </a:prstGeom>
          <a:noFill/>
        </p:spPr>
      </p:pic>
      <p:pic>
        <p:nvPicPr>
          <p:cNvPr id="28674" name="Picture 2" descr="http://img1.liveinternet.ru/images/attach/c/3/83/444/83444153_large_0_56be9_6ae9418d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3717032"/>
            <a:ext cx="2428908" cy="2098577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059832" y="116632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28678" name="Picture 6" descr="http://www.lenagold.ru/fon/clipart/s/stak/stak142.jpg"/>
          <p:cNvPicPr>
            <a:picLocks noChangeAspect="1" noChangeArrowheads="1"/>
          </p:cNvPicPr>
          <p:nvPr/>
        </p:nvPicPr>
        <p:blipFill>
          <a:blip r:embed="rId7" cstate="print"/>
          <a:srcRect l="20756" r="22164"/>
          <a:stretch>
            <a:fillRect/>
          </a:stretch>
        </p:blipFill>
        <p:spPr bwMode="auto">
          <a:xfrm>
            <a:off x="3851920" y="3140968"/>
            <a:ext cx="1584176" cy="2938636"/>
          </a:xfrm>
          <a:prstGeom prst="rect">
            <a:avLst/>
          </a:prstGeom>
          <a:noFill/>
        </p:spPr>
      </p:pic>
      <p:pic>
        <p:nvPicPr>
          <p:cNvPr id="28680" name="Picture 8" descr="http://coollady.ru/pic/0002/062/24_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5013176"/>
            <a:ext cx="2358775" cy="1556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395536" y="1052736"/>
            <a:ext cx="4176464" cy="2016224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Какие гласные русского алфавита идут одна за другой?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2783"/>
              <a:gd name="adj2" fmla="val 12065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Е, Ё.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Э, Ю, Я.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14" descr="Клипарт &quot;Художественный&quot;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75"/>
          <a:stretch>
            <a:fillRect/>
          </a:stretch>
        </p:blipFill>
        <p:spPr bwMode="auto">
          <a:xfrm>
            <a:off x="1763688" y="0"/>
            <a:ext cx="1191143" cy="1152128"/>
          </a:xfrm>
          <a:prstGeom prst="rect">
            <a:avLst/>
          </a:prstGeom>
          <a:noFill/>
        </p:spPr>
      </p:pic>
      <p:pic>
        <p:nvPicPr>
          <p:cNvPr id="5122" name="Picture 2" descr="http://www.ihsan.kz/wp-content/uploads/2013/11/3715185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140968"/>
            <a:ext cx="3563888" cy="3563888"/>
          </a:xfrm>
          <a:prstGeom prst="rect">
            <a:avLst/>
          </a:prstGeom>
          <a:noFill/>
        </p:spPr>
      </p:pic>
      <p:pic>
        <p:nvPicPr>
          <p:cNvPr id="27650" name="Picture 2" descr="http://img1.liveinternet.ru/images/attach/c/3/83/444/83444143_large_0_540e6_b2ca4314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156176" y="3645024"/>
            <a:ext cx="2232248" cy="2276726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059832" y="116632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00B0F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395536" y="1052736"/>
            <a:ext cx="4176464" cy="2016224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Куда прибывает поезд?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23963"/>
              <a:gd name="adj2" fmla="val 13123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На вокзал. 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14" descr="Клипарт &quot;Художественный&quot;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75"/>
          <a:stretch>
            <a:fillRect/>
          </a:stretch>
        </p:blipFill>
        <p:spPr bwMode="auto">
          <a:xfrm>
            <a:off x="1763688" y="0"/>
            <a:ext cx="1191143" cy="1152128"/>
          </a:xfrm>
          <a:prstGeom prst="rect">
            <a:avLst/>
          </a:prstGeom>
          <a:noFill/>
        </p:spPr>
      </p:pic>
      <p:pic>
        <p:nvPicPr>
          <p:cNvPr id="5122" name="Picture 2" descr="http://www.ihsan.kz/wp-content/uploads/2013/11/3715185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140968"/>
            <a:ext cx="3563888" cy="3563888"/>
          </a:xfrm>
          <a:prstGeom prst="rect">
            <a:avLst/>
          </a:prstGeom>
          <a:noFill/>
        </p:spPr>
      </p:pic>
      <p:pic>
        <p:nvPicPr>
          <p:cNvPr id="26626" name="Picture 2" descr="http://img1.liveinternet.ru/images/attach/c/3/83/444/83444189_large_0_540c2_8603417e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3933056"/>
            <a:ext cx="1675715" cy="210884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059832" y="116632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26628" name="Picture 4" descr="http://etc.usf.edu/clipart/4400/4436/train_station_1_lg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2564904"/>
            <a:ext cx="4829884" cy="3667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395536" y="1052736"/>
            <a:ext cx="4176464" cy="2016224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Какого цвета ёлка?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6096" y="1340768"/>
            <a:ext cx="3024336" cy="1440160"/>
          </a:xfrm>
          <a:prstGeom prst="cloudCallout">
            <a:avLst>
              <a:gd name="adj1" fmla="val -2783"/>
              <a:gd name="adj2" fmla="val 12065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Зелёного. 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14" descr="Клипарт &quot;Художественный&quot;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75"/>
          <a:stretch>
            <a:fillRect/>
          </a:stretch>
        </p:blipFill>
        <p:spPr bwMode="auto">
          <a:xfrm>
            <a:off x="1763688" y="0"/>
            <a:ext cx="1191143" cy="1152128"/>
          </a:xfrm>
          <a:prstGeom prst="rect">
            <a:avLst/>
          </a:prstGeom>
          <a:noFill/>
        </p:spPr>
      </p:pic>
      <p:pic>
        <p:nvPicPr>
          <p:cNvPr id="5122" name="Picture 2" descr="http://www.ihsan.kz/wp-content/uploads/2013/11/3715185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140968"/>
            <a:ext cx="3563888" cy="3563888"/>
          </a:xfrm>
          <a:prstGeom prst="rect">
            <a:avLst/>
          </a:prstGeom>
          <a:noFill/>
        </p:spPr>
      </p:pic>
      <p:pic>
        <p:nvPicPr>
          <p:cNvPr id="25602" name="Picture 2" descr="http://img0.liveinternet.ru/images/attach/c/3/83/444/83444190_large_0_540c3_cdd93346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660232" y="3789040"/>
            <a:ext cx="1656184" cy="2476149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059832" y="116632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25604" name="Picture 4" descr="http://files.web2edu.ru/226e6774-fe30-47a0-bf45-79984a7e0a5f/002c71fa-8f9f-4c19-bd74-69681f32423c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761999"/>
            <a:ext cx="3638550" cy="609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администратор\рабочий стол\детские фоны\14a871fb052889d6f100911a0ed95e46_ec8e8eea06db23d5cc48ff8c3946b2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pic>
        <p:nvPicPr>
          <p:cNvPr id="5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395536" y="1052736"/>
            <a:ext cx="4176464" cy="2016224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 чему ездят поезда?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2783"/>
              <a:gd name="adj2" fmla="val 12065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 рельсам.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14" descr="Клипарт &quot;Художественный&quot;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75"/>
          <a:stretch>
            <a:fillRect/>
          </a:stretch>
        </p:blipFill>
        <p:spPr bwMode="auto">
          <a:xfrm>
            <a:off x="1763688" y="0"/>
            <a:ext cx="1191143" cy="1152128"/>
          </a:xfrm>
          <a:prstGeom prst="rect">
            <a:avLst/>
          </a:prstGeom>
          <a:noFill/>
        </p:spPr>
      </p:pic>
      <p:pic>
        <p:nvPicPr>
          <p:cNvPr id="5122" name="Picture 2" descr="http://www.ihsan.kz/wp-content/uploads/2013/11/3715185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140968"/>
            <a:ext cx="3563888" cy="3563888"/>
          </a:xfrm>
          <a:prstGeom prst="rect">
            <a:avLst/>
          </a:prstGeom>
          <a:noFill/>
        </p:spPr>
      </p:pic>
      <p:pic>
        <p:nvPicPr>
          <p:cNvPr id="24578" name="Picture 2" descr="http://img1.liveinternet.ru/images/attach/c/3/83/444/83444219_large_0_5409b_afe011d0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3789040"/>
            <a:ext cx="2016224" cy="2318658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059832" y="116632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24580" name="Picture 4" descr="http://www.vialeto.ru/images/bilet/travel5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3284984"/>
            <a:ext cx="3419475" cy="3152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523</Words>
  <Application>Microsoft Office PowerPoint</Application>
  <PresentationFormat>Экран (4:3)</PresentationFormat>
  <Paragraphs>164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Запомни увиденное изображение и зарисуй  как можно точнее.</vt:lpstr>
      <vt:lpstr>Запомни увиденное изображение и зарисуй  как можно точнее.</vt:lpstr>
      <vt:lpstr>Проверь.</vt:lpstr>
      <vt:lpstr>Впиши недостающие буквы.</vt:lpstr>
      <vt:lpstr>Закончи ряды чисел.</vt:lpstr>
      <vt:lpstr>Установи связь между словами в левой части. Составь подобную пару, вписав вместо пропусков необходимые по смыслу слова.</vt:lpstr>
      <vt:lpstr>На доске написаны слова цветными мелками.</vt:lpstr>
      <vt:lpstr>В пустые скобки справа поставь такие буквы, чтобы получились слова.</vt:lpstr>
      <vt:lpstr>Закончи ряды чисел.</vt:lpstr>
      <vt:lpstr>В русском языке есть выражения, в которых человек сравнивает себя с животными. Вспомни их и составь из предложенных слов.</vt:lpstr>
      <vt:lpstr>В русском языке есть выражения, в которых человек сравнивает себя с животными. Вспомни их и составь из предложенных слов.</vt:lpstr>
      <vt:lpstr>В первом столбике записаны синонимы, называющие действия. Расставь их в порядке усиления действия. Подбери к ним подходящие по смыслу слова из второго столбика. Составь пары.</vt:lpstr>
      <vt:lpstr>Цветовая последовательность.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58</cp:revision>
  <dcterms:modified xsi:type="dcterms:W3CDTF">2015-03-09T10:52:10Z</dcterms:modified>
</cp:coreProperties>
</file>