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2" r:id="rId16"/>
    <p:sldId id="281" r:id="rId17"/>
    <p:sldId id="283" r:id="rId18"/>
    <p:sldId id="285" r:id="rId19"/>
    <p:sldId id="284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300" r:id="rId34"/>
    <p:sldId id="299" r:id="rId35"/>
    <p:sldId id="301" r:id="rId36"/>
    <p:sldId id="302" r:id="rId37"/>
    <p:sldId id="304" r:id="rId38"/>
    <p:sldId id="303" r:id="rId39"/>
    <p:sldId id="257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FD83"/>
    <a:srgbClr val="28F86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.jpe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2.jpeg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2.jpeg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2.jpeg"/><Relationship Id="rId4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3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3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3.png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26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8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3068960"/>
            <a:ext cx="1656184" cy="2576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781040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3645024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14838"/>
              <a:gd name="adj2" fmla="val 1219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Шьёт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15683"/>
              <a:gd name="adj2" fmla="val 10665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Портной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7890" name="Picture 2" descr="http://img0.liveinternet.ru/images/attach/c/1/58/83/58083777_1271879852_portnoy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E6F1F7"/>
              </a:clrFrom>
              <a:clrTo>
                <a:srgbClr val="E6F1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2264392"/>
            <a:ext cx="2376264" cy="3770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781040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3645024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14838"/>
              <a:gd name="adj2" fmla="val 1219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Летает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11419"/>
              <a:gd name="adj2" fmla="val 10892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Лётчик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6868" name="Picture 4" descr="http://cdn01.ru/files/users/images/da/b7/dab76f117e416a2a28af6cd93459f80b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2564904"/>
            <a:ext cx="3456384" cy="2275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3933056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3645024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-3092"/>
              <a:gd name="adj2" fmla="val 13277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Учит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13745"/>
              <a:gd name="adj2" fmla="val 10514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Учитель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5844" name="Picture 4" descr="http://mdou-vishenca19.ucoz.ru/_si/0/45101623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7655"/>
          <a:stretch>
            <a:fillRect/>
          </a:stretch>
        </p:blipFill>
        <p:spPr bwMode="auto">
          <a:xfrm>
            <a:off x="2699792" y="2564904"/>
            <a:ext cx="4517604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781040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3645024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14838"/>
              <a:gd name="adj2" fmla="val 1219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Строгает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4829"/>
              <a:gd name="adj2" fmla="val 108168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Столяр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4818" name="Picture 2" descr="http://www.sunhome.ru/UsersGallery/Cards/181/trumb/trumb_310918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3140968"/>
            <a:ext cx="2370391" cy="29896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781040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3645024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14838"/>
              <a:gd name="adj2" fmla="val 1219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Красит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7543"/>
              <a:gd name="adj2" fmla="val 107412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Маляр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3794" name="Picture 2" descr="http://knap.ucoz.ru/_si/0/15459177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2276872"/>
            <a:ext cx="2581275" cy="4181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781040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71792" y="3645024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14838"/>
              <a:gd name="adj2" fmla="val 1219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Играет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436096" y="1340768"/>
            <a:ext cx="3024336" cy="1440160"/>
          </a:xfrm>
          <a:prstGeom prst="cloudCallout">
            <a:avLst>
              <a:gd name="adj1" fmla="val 21470"/>
              <a:gd name="adj2" fmla="val 108168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Музыкант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1746" name="Picture 2" descr="http://img-fotki.yandex.ru/get/4521/119528728.d97/0_a4fa1_4ffbccae_X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896" y="2564904"/>
            <a:ext cx="2838103" cy="35795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781040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3573016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14838"/>
              <a:gd name="adj2" fmla="val 1219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Пишет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14132"/>
              <a:gd name="adj2" fmla="val 10136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Писатель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2770" name="Picture 2" descr="http://www.gamer.ru/system/attached_images/images/000/345/327/normal/poet1_1_.gif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3068960"/>
            <a:ext cx="3229372" cy="32293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781040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3645024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14838"/>
              <a:gd name="adj2" fmla="val 1219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Точит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652120" y="1340768"/>
            <a:ext cx="3312368" cy="1440160"/>
          </a:xfrm>
          <a:prstGeom prst="cloudCallout">
            <a:avLst>
              <a:gd name="adj1" fmla="val -4086"/>
              <a:gd name="adj2" fmla="val 10287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Точильщик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0722" name="Picture 2" descr="http://www.clipartov.net/images/mini/13/0000012552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3284984"/>
            <a:ext cx="2436862" cy="24368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781040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3645024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899592" y="1052736"/>
            <a:ext cx="3312368" cy="1611560"/>
          </a:xfrm>
          <a:prstGeom prst="cloudCallout">
            <a:avLst>
              <a:gd name="adj1" fmla="val 14838"/>
              <a:gd name="adj2" fmla="val 1219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Сторожит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-4086"/>
              <a:gd name="adj2" fmla="val 10287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Сторож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8674" name="Picture 2" descr="http://psj.ru/upload/iblock/00c/WATCHMAN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2780928"/>
            <a:ext cx="3577580" cy="35775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781040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3645024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14838"/>
              <a:gd name="adj2" fmla="val 1219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Поёт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12582"/>
              <a:gd name="adj2" fmla="val 108168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Певец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9698" name="Picture 2" descr="http://www.espanarusa.com/images/news/2011/12/06/karaoke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2852304"/>
            <a:ext cx="3312368" cy="344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3645024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3717032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14838"/>
              <a:gd name="adj2" fmla="val 1219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Варит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10241"/>
              <a:gd name="adj2" fmla="val 10414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Повар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146" name="Picture 2" descr="http://www.terrella.com/wp-content/uploads/2010/11/fryingpan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2996952"/>
            <a:ext cx="3112330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781040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3645024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14838"/>
              <a:gd name="adj2" fmla="val 1219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Продаёт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652120" y="1340768"/>
            <a:ext cx="3024336" cy="1440160"/>
          </a:xfrm>
          <a:prstGeom prst="cloudCallout">
            <a:avLst>
              <a:gd name="adj1" fmla="val 11751"/>
              <a:gd name="adj2" fmla="val 10514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Продавец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7650" name="Picture 2" descr="http://allgfx.net/uploads/posts/2011-04/1302191495_1-merchant-market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62" b="41662"/>
          <a:stretch>
            <a:fillRect/>
          </a:stretch>
        </p:blipFill>
        <p:spPr bwMode="auto">
          <a:xfrm>
            <a:off x="3635896" y="2636912"/>
            <a:ext cx="3133996" cy="3880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781040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3645024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14838"/>
              <a:gd name="adj2" fmla="val 1219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Ругает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-4086"/>
              <a:gd name="adj2" fmla="val 10287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…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увиденное изображение и зарисуй 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как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можно точнее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8019337" y="0"/>
            <a:ext cx="1124663" cy="908720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8517" t="54094" b="4540"/>
          <a:stretch>
            <a:fillRect/>
          </a:stretch>
        </p:blipFill>
        <p:spPr bwMode="auto">
          <a:xfrm>
            <a:off x="1259632" y="1484784"/>
            <a:ext cx="6544689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8" descr="http://img-fotki.yandex.ru/get/4410/47407354.26d/0_8db23_7312cb48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156250"/>
            <a:ext cx="1368152" cy="2441102"/>
          </a:xfrm>
          <a:prstGeom prst="rect">
            <a:avLst/>
          </a:prstGeom>
          <a:noFill/>
        </p:spPr>
      </p:pic>
      <p:pic>
        <p:nvPicPr>
          <p:cNvPr id="16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7816" y="4149080"/>
            <a:ext cx="1656184" cy="2576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увиденное изображение и зарисуй 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как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можно точнее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8019337" y="0"/>
            <a:ext cx="1124663" cy="908720"/>
          </a:xfrm>
          <a:prstGeom prst="rect">
            <a:avLst/>
          </a:prstGeom>
          <a:noFill/>
        </p:spPr>
      </p:pic>
      <p:pic>
        <p:nvPicPr>
          <p:cNvPr id="15" name="Picture 28" descr="http://img-fotki.yandex.ru/get/4410/47407354.26d/0_8db23_7312cb48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156250"/>
            <a:ext cx="1368152" cy="2441102"/>
          </a:xfrm>
          <a:prstGeom prst="rect">
            <a:avLst/>
          </a:prstGeom>
          <a:noFill/>
        </p:spPr>
      </p:pic>
      <p:pic>
        <p:nvPicPr>
          <p:cNvPr id="16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7816" y="4149080"/>
            <a:ext cx="1656184" cy="2576286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 l="8515" t="53361" r="4205" b="2949"/>
          <a:stretch>
            <a:fillRect/>
          </a:stretch>
        </p:blipFill>
        <p:spPr bwMode="auto">
          <a:xfrm>
            <a:off x="1475656" y="1340768"/>
            <a:ext cx="6192688" cy="4147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6300192" y="0"/>
            <a:ext cx="1124663" cy="908720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 l="8517" t="54094" b="4540"/>
          <a:stretch>
            <a:fillRect/>
          </a:stretch>
        </p:blipFill>
        <p:spPr bwMode="auto">
          <a:xfrm>
            <a:off x="1043608" y="1124744"/>
            <a:ext cx="4456457" cy="2696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8" descr="http://img-fotki.yandex.ru/get/4410/47407354.26d/0_8db23_7312cb48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156250"/>
            <a:ext cx="1368152" cy="2441102"/>
          </a:xfrm>
          <a:prstGeom prst="rect">
            <a:avLst/>
          </a:prstGeom>
          <a:noFill/>
        </p:spPr>
      </p:pic>
      <p:pic>
        <p:nvPicPr>
          <p:cNvPr id="16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7816" y="4149080"/>
            <a:ext cx="1656184" cy="2576286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/>
          <a:srcRect l="8515" t="53361" r="4205" b="2949"/>
          <a:stretch>
            <a:fillRect/>
          </a:stretch>
        </p:blipFill>
        <p:spPr bwMode="auto">
          <a:xfrm>
            <a:off x="3203848" y="3645024"/>
            <a:ext cx="4285980" cy="2870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Посмотри на карточки на доске. Запомни расположение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фигур. Нарисуй их в этих квадратах.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8019337" y="0"/>
            <a:ext cx="1124663" cy="908720"/>
          </a:xfrm>
          <a:prstGeom prst="rect">
            <a:avLst/>
          </a:prstGeom>
          <a:noFill/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755576" y="1340768"/>
          <a:ext cx="2664296" cy="25477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6074"/>
                <a:gridCol w="666074"/>
                <a:gridCol w="666074"/>
                <a:gridCol w="666074"/>
              </a:tblGrid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932040" y="1340768"/>
          <a:ext cx="2664296" cy="25477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6074"/>
                <a:gridCol w="666074"/>
                <a:gridCol w="666074"/>
                <a:gridCol w="666074"/>
              </a:tblGrid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131840" y="4149080"/>
          <a:ext cx="2664296" cy="25477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6074"/>
                <a:gridCol w="666074"/>
                <a:gridCol w="666074"/>
                <a:gridCol w="666074"/>
              </a:tblGrid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899592" y="2132856"/>
            <a:ext cx="360040" cy="33833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899592" y="3356992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2843808" y="3356992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915816" y="2132856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76056" y="1484784"/>
            <a:ext cx="360040" cy="33833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092280" y="3429000"/>
            <a:ext cx="360040" cy="33833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292080" y="5589240"/>
            <a:ext cx="360040" cy="33833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5076056" y="3356992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7020272" y="1484784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/>
          <p:cNvSpPr/>
          <p:nvPr/>
        </p:nvSpPr>
        <p:spPr>
          <a:xfrm>
            <a:off x="5292080" y="6165304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5724128" y="2780928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3995936" y="4293096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3995936" y="6237312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Picture 12" descr="http://s2.pic4you.ru/allimage/y2013/05-20/12216/3477306-thumb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077072"/>
            <a:ext cx="1656184" cy="2539483"/>
          </a:xfrm>
          <a:prstGeom prst="rect">
            <a:avLst/>
          </a:prstGeom>
          <a:noFill/>
        </p:spPr>
      </p:pic>
      <p:pic>
        <p:nvPicPr>
          <p:cNvPr id="3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4077072"/>
            <a:ext cx="1720316" cy="2446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Проверь.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6876256" y="0"/>
            <a:ext cx="1124663" cy="908720"/>
          </a:xfrm>
          <a:prstGeom prst="rect">
            <a:avLst/>
          </a:prstGeom>
          <a:noFill/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755576" y="1340768"/>
          <a:ext cx="2664296" cy="25477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6074"/>
                <a:gridCol w="666074"/>
                <a:gridCol w="666074"/>
                <a:gridCol w="666074"/>
              </a:tblGrid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932040" y="1340768"/>
          <a:ext cx="2664296" cy="25477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6074"/>
                <a:gridCol w="666074"/>
                <a:gridCol w="666074"/>
                <a:gridCol w="666074"/>
              </a:tblGrid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131840" y="4149080"/>
          <a:ext cx="2664296" cy="25477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6074"/>
                <a:gridCol w="666074"/>
                <a:gridCol w="666074"/>
                <a:gridCol w="666074"/>
              </a:tblGrid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899592" y="2132856"/>
            <a:ext cx="360040" cy="33833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899592" y="3356992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2843808" y="3356992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915816" y="2132856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76056" y="1484784"/>
            <a:ext cx="360040" cy="33833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092280" y="3429000"/>
            <a:ext cx="360040" cy="33833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292080" y="5589240"/>
            <a:ext cx="360040" cy="33833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5076056" y="3356992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7020272" y="1484784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/>
          <p:cNvSpPr/>
          <p:nvPr/>
        </p:nvSpPr>
        <p:spPr>
          <a:xfrm>
            <a:off x="5292080" y="6165304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5724128" y="2780928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3995936" y="4293096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3995936" y="6237312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Picture 12" descr="http://s2.pic4you.ru/allimage/y2013/05-20/12216/3477306-thumb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077072"/>
            <a:ext cx="1656184" cy="2539483"/>
          </a:xfrm>
          <a:prstGeom prst="rect">
            <a:avLst/>
          </a:prstGeom>
          <a:noFill/>
        </p:spPr>
      </p:pic>
      <p:pic>
        <p:nvPicPr>
          <p:cNvPr id="3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4077072"/>
            <a:ext cx="1720316" cy="2446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Посмотри на эти рисунки 15 секунд. Постарайся запомнить их </a:t>
            </a: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расположение, форму, детали. </a:t>
            </a:r>
          </a:p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Переверни страницу и ответь на вопросы.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8019337" y="0"/>
            <a:ext cx="1124663" cy="908720"/>
          </a:xfrm>
          <a:prstGeom prst="rect">
            <a:avLst/>
          </a:prstGeom>
          <a:noFill/>
        </p:spPr>
      </p:pic>
      <p:pic>
        <p:nvPicPr>
          <p:cNvPr id="9" name="Picture 4" descr="http://s2.pic4you.ru/allimage/y2013/05-20/12216/3477294-thumb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4653136"/>
            <a:ext cx="1560587" cy="2011425"/>
          </a:xfrm>
          <a:prstGeom prst="rect">
            <a:avLst/>
          </a:prstGeom>
          <a:noFill/>
        </p:spPr>
      </p:pic>
      <p:pic>
        <p:nvPicPr>
          <p:cNvPr id="10" name="Picture 2" descr="D:\Презентации\Математика\Умники и умницы 2 класс\Тетрадь 2 класс 2 часть\Image007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4F3F9"/>
              </a:clrFrom>
              <a:clrTo>
                <a:srgbClr val="F4F3F9">
                  <a:alpha val="0"/>
                </a:srgbClr>
              </a:clrTo>
            </a:clrChange>
          </a:blip>
          <a:srcRect l="29161" t="76335" r="16544" b="9272"/>
          <a:stretch>
            <a:fillRect/>
          </a:stretch>
        </p:blipFill>
        <p:spPr bwMode="auto">
          <a:xfrm>
            <a:off x="467544" y="1484784"/>
            <a:ext cx="8259585" cy="3096344"/>
          </a:xfrm>
          <a:prstGeom prst="rect">
            <a:avLst/>
          </a:prstGeom>
          <a:noFill/>
        </p:spPr>
      </p:pic>
      <p:pic>
        <p:nvPicPr>
          <p:cNvPr id="11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4581128"/>
            <a:ext cx="1371122" cy="2132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О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тветь на вопросы.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6444208" y="0"/>
            <a:ext cx="1124663" cy="908720"/>
          </a:xfrm>
          <a:prstGeom prst="rect">
            <a:avLst/>
          </a:prstGeom>
          <a:noFill/>
        </p:spPr>
      </p:pic>
      <p:pic>
        <p:nvPicPr>
          <p:cNvPr id="9" name="Picture 4" descr="http://s2.pic4you.ru/allimage/y2013/05-20/12216/3477294-thumb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4509120"/>
            <a:ext cx="1560587" cy="2011425"/>
          </a:xfrm>
          <a:prstGeom prst="rect">
            <a:avLst/>
          </a:prstGeom>
          <a:noFill/>
        </p:spPr>
      </p:pic>
      <p:pic>
        <p:nvPicPr>
          <p:cNvPr id="11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4365104"/>
            <a:ext cx="1371122" cy="213285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67544" y="1412776"/>
            <a:ext cx="81369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На какой странице открыта книга?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91680" y="2492896"/>
            <a:ext cx="52565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На 11 странице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3573016"/>
            <a:ext cx="8136904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Что изображено на рисунке под цифрой </a:t>
            </a:r>
            <a:r>
              <a:rPr lang="ru-RU" sz="4000" b="1" dirty="0" smtClean="0">
                <a:solidFill>
                  <a:srgbClr val="FF0000"/>
                </a:solidFill>
              </a:rPr>
              <a:t>5</a:t>
            </a:r>
            <a:r>
              <a:rPr lang="ru-RU" sz="4000" b="1" dirty="0" smtClean="0">
                <a:solidFill>
                  <a:schemeClr val="tx1"/>
                </a:solidFill>
              </a:rPr>
              <a:t>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07704" y="5085184"/>
            <a:ext cx="52565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Чайник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6" name="Picture 2" descr="D:\Презентации\Математика\Умники и умницы 2 класс\Тетрадь 2 класс 2 часть\Image007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4F3F9"/>
              </a:clrFrom>
              <a:clrTo>
                <a:srgbClr val="F4F3F9">
                  <a:alpha val="0"/>
                </a:srgbClr>
              </a:clrTo>
            </a:clrChange>
          </a:blip>
          <a:srcRect l="29161" t="81021" r="57345" b="10946"/>
          <a:stretch>
            <a:fillRect/>
          </a:stretch>
        </p:blipFill>
        <p:spPr bwMode="auto">
          <a:xfrm>
            <a:off x="6156176" y="2060848"/>
            <a:ext cx="2052736" cy="1728192"/>
          </a:xfrm>
          <a:prstGeom prst="rect">
            <a:avLst/>
          </a:prstGeom>
          <a:noFill/>
        </p:spPr>
      </p:pic>
      <p:pic>
        <p:nvPicPr>
          <p:cNvPr id="17" name="Picture 2" descr="D:\Презентации\Математика\Умники и умницы 2 класс\Тетрадь 2 класс 2 часть\Image007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4F3F9"/>
              </a:clrFrom>
              <a:clrTo>
                <a:srgbClr val="F4F3F9">
                  <a:alpha val="0"/>
                </a:srgbClr>
              </a:clrTo>
            </a:clrChange>
          </a:blip>
          <a:srcRect l="43835" t="79809" r="46698" b="15505"/>
          <a:stretch>
            <a:fillRect/>
          </a:stretch>
        </p:blipFill>
        <p:spPr bwMode="auto">
          <a:xfrm>
            <a:off x="5508104" y="5013176"/>
            <a:ext cx="1851634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О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тветь на вопросы.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6444208" y="0"/>
            <a:ext cx="1124663" cy="908720"/>
          </a:xfrm>
          <a:prstGeom prst="rect">
            <a:avLst/>
          </a:prstGeom>
          <a:noFill/>
        </p:spPr>
      </p:pic>
      <p:pic>
        <p:nvPicPr>
          <p:cNvPr id="9" name="Picture 4" descr="http://s2.pic4you.ru/allimage/y2013/05-20/12216/3477294-thumb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4509120"/>
            <a:ext cx="1560587" cy="2011425"/>
          </a:xfrm>
          <a:prstGeom prst="rect">
            <a:avLst/>
          </a:prstGeom>
          <a:noFill/>
        </p:spPr>
      </p:pic>
      <p:pic>
        <p:nvPicPr>
          <p:cNvPr id="11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4365104"/>
            <a:ext cx="1371122" cy="213285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67544" y="1412776"/>
            <a:ext cx="81369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Есть ли ручка у портфеля?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91680" y="2492896"/>
            <a:ext cx="52565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Да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3573016"/>
            <a:ext cx="8136904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Собака сидит?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07704" y="4581128"/>
            <a:ext cx="52565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Нет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6" name="Picture 2" descr="D:\Презентации\Математика\Умники и умницы 2 класс\Тетрадь 2 класс 2 часть\Image007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4F3F9"/>
              </a:clrFrom>
              <a:clrTo>
                <a:srgbClr val="F4F3F9">
                  <a:alpha val="0"/>
                </a:srgbClr>
              </a:clrTo>
            </a:clrChange>
          </a:blip>
          <a:srcRect l="35315" t="78009" r="52851" b="15966"/>
          <a:stretch>
            <a:fillRect/>
          </a:stretch>
        </p:blipFill>
        <p:spPr bwMode="auto">
          <a:xfrm>
            <a:off x="5364088" y="2348879"/>
            <a:ext cx="2016224" cy="1451681"/>
          </a:xfrm>
          <a:prstGeom prst="rect">
            <a:avLst/>
          </a:prstGeom>
          <a:noFill/>
        </p:spPr>
      </p:pic>
      <p:pic>
        <p:nvPicPr>
          <p:cNvPr id="17" name="Picture 2" descr="D:\Презентации\Математика\Умники и умницы 2 класс\Тетрадь 2 класс 2 часть\Image007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4F3F9"/>
              </a:clrFrom>
              <a:clrTo>
                <a:srgbClr val="F4F3F9">
                  <a:alpha val="0"/>
                </a:srgbClr>
              </a:clrTo>
            </a:clrChange>
          </a:blip>
          <a:srcRect l="42889" t="84368" r="42437" b="9941"/>
          <a:stretch>
            <a:fillRect/>
          </a:stretch>
        </p:blipFill>
        <p:spPr bwMode="auto">
          <a:xfrm>
            <a:off x="3563888" y="5373216"/>
            <a:ext cx="2232248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781040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3717032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14838"/>
              <a:gd name="adj2" fmla="val 1219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Лечит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15295"/>
              <a:gd name="adj2" fmla="val 10892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Врач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5058" name="Picture 2" descr="http://gtn.lokos.net/mdou/images/mdou1/doctor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2564904"/>
            <a:ext cx="3600400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О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тветь на вопросы.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6444208" y="0"/>
            <a:ext cx="1124663" cy="908720"/>
          </a:xfrm>
          <a:prstGeom prst="rect">
            <a:avLst/>
          </a:prstGeom>
          <a:noFill/>
        </p:spPr>
      </p:pic>
      <p:pic>
        <p:nvPicPr>
          <p:cNvPr id="9" name="Picture 4" descr="http://s2.pic4you.ru/allimage/y2013/05-20/12216/3477294-thumb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509120"/>
            <a:ext cx="1560587" cy="2011425"/>
          </a:xfrm>
          <a:prstGeom prst="rect">
            <a:avLst/>
          </a:prstGeom>
          <a:noFill/>
        </p:spPr>
      </p:pic>
      <p:pic>
        <p:nvPicPr>
          <p:cNvPr id="11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4365104"/>
            <a:ext cx="1371122" cy="213285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67544" y="1412776"/>
            <a:ext cx="813690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С какой стороны дома растёт ёлка?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91680" y="2492896"/>
            <a:ext cx="52565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Сзади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3645024"/>
            <a:ext cx="8136904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Какой рисунок последний?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35696" y="4437112"/>
            <a:ext cx="52565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Перо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6" name="Picture 2" descr="D:\Презентации\Математика\Умники и умницы 2 класс\Тетрадь 2 класс 2 часть\Image007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4F3F9"/>
              </a:clrFrom>
              <a:clrTo>
                <a:srgbClr val="F4F3F9">
                  <a:alpha val="0"/>
                </a:srgbClr>
              </a:clrTo>
            </a:clrChange>
          </a:blip>
          <a:srcRect l="54248" t="76335" r="25871" b="13958"/>
          <a:stretch>
            <a:fillRect/>
          </a:stretch>
        </p:blipFill>
        <p:spPr bwMode="auto">
          <a:xfrm>
            <a:off x="5508104" y="2348880"/>
            <a:ext cx="2398611" cy="1656184"/>
          </a:xfrm>
          <a:prstGeom prst="rect">
            <a:avLst/>
          </a:prstGeom>
          <a:noFill/>
        </p:spPr>
      </p:pic>
      <p:pic>
        <p:nvPicPr>
          <p:cNvPr id="17" name="Picture 2" descr="D:\Презентации\Математика\Умники и умницы 2 класс\Тетрадь 2 класс 2 часть\Image007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4F3F9"/>
              </a:clrFrom>
              <a:clrTo>
                <a:srgbClr val="F4F3F9">
                  <a:alpha val="0"/>
                </a:srgbClr>
              </a:clrTo>
            </a:clrChange>
          </a:blip>
          <a:srcRect l="29161" t="76335" r="16730" b="9272"/>
          <a:stretch>
            <a:fillRect/>
          </a:stretch>
        </p:blipFill>
        <p:spPr bwMode="auto">
          <a:xfrm>
            <a:off x="2555776" y="5013176"/>
            <a:ext cx="4248472" cy="15981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 пятиугольнике найди такие же фигуры, как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К, Е,Н.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Впиши в фигуры их номера.</a:t>
            </a:r>
            <a:endParaRPr lang="ru-RU" sz="2400" dirty="0"/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8019337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30" descr="http://img-fotki.yandex.ru/get/5307/47407354.26d/0_8db22_86708575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4221088"/>
            <a:ext cx="1512168" cy="2453708"/>
          </a:xfrm>
          <a:prstGeom prst="rect">
            <a:avLst/>
          </a:prstGeom>
          <a:noFill/>
        </p:spPr>
      </p:pic>
      <p:sp>
        <p:nvSpPr>
          <p:cNvPr id="11" name="Правильный пятиугольник 10"/>
          <p:cNvSpPr/>
          <p:nvPr/>
        </p:nvSpPr>
        <p:spPr>
          <a:xfrm rot="10800000">
            <a:off x="179512" y="1340768"/>
            <a:ext cx="4968552" cy="4752528"/>
          </a:xfrm>
          <a:prstGeom prst="pentag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154" t="31205" r="46737" b="47832"/>
          <a:stretch>
            <a:fillRect/>
          </a:stretch>
        </p:blipFill>
        <p:spPr bwMode="auto">
          <a:xfrm>
            <a:off x="179512" y="1340768"/>
            <a:ext cx="496855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034" t="34430" r="15300" b="53315"/>
          <a:stretch>
            <a:fillRect/>
          </a:stretch>
        </p:blipFill>
        <p:spPr bwMode="auto">
          <a:xfrm>
            <a:off x="4827310" y="1124744"/>
            <a:ext cx="431669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5436096" y="1196752"/>
            <a:ext cx="864096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14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948264" y="1484784"/>
            <a:ext cx="864096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18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04048" y="2564904"/>
            <a:ext cx="864096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10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ЛОГИЧЕСКИ-ПОИСКОВЫЕ ЗАДАНИЯ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020272" y="0"/>
            <a:ext cx="1124663" cy="90872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67544" y="1196752"/>
            <a:ext cx="8136904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Разрежь квадрат на две неравные части так, чтобы из них можно было составить треугольник.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2852936"/>
            <a:ext cx="3024336" cy="259228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V="1">
            <a:off x="755576" y="3717032"/>
            <a:ext cx="4536504" cy="19442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Группа 19"/>
          <p:cNvGrpSpPr/>
          <p:nvPr/>
        </p:nvGrpSpPr>
        <p:grpSpPr>
          <a:xfrm>
            <a:off x="4572000" y="3645024"/>
            <a:ext cx="576064" cy="1059295"/>
            <a:chOff x="5220072" y="4005064"/>
            <a:chExt cx="846578" cy="1491343"/>
          </a:xfrm>
        </p:grpSpPr>
        <p:sp>
          <p:nvSpPr>
            <p:cNvPr id="21" name="Полилиния 20"/>
            <p:cNvSpPr/>
            <p:nvPr/>
          </p:nvSpPr>
          <p:spPr>
            <a:xfrm>
              <a:off x="5220072" y="4005064"/>
              <a:ext cx="846578" cy="1491343"/>
            </a:xfrm>
            <a:custGeom>
              <a:avLst/>
              <a:gdLst>
                <a:gd name="connsiteX0" fmla="*/ 0 w 846578"/>
                <a:gd name="connsiteY0" fmla="*/ 1480457 h 1491343"/>
                <a:gd name="connsiteX1" fmla="*/ 97971 w 846578"/>
                <a:gd name="connsiteY1" fmla="*/ 1491343 h 1491343"/>
                <a:gd name="connsiteX2" fmla="*/ 261257 w 846578"/>
                <a:gd name="connsiteY2" fmla="*/ 1469571 h 1491343"/>
                <a:gd name="connsiteX3" fmla="*/ 293914 w 846578"/>
                <a:gd name="connsiteY3" fmla="*/ 1447800 h 1491343"/>
                <a:gd name="connsiteX4" fmla="*/ 315686 w 846578"/>
                <a:gd name="connsiteY4" fmla="*/ 1426028 h 1491343"/>
                <a:gd name="connsiteX5" fmla="*/ 348343 w 846578"/>
                <a:gd name="connsiteY5" fmla="*/ 1415143 h 1491343"/>
                <a:gd name="connsiteX6" fmla="*/ 413657 w 846578"/>
                <a:gd name="connsiteY6" fmla="*/ 1371600 h 1491343"/>
                <a:gd name="connsiteX7" fmla="*/ 435428 w 846578"/>
                <a:gd name="connsiteY7" fmla="*/ 1349828 h 1491343"/>
                <a:gd name="connsiteX8" fmla="*/ 468086 w 846578"/>
                <a:gd name="connsiteY8" fmla="*/ 1338943 h 1491343"/>
                <a:gd name="connsiteX9" fmla="*/ 533400 w 846578"/>
                <a:gd name="connsiteY9" fmla="*/ 1295400 h 1491343"/>
                <a:gd name="connsiteX10" fmla="*/ 576943 w 846578"/>
                <a:gd name="connsiteY10" fmla="*/ 1251857 h 1491343"/>
                <a:gd name="connsiteX11" fmla="*/ 653143 w 846578"/>
                <a:gd name="connsiteY11" fmla="*/ 1208314 h 1491343"/>
                <a:gd name="connsiteX12" fmla="*/ 674914 w 846578"/>
                <a:gd name="connsiteY12" fmla="*/ 1175657 h 1491343"/>
                <a:gd name="connsiteX13" fmla="*/ 729343 w 846578"/>
                <a:gd name="connsiteY13" fmla="*/ 1121228 h 1491343"/>
                <a:gd name="connsiteX14" fmla="*/ 751114 w 846578"/>
                <a:gd name="connsiteY14" fmla="*/ 1077685 h 1491343"/>
                <a:gd name="connsiteX15" fmla="*/ 772886 w 846578"/>
                <a:gd name="connsiteY15" fmla="*/ 1001485 h 1491343"/>
                <a:gd name="connsiteX16" fmla="*/ 794657 w 846578"/>
                <a:gd name="connsiteY16" fmla="*/ 936171 h 1491343"/>
                <a:gd name="connsiteX17" fmla="*/ 805543 w 846578"/>
                <a:gd name="connsiteY17" fmla="*/ 903514 h 1491343"/>
                <a:gd name="connsiteX18" fmla="*/ 827314 w 846578"/>
                <a:gd name="connsiteY18" fmla="*/ 816428 h 1491343"/>
                <a:gd name="connsiteX19" fmla="*/ 805543 w 846578"/>
                <a:gd name="connsiteY19" fmla="*/ 391885 h 1491343"/>
                <a:gd name="connsiteX20" fmla="*/ 794657 w 846578"/>
                <a:gd name="connsiteY20" fmla="*/ 359228 h 1491343"/>
                <a:gd name="connsiteX21" fmla="*/ 740228 w 846578"/>
                <a:gd name="connsiteY21" fmla="*/ 283028 h 1491343"/>
                <a:gd name="connsiteX22" fmla="*/ 707571 w 846578"/>
                <a:gd name="connsiteY22" fmla="*/ 261257 h 1491343"/>
                <a:gd name="connsiteX23" fmla="*/ 664028 w 846578"/>
                <a:gd name="connsiteY23" fmla="*/ 185057 h 1491343"/>
                <a:gd name="connsiteX24" fmla="*/ 587828 w 846578"/>
                <a:gd name="connsiteY24" fmla="*/ 141514 h 1491343"/>
                <a:gd name="connsiteX25" fmla="*/ 566057 w 846578"/>
                <a:gd name="connsiteY25" fmla="*/ 108857 h 1491343"/>
                <a:gd name="connsiteX26" fmla="*/ 468086 w 846578"/>
                <a:gd name="connsiteY26" fmla="*/ 54428 h 1491343"/>
                <a:gd name="connsiteX27" fmla="*/ 435428 w 846578"/>
                <a:gd name="connsiteY27" fmla="*/ 32657 h 1491343"/>
                <a:gd name="connsiteX28" fmla="*/ 348343 w 846578"/>
                <a:gd name="connsiteY28" fmla="*/ 10885 h 1491343"/>
                <a:gd name="connsiteX29" fmla="*/ 315686 w 846578"/>
                <a:gd name="connsiteY29" fmla="*/ 0 h 1491343"/>
                <a:gd name="connsiteX30" fmla="*/ 185057 w 846578"/>
                <a:gd name="connsiteY30" fmla="*/ 10885 h 1491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46578" h="1491343">
                  <a:moveTo>
                    <a:pt x="0" y="1480457"/>
                  </a:moveTo>
                  <a:cubicBezTo>
                    <a:pt x="32657" y="1484086"/>
                    <a:pt x="65113" y="1491343"/>
                    <a:pt x="97971" y="1491343"/>
                  </a:cubicBezTo>
                  <a:cubicBezTo>
                    <a:pt x="183653" y="1491343"/>
                    <a:pt x="197108" y="1485609"/>
                    <a:pt x="261257" y="1469571"/>
                  </a:cubicBezTo>
                  <a:cubicBezTo>
                    <a:pt x="272143" y="1462314"/>
                    <a:pt x="283698" y="1455973"/>
                    <a:pt x="293914" y="1447800"/>
                  </a:cubicBezTo>
                  <a:cubicBezTo>
                    <a:pt x="301928" y="1441389"/>
                    <a:pt x="306885" y="1431308"/>
                    <a:pt x="315686" y="1426028"/>
                  </a:cubicBezTo>
                  <a:cubicBezTo>
                    <a:pt x="325525" y="1420125"/>
                    <a:pt x="337457" y="1418771"/>
                    <a:pt x="348343" y="1415143"/>
                  </a:cubicBezTo>
                  <a:cubicBezTo>
                    <a:pt x="370114" y="1400629"/>
                    <a:pt x="395155" y="1390103"/>
                    <a:pt x="413657" y="1371600"/>
                  </a:cubicBezTo>
                  <a:cubicBezTo>
                    <a:pt x="420914" y="1364343"/>
                    <a:pt x="426627" y="1355108"/>
                    <a:pt x="435428" y="1349828"/>
                  </a:cubicBezTo>
                  <a:cubicBezTo>
                    <a:pt x="445268" y="1343924"/>
                    <a:pt x="457200" y="1342571"/>
                    <a:pt x="468086" y="1338943"/>
                  </a:cubicBezTo>
                  <a:cubicBezTo>
                    <a:pt x="489857" y="1324429"/>
                    <a:pt x="514898" y="1313902"/>
                    <a:pt x="533400" y="1295400"/>
                  </a:cubicBezTo>
                  <a:cubicBezTo>
                    <a:pt x="547914" y="1280886"/>
                    <a:pt x="558584" y="1261037"/>
                    <a:pt x="576943" y="1251857"/>
                  </a:cubicBezTo>
                  <a:cubicBezTo>
                    <a:pt x="632188" y="1224234"/>
                    <a:pt x="606984" y="1239086"/>
                    <a:pt x="653143" y="1208314"/>
                  </a:cubicBezTo>
                  <a:cubicBezTo>
                    <a:pt x="660400" y="1197428"/>
                    <a:pt x="666299" y="1185503"/>
                    <a:pt x="674914" y="1175657"/>
                  </a:cubicBezTo>
                  <a:cubicBezTo>
                    <a:pt x="691810" y="1156347"/>
                    <a:pt x="729343" y="1121228"/>
                    <a:pt x="729343" y="1121228"/>
                  </a:cubicBezTo>
                  <a:cubicBezTo>
                    <a:pt x="736600" y="1106714"/>
                    <a:pt x="744722" y="1092600"/>
                    <a:pt x="751114" y="1077685"/>
                  </a:cubicBezTo>
                  <a:cubicBezTo>
                    <a:pt x="763309" y="1049229"/>
                    <a:pt x="763679" y="1032177"/>
                    <a:pt x="772886" y="1001485"/>
                  </a:cubicBezTo>
                  <a:cubicBezTo>
                    <a:pt x="779480" y="979504"/>
                    <a:pt x="787400" y="957942"/>
                    <a:pt x="794657" y="936171"/>
                  </a:cubicBezTo>
                  <a:cubicBezTo>
                    <a:pt x="798286" y="925285"/>
                    <a:pt x="802760" y="914646"/>
                    <a:pt x="805543" y="903514"/>
                  </a:cubicBezTo>
                  <a:lnTo>
                    <a:pt x="827314" y="816428"/>
                  </a:lnTo>
                  <a:cubicBezTo>
                    <a:pt x="821624" y="617281"/>
                    <a:pt x="846578" y="535512"/>
                    <a:pt x="805543" y="391885"/>
                  </a:cubicBezTo>
                  <a:cubicBezTo>
                    <a:pt x="802391" y="380852"/>
                    <a:pt x="799789" y="369491"/>
                    <a:pt x="794657" y="359228"/>
                  </a:cubicBezTo>
                  <a:cubicBezTo>
                    <a:pt x="788475" y="346863"/>
                    <a:pt x="745161" y="287961"/>
                    <a:pt x="740228" y="283028"/>
                  </a:cubicBezTo>
                  <a:cubicBezTo>
                    <a:pt x="730977" y="273777"/>
                    <a:pt x="718457" y="268514"/>
                    <a:pt x="707571" y="261257"/>
                  </a:cubicBezTo>
                  <a:cubicBezTo>
                    <a:pt x="699031" y="244177"/>
                    <a:pt x="679417" y="200446"/>
                    <a:pt x="664028" y="185057"/>
                  </a:cubicBezTo>
                  <a:cubicBezTo>
                    <a:pt x="648639" y="169668"/>
                    <a:pt x="604908" y="150054"/>
                    <a:pt x="587828" y="141514"/>
                  </a:cubicBezTo>
                  <a:cubicBezTo>
                    <a:pt x="580571" y="130628"/>
                    <a:pt x="575903" y="117472"/>
                    <a:pt x="566057" y="108857"/>
                  </a:cubicBezTo>
                  <a:cubicBezTo>
                    <a:pt x="474537" y="28776"/>
                    <a:pt x="532871" y="86820"/>
                    <a:pt x="468086" y="54428"/>
                  </a:cubicBezTo>
                  <a:cubicBezTo>
                    <a:pt x="456384" y="48577"/>
                    <a:pt x="447723" y="37128"/>
                    <a:pt x="435428" y="32657"/>
                  </a:cubicBezTo>
                  <a:cubicBezTo>
                    <a:pt x="407308" y="22431"/>
                    <a:pt x="376729" y="20347"/>
                    <a:pt x="348343" y="10885"/>
                  </a:cubicBezTo>
                  <a:lnTo>
                    <a:pt x="315686" y="0"/>
                  </a:lnTo>
                  <a:cubicBezTo>
                    <a:pt x="236350" y="15866"/>
                    <a:pt x="279759" y="10885"/>
                    <a:pt x="185057" y="10885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2" name="Прямая со стрелкой 21"/>
            <p:cNvCxnSpPr/>
            <p:nvPr/>
          </p:nvCxnSpPr>
          <p:spPr>
            <a:xfrm flipH="1">
              <a:off x="5220072" y="4005064"/>
              <a:ext cx="288032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Группа 22"/>
          <p:cNvGrpSpPr/>
          <p:nvPr/>
        </p:nvGrpSpPr>
        <p:grpSpPr>
          <a:xfrm>
            <a:off x="1259632" y="2852936"/>
            <a:ext cx="6048672" cy="2592288"/>
            <a:chOff x="971600" y="1916832"/>
            <a:chExt cx="6048672" cy="2592288"/>
          </a:xfrm>
        </p:grpSpPr>
        <p:sp>
          <p:nvSpPr>
            <p:cNvPr id="24" name="Прямоугольный треугольник 23"/>
            <p:cNvSpPr/>
            <p:nvPr/>
          </p:nvSpPr>
          <p:spPr>
            <a:xfrm rot="5400000">
              <a:off x="2699792" y="188640"/>
              <a:ext cx="2592288" cy="6048672"/>
            </a:xfrm>
            <a:prstGeom prst="rtTriangle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5" name="Прямая соединительная линия 24"/>
            <p:cNvCxnSpPr>
              <a:stCxn id="24" idx="1"/>
              <a:endCxn id="24" idx="5"/>
            </p:cNvCxnSpPr>
            <p:nvPr/>
          </p:nvCxnSpPr>
          <p:spPr>
            <a:xfrm>
              <a:off x="3995936" y="1916832"/>
              <a:ext cx="0" cy="129614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Picture 6" descr="http://s2.pic4you.ru/allimage/y2013/05-20/12216/3477296-thumb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4077072"/>
            <a:ext cx="1656184" cy="23094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ЛОГИЧЕСКИ-ПОИСКОВЫЕ ЗАДАНИЯ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020272" y="0"/>
            <a:ext cx="1124663" cy="90872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67544" y="1196752"/>
            <a:ext cx="813690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Представь число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</a:t>
            </a:r>
            <a:r>
              <a:rPr lang="ru-RU" sz="2800" b="1" dirty="0" smtClean="0">
                <a:solidFill>
                  <a:schemeClr val="tx1"/>
                </a:solidFill>
              </a:rPr>
              <a:t> в виде суммы, используя слагаемые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30, 40 </a:t>
            </a:r>
            <a:r>
              <a:rPr lang="ru-RU" sz="2800" b="1" dirty="0" smtClean="0">
                <a:solidFill>
                  <a:schemeClr val="tx1"/>
                </a:solidFill>
              </a:rPr>
              <a:t>или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  <a:r>
              <a:rPr lang="ru-RU" sz="2800" b="1" dirty="0" smtClean="0">
                <a:solidFill>
                  <a:schemeClr val="tx1"/>
                </a:solidFill>
              </a:rPr>
              <a:t> всеми возможными способами.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2564904"/>
            <a:ext cx="525658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40 + 40 + 20 = </a:t>
            </a:r>
            <a:r>
              <a:rPr lang="ru-RU" sz="4000" b="1" dirty="0" smtClean="0">
                <a:solidFill>
                  <a:schemeClr val="tx1"/>
                </a:solidFill>
              </a:rPr>
              <a:t>100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31640" y="3212976"/>
            <a:ext cx="6048672" cy="27363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30 + 30 + 40 = </a:t>
            </a:r>
            <a:r>
              <a:rPr lang="ru-RU" sz="4000" b="1" dirty="0" smtClean="0">
                <a:solidFill>
                  <a:schemeClr val="tx1"/>
                </a:solidFill>
              </a:rPr>
              <a:t>100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20 + 20 + 20 + 40 = </a:t>
            </a:r>
            <a:r>
              <a:rPr lang="ru-RU" sz="4000" b="1" dirty="0" smtClean="0">
                <a:solidFill>
                  <a:schemeClr val="tx1"/>
                </a:solidFill>
              </a:rPr>
              <a:t>100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20 + 20 + 30 + 30 = </a:t>
            </a:r>
            <a:r>
              <a:rPr lang="ru-RU" sz="4000" b="1" dirty="0" smtClean="0">
                <a:solidFill>
                  <a:schemeClr val="tx1"/>
                </a:solidFill>
              </a:rPr>
              <a:t>100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20 + 20 + 20 + 20 + 20 = </a:t>
            </a:r>
            <a:r>
              <a:rPr lang="ru-RU" sz="4000" b="1" dirty="0" smtClean="0">
                <a:solidFill>
                  <a:schemeClr val="tx1"/>
                </a:solidFill>
              </a:rPr>
              <a:t>100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12" name="Picture 6" descr="http://s2.pic4you.ru/allimage/y2013/05-20/12216/3477296-thumb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509120"/>
            <a:ext cx="1397988" cy="1949417"/>
          </a:xfrm>
          <a:prstGeom prst="rect">
            <a:avLst/>
          </a:prstGeom>
          <a:noFill/>
        </p:spPr>
      </p:pic>
      <p:pic>
        <p:nvPicPr>
          <p:cNvPr id="13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4437112"/>
            <a:ext cx="1365902" cy="1942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ЛОГИЧЕСКИ-ПОИСКОВЫЕ ЗАДАНИЯ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020272" y="0"/>
            <a:ext cx="1124663" cy="90872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67544" y="1196752"/>
            <a:ext cx="8136904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Измени одну букву в словах так, чтобы получилось имя.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67744" y="2564904"/>
            <a:ext cx="2808312" cy="41044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Пена -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Зима -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Каша -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Воля -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Баня -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Калина -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4008" y="2348880"/>
            <a:ext cx="187220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Л</a:t>
            </a:r>
            <a:r>
              <a:rPr lang="ru-RU" sz="4800" b="1" dirty="0" smtClean="0">
                <a:solidFill>
                  <a:schemeClr val="tx1"/>
                </a:solidFill>
              </a:rPr>
              <a:t>ена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716016" y="3068960"/>
            <a:ext cx="187220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Д</a:t>
            </a:r>
            <a:r>
              <a:rPr lang="ru-RU" sz="4800" b="1" dirty="0" smtClean="0">
                <a:solidFill>
                  <a:schemeClr val="tx1"/>
                </a:solidFill>
              </a:rPr>
              <a:t>има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44008" y="3861048"/>
            <a:ext cx="187220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Д</a:t>
            </a:r>
            <a:r>
              <a:rPr lang="ru-RU" sz="4800" b="1" dirty="0" smtClean="0">
                <a:solidFill>
                  <a:schemeClr val="tx1"/>
                </a:solidFill>
              </a:rPr>
              <a:t>аша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644008" y="4581128"/>
            <a:ext cx="187220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К</a:t>
            </a:r>
            <a:r>
              <a:rPr lang="ru-RU" sz="4800" b="1" dirty="0" smtClean="0">
                <a:solidFill>
                  <a:schemeClr val="tx1"/>
                </a:solidFill>
              </a:rPr>
              <a:t>оля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644008" y="5301208"/>
            <a:ext cx="187220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В</a:t>
            </a:r>
            <a:r>
              <a:rPr lang="ru-RU" sz="4800" b="1" dirty="0" smtClean="0">
                <a:solidFill>
                  <a:schemeClr val="tx1"/>
                </a:solidFill>
              </a:rPr>
              <a:t>аня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60032" y="5993904"/>
            <a:ext cx="259228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err="1" smtClean="0">
                <a:solidFill>
                  <a:schemeClr val="tx1"/>
                </a:solidFill>
              </a:rPr>
              <a:t>Ка</a:t>
            </a:r>
            <a:r>
              <a:rPr lang="ru-RU" sz="4800" b="1" dirty="0" err="1" smtClean="0">
                <a:solidFill>
                  <a:srgbClr val="FF0000"/>
                </a:solidFill>
              </a:rPr>
              <a:t>р</a:t>
            </a:r>
            <a:r>
              <a:rPr lang="ru-RU" sz="4800" b="1" dirty="0" err="1" smtClean="0">
                <a:solidFill>
                  <a:schemeClr val="tx1"/>
                </a:solidFill>
              </a:rPr>
              <a:t>ина</a:t>
            </a:r>
            <a:endParaRPr lang="ru-RU" sz="4800" b="1" dirty="0" smtClean="0">
              <a:solidFill>
                <a:schemeClr val="tx1"/>
              </a:solidFill>
            </a:endParaRPr>
          </a:p>
        </p:txBody>
      </p:sp>
      <p:pic>
        <p:nvPicPr>
          <p:cNvPr id="17" name="Picture 6" descr="http://s2.pic4you.ru/allimage/y2013/05-20/12216/3477296-thumb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509120"/>
            <a:ext cx="1397988" cy="1949417"/>
          </a:xfrm>
          <a:prstGeom prst="rect">
            <a:avLst/>
          </a:prstGeom>
          <a:noFill/>
        </p:spPr>
      </p:pic>
      <p:pic>
        <p:nvPicPr>
          <p:cNvPr id="18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4365104"/>
            <a:ext cx="1371122" cy="2132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ЛОГИЧЕСКИ-ПОИСКОВЫЕ ЗАДАНИЯ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020272" y="0"/>
            <a:ext cx="1124663" cy="90872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67544" y="980728"/>
            <a:ext cx="813690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Муха ползёт по потолку прямоугольной формы со сторонами 3см и 4 см. Путь мухи изображён на рисунке. Найди длину пути мухи.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7" name="Picture 6" descr="http://s2.pic4you.ru/allimage/y2013/05-20/12216/3477296-thumb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79512" y="4869160"/>
            <a:ext cx="1208558" cy="1589377"/>
          </a:xfrm>
          <a:prstGeom prst="rect">
            <a:avLst/>
          </a:prstGeom>
          <a:noFill/>
        </p:spPr>
      </p:pic>
      <p:pic>
        <p:nvPicPr>
          <p:cNvPr id="20" name="Picture 22" descr="http://go3.imgsmail.ru/imgpreview?key=63190c72693c0919&amp;mb=imgdb_preview_27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8304" y="4797152"/>
            <a:ext cx="1529484" cy="1750318"/>
          </a:xfrm>
          <a:prstGeom prst="rect">
            <a:avLst/>
          </a:prstGeom>
          <a:noFill/>
        </p:spPr>
      </p:pic>
      <p:grpSp>
        <p:nvGrpSpPr>
          <p:cNvPr id="21" name="Группа 20"/>
          <p:cNvGrpSpPr/>
          <p:nvPr/>
        </p:nvGrpSpPr>
        <p:grpSpPr>
          <a:xfrm>
            <a:off x="1547664" y="2780928"/>
            <a:ext cx="4464496" cy="3456384"/>
            <a:chOff x="1475656" y="1412776"/>
            <a:chExt cx="4464496" cy="3456384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1475656" y="1412776"/>
              <a:ext cx="4464496" cy="345638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3" name="Прямая со стрелкой 22"/>
            <p:cNvCxnSpPr/>
            <p:nvPr/>
          </p:nvCxnSpPr>
          <p:spPr>
            <a:xfrm flipV="1">
              <a:off x="2771800" y="4005064"/>
              <a:ext cx="0" cy="86409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/>
            <p:nvPr/>
          </p:nvCxnSpPr>
          <p:spPr>
            <a:xfrm>
              <a:off x="2771800" y="4005064"/>
              <a:ext cx="936104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/>
            <p:nvPr/>
          </p:nvCxnSpPr>
          <p:spPr>
            <a:xfrm flipV="1">
              <a:off x="3707904" y="3140968"/>
              <a:ext cx="0" cy="86409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>
              <a:off x="3707904" y="3140968"/>
              <a:ext cx="936104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 стрелкой 26"/>
            <p:cNvCxnSpPr/>
            <p:nvPr/>
          </p:nvCxnSpPr>
          <p:spPr>
            <a:xfrm flipV="1">
              <a:off x="4644008" y="2276872"/>
              <a:ext cx="0" cy="86409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/>
            <p:cNvCxnSpPr/>
            <p:nvPr/>
          </p:nvCxnSpPr>
          <p:spPr>
            <a:xfrm>
              <a:off x="4644008" y="2276872"/>
              <a:ext cx="936104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 стрелкой 28"/>
            <p:cNvCxnSpPr/>
            <p:nvPr/>
          </p:nvCxnSpPr>
          <p:spPr>
            <a:xfrm flipV="1">
              <a:off x="5580112" y="1412776"/>
              <a:ext cx="0" cy="86409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Picture 5" descr="http://epsvector.ru/uploads/posts/2012-04/1334164106_muha_v_vektore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216" t="4563" r="3233" b="20903"/>
          <a:stretch>
            <a:fillRect/>
          </a:stretch>
        </p:blipFill>
        <p:spPr bwMode="auto">
          <a:xfrm rot="19971375">
            <a:off x="2797622" y="5310340"/>
            <a:ext cx="903774" cy="962716"/>
          </a:xfrm>
          <a:prstGeom prst="rect">
            <a:avLst/>
          </a:prstGeom>
          <a:noFill/>
        </p:spPr>
      </p:pic>
      <p:sp>
        <p:nvSpPr>
          <p:cNvPr id="31" name="Прямоугольник 30"/>
          <p:cNvSpPr/>
          <p:nvPr/>
        </p:nvSpPr>
        <p:spPr>
          <a:xfrm>
            <a:off x="6588224" y="2564904"/>
            <a:ext cx="187220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7</a:t>
            </a:r>
            <a:r>
              <a:rPr lang="ru-RU" sz="4800" b="1" dirty="0" smtClean="0">
                <a:solidFill>
                  <a:srgbClr val="FF0000"/>
                </a:solidFill>
              </a:rPr>
              <a:t> см</a:t>
            </a:r>
            <a:endParaRPr lang="ru-RU" sz="4800" b="1" dirty="0" smtClean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724128" y="3429000"/>
            <a:ext cx="363589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3 + 4 = 7 </a:t>
            </a:r>
            <a:r>
              <a:rPr lang="ru-RU" sz="3200" b="1" dirty="0" smtClean="0">
                <a:solidFill>
                  <a:srgbClr val="FF0000"/>
                </a:solidFill>
              </a:rPr>
              <a:t>см</a:t>
            </a:r>
            <a:endParaRPr lang="ru-RU" sz="48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1" grpId="0"/>
      <p:bldP spid="3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Подбери нужный антоним к 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многозначным словам.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8019337" y="0"/>
            <a:ext cx="1124663" cy="90872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39552" y="1268760"/>
            <a:ext cx="381642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Свободное дыхание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Свободная обувь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8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72878" y="4581128"/>
            <a:ext cx="1371122" cy="2132856"/>
          </a:xfrm>
          <a:prstGeom prst="rect">
            <a:avLst/>
          </a:prstGeom>
          <a:noFill/>
        </p:spPr>
      </p:pic>
      <p:pic>
        <p:nvPicPr>
          <p:cNvPr id="10" name="Picture 12" descr="http://s2.pic4you.ru/allimage/y2013/05-20/12216/3477306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797152"/>
            <a:ext cx="1224136" cy="1877009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119664" y="1268760"/>
            <a:ext cx="302433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Тесный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Затруднённый 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283968" y="1772816"/>
            <a:ext cx="1944216" cy="5040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4355976" y="1772816"/>
            <a:ext cx="1872208" cy="50405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971600" y="2852936"/>
            <a:ext cx="302433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Резкий звук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Резкое слово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084168" y="2852936"/>
            <a:ext cx="252028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Тихий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Ласковый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3851920" y="3356992"/>
            <a:ext cx="237626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851920" y="3789040"/>
            <a:ext cx="2376264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1331640" y="4509120"/>
            <a:ext cx="302433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Острая пила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Острое зрение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940152" y="4509120"/>
            <a:ext cx="187220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Слабый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Тупой 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4211960" y="4941168"/>
            <a:ext cx="1944216" cy="5040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4211960" y="4941168"/>
            <a:ext cx="1872208" cy="50405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21" grpId="0" animBg="1"/>
      <p:bldP spid="22" grpId="0" animBg="1"/>
      <p:bldP spid="31" grpId="0" animBg="1"/>
      <p:bldP spid="3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Подбери нужный антоним к 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многозначным словам.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8019337" y="0"/>
            <a:ext cx="1124663" cy="90872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39552" y="1268760"/>
            <a:ext cx="381642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Глухой человек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Глухой голос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Глухой переулок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8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72878" y="4653136"/>
            <a:ext cx="1324831" cy="206084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372200" y="1196752"/>
            <a:ext cx="2556792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Сквозной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Слышащий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Звонкий 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3923928" y="1772816"/>
            <a:ext cx="2592288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067944" y="2204864"/>
            <a:ext cx="2592288" cy="50405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899592" y="3429000"/>
            <a:ext cx="3024336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Мягкий свет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Мягкий хлеб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Мягкая зима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084168" y="3356992"/>
            <a:ext cx="201622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Чёрствый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Суровый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Яркий 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3635896" y="3861048"/>
            <a:ext cx="2736304" cy="9361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3635896" y="3789040"/>
            <a:ext cx="2520280" cy="576064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4139952" y="1700808"/>
            <a:ext cx="2520280" cy="1008112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3779912" y="4293096"/>
            <a:ext cx="2520280" cy="57606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12" descr="http://s2.pic4you.ru/allimage/y2013/05-20/12216/3477306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4797152"/>
            <a:ext cx="1224136" cy="18770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21" grpId="0" animBg="1"/>
      <p:bldP spid="2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     Вставь нужную фигуру из 6 пронумерованных.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812360" y="0"/>
            <a:ext cx="1124663" cy="908720"/>
          </a:xfrm>
          <a:prstGeom prst="rect">
            <a:avLst/>
          </a:prstGeom>
          <a:noFill/>
        </p:spPr>
      </p:pic>
      <p:pic>
        <p:nvPicPr>
          <p:cNvPr id="18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4365104"/>
            <a:ext cx="1371122" cy="2132856"/>
          </a:xfrm>
          <a:prstGeom prst="rect">
            <a:avLst/>
          </a:prstGeom>
          <a:noFill/>
        </p:spPr>
      </p:pic>
      <p:pic>
        <p:nvPicPr>
          <p:cNvPr id="10" name="Picture 30" descr="http://img-fotki.yandex.ru/get/5307/47407354.26d/0_8db22_86708575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4440844"/>
            <a:ext cx="1296144" cy="210317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95536" y="1484784"/>
            <a:ext cx="4464496" cy="432048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2" descr="D:\Презентации\Математика\Умники и умницы 2 класс\Тетрадь 2 класс 2 часть\Image008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ECEBF1"/>
              </a:clrFrom>
              <a:clrTo>
                <a:srgbClr val="ECEBF1">
                  <a:alpha val="0"/>
                </a:srgbClr>
              </a:clrTo>
            </a:clrChange>
          </a:blip>
          <a:srcRect l="16480" t="64649" r="47761" b="11165"/>
          <a:stretch>
            <a:fillRect/>
          </a:stretch>
        </p:blipFill>
        <p:spPr bwMode="auto">
          <a:xfrm>
            <a:off x="467544" y="1556792"/>
            <a:ext cx="4369576" cy="417646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148064" y="1556792"/>
            <a:ext cx="3779912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D:\Презентации\Математика\Умники и умницы 2 класс\Тетрадь 2 класс 2 часть\Image008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EDEDF5"/>
              </a:clrFrom>
              <a:clrTo>
                <a:srgbClr val="EDEDF5">
                  <a:alpha val="0"/>
                </a:srgbClr>
              </a:clrTo>
            </a:clrChange>
          </a:blip>
          <a:srcRect l="59922" t="67333" r="5097" b="15076"/>
          <a:stretch>
            <a:fillRect/>
          </a:stretch>
        </p:blipFill>
        <p:spPr bwMode="auto">
          <a:xfrm>
            <a:off x="5220072" y="1484784"/>
            <a:ext cx="3672408" cy="261149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491880" y="4437112"/>
            <a:ext cx="1224136" cy="127444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2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4688" y="4221088"/>
            <a:ext cx="1445303" cy="2248249"/>
          </a:xfrm>
          <a:prstGeom prst="rect">
            <a:avLst/>
          </a:prstGeom>
          <a:noFill/>
        </p:spPr>
      </p:pic>
      <p:pic>
        <p:nvPicPr>
          <p:cNvPr id="8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4005064"/>
            <a:ext cx="1656184" cy="2355462"/>
          </a:xfrm>
          <a:prstGeom prst="rect">
            <a:avLst/>
          </a:prstGeom>
          <a:noFill/>
        </p:spPr>
      </p:pic>
      <p:pic>
        <p:nvPicPr>
          <p:cNvPr id="9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3068960"/>
            <a:ext cx="1756492" cy="3394695"/>
          </a:xfrm>
          <a:prstGeom prst="rect">
            <a:avLst/>
          </a:prstGeom>
          <a:noFill/>
        </p:spPr>
      </p:pic>
      <p:pic>
        <p:nvPicPr>
          <p:cNvPr id="10" name="Picture 30" descr="http://img-fotki.yandex.ru/get/5307/47407354.26d/0_8db22_86708575_ori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240" y="4077072"/>
            <a:ext cx="1431575" cy="2322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781040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3645024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14838"/>
              <a:gd name="adj2" fmla="val 1219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Сажает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364088" y="1340768"/>
            <a:ext cx="3096344" cy="1440160"/>
          </a:xfrm>
          <a:prstGeom prst="cloudCallout">
            <a:avLst>
              <a:gd name="adj1" fmla="val 13492"/>
              <a:gd name="adj2" fmla="val 10590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Садовник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4034" name="Picture 2" descr="http://microstocker.com.ua/upload/image/fotos/big/91caaeade0121db256e2d74201929c37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2780928"/>
            <a:ext cx="3277462" cy="3449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781040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3717032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14838"/>
              <a:gd name="adj2" fmla="val 1219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Метёт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796136" y="1340768"/>
            <a:ext cx="2808312" cy="1440160"/>
          </a:xfrm>
          <a:prstGeom prst="cloudCallout">
            <a:avLst>
              <a:gd name="adj1" fmla="val 10644"/>
              <a:gd name="adj2" fmla="val 11043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Дворник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3010" name="Picture 2" descr="http://900igr.net/datai/fizkultura/Pravila-lichnoj-gigieny/0004-003-CHto-vkljuchaet-v-sebja-lichnaja-gigiena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3212976"/>
            <a:ext cx="3384376" cy="3045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781040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3717032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14838"/>
              <a:gd name="adj2" fmla="val 1219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Чертит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19559"/>
              <a:gd name="adj2" fmla="val 11421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Инженер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1986" name="Picture 2" descr="http://www.shtockman.com/files/uploads/5-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3068960"/>
            <a:ext cx="3096344" cy="30963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781040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3645024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14838"/>
              <a:gd name="adj2" fmla="val 1219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Рисует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436096" y="1340768"/>
            <a:ext cx="3024336" cy="1440160"/>
          </a:xfrm>
          <a:prstGeom prst="cloudCallout">
            <a:avLst>
              <a:gd name="adj1" fmla="val 17510"/>
              <a:gd name="adj2" fmla="val 10514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Художник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0962" name="Picture 2" descr="http://www.edu.cap.ru/home/8113/painter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1988840"/>
            <a:ext cx="28575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781040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3645024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14838"/>
              <a:gd name="adj2" fmla="val 1219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Чинит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364088" y="1340768"/>
            <a:ext cx="3096344" cy="1440160"/>
          </a:xfrm>
          <a:prstGeom prst="cloudCallout">
            <a:avLst>
              <a:gd name="adj1" fmla="val -4086"/>
              <a:gd name="adj2" fmla="val 10287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Сапожник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9938" name="Picture 2" descr="http://images.vector-images.com/clp/185390/clp81173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2564904"/>
            <a:ext cx="2238375" cy="2857500"/>
          </a:xfrm>
          <a:prstGeom prst="rect">
            <a:avLst/>
          </a:prstGeom>
          <a:noFill/>
        </p:spPr>
      </p:pic>
      <p:pic>
        <p:nvPicPr>
          <p:cNvPr id="39940" name="Picture 4" descr="http://www.segodnya.ua/img/ui/_959d8ce438a54c9317806008306f065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5157192"/>
            <a:ext cx="1782888" cy="1450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6469"/>
            <a:ext cx="9144000" cy="588153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C0FD83"/>
          </a:solidFill>
          <a:ln>
            <a:solidFill>
              <a:srgbClr val="C0FD83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F0"/>
                </a:solidFill>
              </a:rPr>
              <a:t> </a:t>
            </a:r>
            <a:endParaRPr lang="ru-RU" sz="3600" b="1" dirty="0" smtClean="0">
              <a:solidFill>
                <a:srgbClr val="00B0F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Клипарт &quot;Художественны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44"/>
          <a:stretch>
            <a:fillRect/>
          </a:stretch>
        </p:blipFill>
        <p:spPr bwMode="auto">
          <a:xfrm>
            <a:off x="7524328" y="0"/>
            <a:ext cx="1124663" cy="908720"/>
          </a:xfrm>
          <a:prstGeom prst="rect">
            <a:avLst/>
          </a:prstGeom>
          <a:noFill/>
        </p:spPr>
      </p:pic>
      <p:pic>
        <p:nvPicPr>
          <p:cNvPr id="8" name="Picture 24" descr="http://go2.imgsmail.ru/imgpreview?key=e5ee7a8b6b9c405&amp;mb=imgdb_preview_64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36912"/>
            <a:ext cx="1944215" cy="3898751"/>
          </a:xfrm>
          <a:prstGeom prst="rect">
            <a:avLst/>
          </a:prstGeom>
          <a:noFill/>
        </p:spPr>
      </p:pic>
      <p:pic>
        <p:nvPicPr>
          <p:cNvPr id="9" name="Picture 22" descr="http://s2.pic4you.ru/allimage/y2013/05-20/12216/3477305-thumb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781040"/>
            <a:ext cx="1656184" cy="2576286"/>
          </a:xfrm>
          <a:prstGeom prst="rect">
            <a:avLst/>
          </a:prstGeom>
          <a:noFill/>
        </p:spPr>
      </p:pic>
      <p:pic>
        <p:nvPicPr>
          <p:cNvPr id="10" name="Picture 2" descr="http://s2.pic4you.ru/allimage/y2013/05-20/12216/3477290-thumb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3573016"/>
            <a:ext cx="1872208" cy="2662696"/>
          </a:xfrm>
          <a:prstGeom prst="rect">
            <a:avLst/>
          </a:prstGeom>
          <a:noFill/>
        </p:spPr>
      </p:pic>
      <p:sp>
        <p:nvSpPr>
          <p:cNvPr id="11" name="Выноска-облако 10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14838"/>
              <a:gd name="adj2" fmla="val 12196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Говорит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9868"/>
              <a:gd name="adj2" fmla="val 10363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Диктор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8914" name="Picture 2" descr="http://www.ivanivanich.ru/img/disc55/22_catalog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8" y="3645024"/>
            <a:ext cx="3017284" cy="2228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607</Words>
  <Application>Microsoft Office PowerPoint</Application>
  <PresentationFormat>Экран (4:3)</PresentationFormat>
  <Paragraphs>177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75</cp:revision>
  <dcterms:modified xsi:type="dcterms:W3CDTF">2015-03-03T18:28:17Z</dcterms:modified>
</cp:coreProperties>
</file>