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80" r:id="rId19"/>
    <p:sldId id="281" r:id="rId20"/>
    <p:sldId id="282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83" r:id="rId29"/>
    <p:sldId id="293" r:id="rId30"/>
    <p:sldId id="295" r:id="rId31"/>
    <p:sldId id="284" r:id="rId32"/>
    <p:sldId id="296" r:id="rId33"/>
    <p:sldId id="297" r:id="rId34"/>
    <p:sldId id="299" r:id="rId35"/>
    <p:sldId id="298" r:id="rId36"/>
    <p:sldId id="301" r:id="rId37"/>
    <p:sldId id="302" r:id="rId38"/>
    <p:sldId id="300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259" r:id="rId48"/>
    <p:sldId id="257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1DB9"/>
    <a:srgbClr val="FFFF99"/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1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31</a:t>
            </a:r>
            <a:r>
              <a:rPr kumimoji="0" lang="ru-RU" sz="4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573016"/>
            <a:ext cx="2016224" cy="2258172"/>
          </a:xfrm>
          <a:prstGeom prst="rect">
            <a:avLst/>
          </a:prstGeom>
          <a:noFill/>
        </p:spPr>
      </p:pic>
      <p:pic>
        <p:nvPicPr>
          <p:cNvPr id="8" name="Picture 18" descr="Фея Иридесс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3212976"/>
            <a:ext cx="1860687" cy="259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355976" y="1052736"/>
            <a:ext cx="4608512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Старый, кирпичный, четырёхэтажный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628800"/>
            <a:ext cx="2232248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Дом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0" name="Picture 16" descr="Фея Серебрянк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2636912"/>
            <a:ext cx="3168352" cy="3771848"/>
          </a:xfrm>
          <a:prstGeom prst="rect">
            <a:avLst/>
          </a:prstGeom>
          <a:noFill/>
        </p:spPr>
      </p:pic>
      <p:pic>
        <p:nvPicPr>
          <p:cNvPr id="11" name="Picture 8" descr="http://s42.radikal.ru/i096/1105/6a/bcbbc2f395c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924944"/>
            <a:ext cx="2445554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5076056" y="836712"/>
            <a:ext cx="3600400" cy="2016224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Чистое, </a:t>
            </a:r>
            <a:r>
              <a:rPr lang="ru-RU" sz="3600" b="1" dirty="0" err="1" smtClean="0">
                <a:solidFill>
                  <a:schemeClr val="tx1"/>
                </a:solidFill>
              </a:rPr>
              <a:t>голубое</a:t>
            </a:r>
            <a:r>
              <a:rPr lang="ru-RU" sz="3600" b="1" dirty="0" smtClean="0">
                <a:solidFill>
                  <a:schemeClr val="tx1"/>
                </a:solidFill>
              </a:rPr>
              <a:t>, горное…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628800"/>
            <a:ext cx="2232248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Озеро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1" name="Picture 10" descr="http://alfaday.net/uploads/posts/2013-02/1361905707_2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3212976"/>
            <a:ext cx="3063460" cy="2592288"/>
          </a:xfrm>
          <a:prstGeom prst="rect">
            <a:avLst/>
          </a:prstGeom>
          <a:noFill/>
        </p:spPr>
      </p:pic>
      <p:pic>
        <p:nvPicPr>
          <p:cNvPr id="10" name="Picture 16" descr="Фея Серебрянка в праздничном платье (Pixie party)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2636912"/>
            <a:ext cx="3168352" cy="3771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539552" y="908720"/>
            <a:ext cx="7560840" cy="792088"/>
          </a:xfrm>
          <a:prstGeom prst="wedgeRoundRectCallout">
            <a:avLst>
              <a:gd name="adj1" fmla="val -38974"/>
              <a:gd name="adj2" fmla="val 228791"/>
              <a:gd name="adj3" fmla="val 16667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озере плавали 5 уток. Три из них нырнули за кормом. Сколько лебедей плавало на озере?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700808"/>
            <a:ext cx="3312368" cy="1440160"/>
          </a:xfrm>
          <a:prstGeom prst="cloudCallout">
            <a:avLst>
              <a:gd name="adj1" fmla="val 7059"/>
              <a:gd name="adj2" fmla="val 82586"/>
            </a:avLst>
          </a:prstGeom>
          <a:solidFill>
            <a:schemeClr val="bg1"/>
          </a:solidFill>
          <a:ln>
            <a:solidFill>
              <a:srgbClr val="F71D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0</a:t>
            </a:r>
            <a:r>
              <a:rPr lang="ru-RU" sz="3200" b="1" dirty="0" smtClean="0">
                <a:solidFill>
                  <a:schemeClr val="tx1"/>
                </a:solidFill>
              </a:rPr>
              <a:t>. Плавали утки.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Фея Розетта в полный рос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3429000"/>
            <a:ext cx="2088232" cy="2821934"/>
          </a:xfrm>
          <a:prstGeom prst="rect">
            <a:avLst/>
          </a:prstGeom>
          <a:noFill/>
        </p:spPr>
      </p:pic>
      <p:pic>
        <p:nvPicPr>
          <p:cNvPr id="12" name="Picture 4" descr="http://img-fotki.yandex.ru/get/4909/svetlera.188/0_56e9a_d128aa6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9552" y="3284984"/>
            <a:ext cx="1651570" cy="2048440"/>
          </a:xfrm>
          <a:prstGeom prst="rect">
            <a:avLst/>
          </a:prstGeom>
          <a:noFill/>
        </p:spPr>
      </p:pic>
      <p:pic>
        <p:nvPicPr>
          <p:cNvPr id="15" name="Picture 2" descr="Клипарт..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910"/>
          <a:stretch>
            <a:fillRect/>
          </a:stretch>
        </p:blipFill>
        <p:spPr bwMode="auto">
          <a:xfrm>
            <a:off x="3059832" y="4221088"/>
            <a:ext cx="3600038" cy="1935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7780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539552" y="908720"/>
            <a:ext cx="7560840" cy="792088"/>
          </a:xfrm>
          <a:prstGeom prst="wedgeRoundRectCallout">
            <a:avLst>
              <a:gd name="adj1" fmla="val -38974"/>
              <a:gd name="adj2" fmla="val 228791"/>
              <a:gd name="adj3" fmla="val 16667"/>
            </a:avLst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Один человек вёз на телеге 5 кг. овса,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 его сосед – 5 кг. пуха. У кого груз был тяжелее?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700808"/>
            <a:ext cx="3312368" cy="1440160"/>
          </a:xfrm>
          <a:prstGeom prst="cloudCallout">
            <a:avLst>
              <a:gd name="adj1" fmla="val 7059"/>
              <a:gd name="adj2" fmla="val 82586"/>
            </a:avLst>
          </a:prstGeom>
          <a:solidFill>
            <a:schemeClr val="bg1"/>
          </a:solidFill>
          <a:ln>
            <a:solidFill>
              <a:srgbClr val="F71D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Одинаковый –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 кг.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Фея Розетта в полный рос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3429000"/>
            <a:ext cx="2088232" cy="2821934"/>
          </a:xfrm>
          <a:prstGeom prst="rect">
            <a:avLst/>
          </a:prstGeom>
          <a:noFill/>
        </p:spPr>
      </p:pic>
      <p:pic>
        <p:nvPicPr>
          <p:cNvPr id="12" name="Picture 4" descr="http://img-fotki.yandex.ru/get/4909/svetlera.188/0_56e9a_d128aa6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9552" y="3284984"/>
            <a:ext cx="1651570" cy="2048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20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увиденное изображение и зарисуй как можно точнее.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2723" t="54046" r="2424" b="3908"/>
          <a:stretch>
            <a:fillRect/>
          </a:stretch>
        </p:blipFill>
        <p:spPr bwMode="auto">
          <a:xfrm>
            <a:off x="2555776" y="1628800"/>
            <a:ext cx="5040560" cy="3323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://img-fotki.yandex.ru/get/5005/svetlera.188/0_56e99_4a9b5cf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9512" y="1556792"/>
            <a:ext cx="2287049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207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 увиденное изображение и зарисуй как можно точнее.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img-fotki.yandex.ru/get/5005/svetlera.188/0_56e99_4a9b5cf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9512" y="1556792"/>
            <a:ext cx="2287049" cy="2376264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l="15907" t="54726" b="3908"/>
          <a:stretch>
            <a:fillRect/>
          </a:stretch>
        </p:blipFill>
        <p:spPr bwMode="auto">
          <a:xfrm>
            <a:off x="2627784" y="1340768"/>
            <a:ext cx="5164014" cy="3380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207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img-fotki.yandex.ru/get/5005/svetlera.188/0_56e99_4a9b5cf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79512" y="1556792"/>
            <a:ext cx="2287049" cy="2376264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l="15907" t="54726" b="3908"/>
          <a:stretch>
            <a:fillRect/>
          </a:stretch>
        </p:blipFill>
        <p:spPr bwMode="auto">
          <a:xfrm>
            <a:off x="4644008" y="3717032"/>
            <a:ext cx="3888432" cy="2545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12723" t="54046" r="2424" b="3908"/>
          <a:stretch>
            <a:fillRect/>
          </a:stretch>
        </p:blipFill>
        <p:spPr bwMode="auto">
          <a:xfrm>
            <a:off x="2627784" y="980728"/>
            <a:ext cx="3839220" cy="2531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a:t>
            </a:r>
            <a:endParaRPr lang="ru-RU" sz="2000" b="1" dirty="0"/>
          </a:p>
        </p:txBody>
      </p:sp>
      <p:pic>
        <p:nvPicPr>
          <p:cNvPr id="3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18837"/>
            <a:ext cx="9144000" cy="1839163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2915816" y="1556792"/>
            <a:ext cx="3456384" cy="3168352"/>
            <a:chOff x="2267744" y="1772816"/>
            <a:chExt cx="3456384" cy="31683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6" idx="0"/>
              <a:endCxn id="6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6" idx="1"/>
              <a:endCxn id="6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 descr="Динь-Ди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96952"/>
            <a:ext cx="1667815" cy="3322340"/>
          </a:xfrm>
          <a:prstGeom prst="rect">
            <a:avLst/>
          </a:prstGeom>
          <a:noFill/>
        </p:spPr>
      </p:pic>
      <p:pic>
        <p:nvPicPr>
          <p:cNvPr id="14" name="Picture 8" descr="Фея Иридесс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068960"/>
            <a:ext cx="2007234" cy="28034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15816" y="1628800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>
              <a:buAutoNum type="arabicPlain" startAt="18"/>
            </a:pPr>
            <a:r>
              <a:rPr lang="ru-RU" sz="4400" b="1" dirty="0" smtClean="0">
                <a:solidFill>
                  <a:schemeClr val="tx1"/>
                </a:solidFill>
              </a:rPr>
              <a:t> 10    3   14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2420888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 4    13   8   17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3140968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16    7     1    9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3933056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  2    6    12  20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83768" y="4725144"/>
            <a:ext cx="43924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5, 11, 15, 19.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a:t>
            </a:r>
            <a:endParaRPr lang="ru-RU" sz="2000" b="1" dirty="0"/>
          </a:p>
        </p:txBody>
      </p:sp>
      <p:pic>
        <p:nvPicPr>
          <p:cNvPr id="3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18837"/>
            <a:ext cx="9144000" cy="1839163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2915816" y="1556792"/>
            <a:ext cx="3456384" cy="3168352"/>
            <a:chOff x="2267744" y="1772816"/>
            <a:chExt cx="3456384" cy="31683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6" idx="0"/>
              <a:endCxn id="6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6" idx="1"/>
              <a:endCxn id="6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2915816" y="1628800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 5    13    7    1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2420888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17    3     9   11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3140968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10   18  15  19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3933056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  6   20    8   12</a:t>
            </a:r>
          </a:p>
        </p:txBody>
      </p:sp>
      <p:pic>
        <p:nvPicPr>
          <p:cNvPr id="19" name="Picture 2" descr="Феи: Иридесс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502" t="10960"/>
          <a:stretch>
            <a:fillRect/>
          </a:stretch>
        </p:blipFill>
        <p:spPr bwMode="auto">
          <a:xfrm>
            <a:off x="7164288" y="2636912"/>
            <a:ext cx="1486121" cy="2924944"/>
          </a:xfrm>
          <a:prstGeom prst="rect">
            <a:avLst/>
          </a:prstGeom>
          <a:noFill/>
        </p:spPr>
      </p:pic>
      <p:pic>
        <p:nvPicPr>
          <p:cNvPr id="20" name="Picture 14" descr="Динь-Дин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708920"/>
            <a:ext cx="1581766" cy="339434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483768" y="4725144"/>
            <a:ext cx="43924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2,  4,  14,  16.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a:t>
            </a:r>
            <a:endParaRPr lang="ru-RU" sz="2000" b="1" dirty="0"/>
          </a:p>
        </p:txBody>
      </p:sp>
      <p:pic>
        <p:nvPicPr>
          <p:cNvPr id="3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18837"/>
            <a:ext cx="9144000" cy="1839163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2915816" y="1556792"/>
            <a:ext cx="3456384" cy="3168352"/>
            <a:chOff x="2267744" y="1772816"/>
            <a:chExt cx="3456384" cy="316835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>
              <a:stCxn id="6" idx="0"/>
              <a:endCxn id="6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6" idx="1"/>
              <a:endCxn id="6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8" descr="Фея Иридесса в праздничном платье (Pixie party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068960"/>
            <a:ext cx="2007234" cy="28034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915816" y="1628800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15    3    11   5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2420888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19   16    7   18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15816" y="3140968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 9     4    12  10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3933056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tx1"/>
                </a:solidFill>
              </a:rPr>
              <a:t>  6   17   8    20</a:t>
            </a:r>
          </a:p>
        </p:txBody>
      </p:sp>
      <p:pic>
        <p:nvPicPr>
          <p:cNvPr id="19" name="Picture 2" descr="http://www.kinkade.ru/images/Tinker_Bel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852936"/>
            <a:ext cx="1701965" cy="35688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483768" y="4725144"/>
            <a:ext cx="43924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1,  2,  13,  14.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5292080" y="1052736"/>
            <a:ext cx="3528392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Звонкий, быстрый, весёлый...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899592" y="1628800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7" name="Picture 18" descr="Фея Иридесс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924944"/>
            <a:ext cx="2376264" cy="3318805"/>
          </a:xfrm>
          <a:prstGeom prst="rect">
            <a:avLst/>
          </a:prstGeom>
          <a:noFill/>
        </p:spPr>
      </p:pic>
      <p:pic>
        <p:nvPicPr>
          <p:cNvPr id="9" name="Picture 6" descr="http://coollady.ru/pic/0002/052/2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221088"/>
            <a:ext cx="1656184" cy="1659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Пройди лабиринт, собирая буквы. Запиши слово.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 2 часть\Image009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4E8EB"/>
              </a:clrFrom>
              <a:clrTo>
                <a:srgbClr val="E4E8EB">
                  <a:alpha val="0"/>
                </a:srgbClr>
              </a:clrTo>
            </a:clrChange>
          </a:blip>
          <a:srcRect l="25261" t="7955" r="47030" b="71362"/>
          <a:stretch>
            <a:fillRect/>
          </a:stretch>
        </p:blipFill>
        <p:spPr bwMode="auto">
          <a:xfrm>
            <a:off x="539552" y="980728"/>
            <a:ext cx="3888432" cy="4104456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Подбери </a:t>
            </a:r>
            <a:r>
              <a:rPr lang="ru-RU" sz="2800" b="1" dirty="0" smtClean="0">
                <a:solidFill>
                  <a:srgbClr val="FF0000"/>
                </a:solidFill>
              </a:rPr>
              <a:t>однокоренные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слова к слову медведь.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052736"/>
            <a:ext cx="32403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Медведица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1772816"/>
            <a:ext cx="32403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Медвежата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2420888"/>
            <a:ext cx="32403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Медведиха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3068960"/>
            <a:ext cx="38164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</a:rPr>
              <a:t>Медведюшка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3717032"/>
            <a:ext cx="32403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err="1" smtClean="0">
                <a:solidFill>
                  <a:schemeClr val="accent6">
                    <a:lumMod val="50000"/>
                  </a:schemeClr>
                </a:solidFill>
              </a:rPr>
              <a:t>Медведище</a:t>
            </a:r>
            <a:endParaRPr lang="ru-RU" sz="4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27584" y="4437112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Медвежатина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27584" y="5157192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Медвежатник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/>
      <p:bldP spid="14" grpId="0"/>
      <p:bldP spid="17" grpId="0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Подбери </a:t>
            </a:r>
            <a:r>
              <a:rPr lang="ru-RU" sz="2800" b="1" dirty="0" smtClean="0">
                <a:solidFill>
                  <a:srgbClr val="FF0000"/>
                </a:solidFill>
              </a:rPr>
              <a:t>синонимы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к слову медведь.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1556792"/>
            <a:ext cx="38164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Мишка </a:t>
            </a:r>
          </a:p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косолапый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996952"/>
            <a:ext cx="38164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Топтыгин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Когда так говорят?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980728"/>
            <a:ext cx="4104456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Медведь на ухо наступил.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80928"/>
            <a:ext cx="468052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Когда отсутствует </a:t>
            </a:r>
          </a:p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музыкальный слух.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60374" r="25823" b="34737"/>
          <a:stretch>
            <a:fillRect/>
          </a:stretch>
        </p:blipFill>
        <p:spPr bwMode="auto">
          <a:xfrm rot="1043818">
            <a:off x="1968002" y="5438878"/>
            <a:ext cx="661487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img-fotki.yandex.ru/get/9150/102699435.92f/0_a8839_44c98de0_S.png"/>
          <p:cNvPicPr>
            <a:picLocks noChangeAspect="1" noChangeArrowheads="1"/>
          </p:cNvPicPr>
          <p:nvPr/>
        </p:nvPicPr>
        <p:blipFill>
          <a:blip r:embed="rId6" cstate="print"/>
          <a:srcRect l="13513" r="18919"/>
          <a:stretch>
            <a:fillRect/>
          </a:stretch>
        </p:blipFill>
        <p:spPr bwMode="auto">
          <a:xfrm flipH="1">
            <a:off x="899592" y="4221088"/>
            <a:ext cx="1800200" cy="2497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Когда так говорят?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980728"/>
            <a:ext cx="410445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Смотреть </a:t>
            </a:r>
          </a:p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медведем.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08920"/>
            <a:ext cx="4680520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Быть, казаться</a:t>
            </a:r>
          </a:p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 нелюдимым, угрюмым.</a:t>
            </a:r>
          </a:p>
        </p:txBody>
      </p:sp>
      <p:pic>
        <p:nvPicPr>
          <p:cNvPr id="11" name="Picture 10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51245"/>
            <a:ext cx="2051720" cy="2706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Когда так говорят?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980728"/>
            <a:ext cx="41044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Медвежий угол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204864"/>
            <a:ext cx="4680520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Отдалённое, </a:t>
            </a:r>
          </a:p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малонаселённое, глухое</a:t>
            </a:r>
          </a:p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 место.</a:t>
            </a:r>
          </a:p>
        </p:txBody>
      </p:sp>
      <p:pic>
        <p:nvPicPr>
          <p:cNvPr id="11" name="Picture 16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221088"/>
            <a:ext cx="5270536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Когда так говорят?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980728"/>
            <a:ext cx="41044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Медвежья</a:t>
            </a:r>
          </a:p>
          <a:p>
            <a:pPr marL="742950" indent="-742950"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 услуга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2708920"/>
            <a:ext cx="4680520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Неумелая услуга, </a:t>
            </a:r>
          </a:p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причиняющая только</a:t>
            </a:r>
          </a:p>
          <a:p>
            <a:pPr marL="742950" indent="-742950" algn="ctr"/>
            <a:r>
              <a:rPr lang="ru-RU" sz="3200" b="1" dirty="0" smtClean="0">
                <a:solidFill>
                  <a:schemeClr val="tx1"/>
                </a:solidFill>
              </a:rPr>
              <a:t> неприятность.</a:t>
            </a:r>
          </a:p>
        </p:txBody>
      </p:sp>
      <p:pic>
        <p:nvPicPr>
          <p:cNvPr id="11" name="Picture 12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043608" y="4437112"/>
            <a:ext cx="3168352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Пословицы и поговорки.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980728"/>
            <a:ext cx="4536504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rgbClr val="FF0000"/>
                </a:solidFill>
              </a:rPr>
              <a:t>Два медведя в одной</a:t>
            </a:r>
          </a:p>
          <a:p>
            <a:pPr marL="742950" indent="-742950" algn="ctr"/>
            <a:r>
              <a:rPr lang="ru-RU" sz="3200" b="1" dirty="0" smtClean="0">
                <a:solidFill>
                  <a:srgbClr val="FF0000"/>
                </a:solidFill>
              </a:rPr>
              <a:t> берлоге не живут.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5589240"/>
            <a:ext cx="352839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6000" b="1" dirty="0" smtClean="0">
                <a:solidFill>
                  <a:srgbClr val="FF0000"/>
                </a:solidFill>
              </a:rPr>
              <a:t>МЕДВЕДЬ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492896"/>
            <a:ext cx="468052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rgbClr val="FF0000"/>
                </a:solidFill>
              </a:rPr>
              <a:t>Кто боится медведя, тот</a:t>
            </a:r>
          </a:p>
          <a:p>
            <a:pPr marL="742950" indent="-742950" algn="ctr"/>
            <a:r>
              <a:rPr lang="ru-RU" sz="3200" b="1" dirty="0" smtClean="0">
                <a:solidFill>
                  <a:srgbClr val="FF0000"/>
                </a:solidFill>
              </a:rPr>
              <a:t> боится и его следов.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005064"/>
            <a:ext cx="468052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3200" b="1" dirty="0" smtClean="0">
                <a:solidFill>
                  <a:srgbClr val="FF0000"/>
                </a:solidFill>
              </a:rPr>
              <a:t>Для медведя зима –</a:t>
            </a:r>
          </a:p>
          <a:p>
            <a:pPr marL="742950" indent="-742950" algn="ctr"/>
            <a:r>
              <a:rPr lang="ru-RU" sz="3200" b="1" dirty="0" smtClean="0">
                <a:solidFill>
                  <a:srgbClr val="FF0000"/>
                </a:solidFill>
              </a:rPr>
              <a:t>одна ночь.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img-fotki.yandex.ru/get/6614/16969765.cc/0_6bfd1_558a4a29_orig.pn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4788024" y="0"/>
            <a:ext cx="4355975" cy="54452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32040" cy="148478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Сколько узлов завяжется, если потянуть за концы верёвки?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1"/>
            <a:ext cx="9144000" cy="2348880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 2 часть\Image009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24349" t="32662" r="37035" b="53270"/>
          <a:stretch>
            <a:fillRect/>
          </a:stretch>
        </p:blipFill>
        <p:spPr bwMode="auto">
          <a:xfrm>
            <a:off x="179512" y="1916832"/>
            <a:ext cx="4752528" cy="2448272"/>
          </a:xfrm>
          <a:prstGeom prst="rect">
            <a:avLst/>
          </a:prstGeom>
          <a:noFill/>
        </p:spPr>
      </p:pic>
      <p:pic>
        <p:nvPicPr>
          <p:cNvPr id="6" name="Picture 4" descr="http://www.youloveit.ru/uploads/gallery/main/577/youloveit_ru_fei_disney_novye_kartinki2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3822552" cy="21602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64088" y="5589240"/>
            <a:ext cx="2016224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3 </a:t>
            </a:r>
            <a:r>
              <a:rPr lang="ru-RU" sz="4800" b="1" dirty="0" smtClean="0">
                <a:solidFill>
                  <a:srgbClr val="FF0000"/>
                </a:solidFill>
              </a:rPr>
              <a:t>узла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 descr="http://www.youloveit.ru/uploads/gallery/main/577/youloveit_ru_disney_fairy51.jpg"/>
          <p:cNvPicPr>
            <a:picLocks noChangeAspect="1" noChangeArrowheads="1"/>
          </p:cNvPicPr>
          <p:nvPr/>
        </p:nvPicPr>
        <p:blipFill>
          <a:blip r:embed="rId2" cstate="print"/>
          <a:srcRect b="11237"/>
          <a:stretch>
            <a:fillRect/>
          </a:stretch>
        </p:blipFill>
        <p:spPr bwMode="auto">
          <a:xfrm>
            <a:off x="0" y="-41374"/>
            <a:ext cx="9144000" cy="6899374"/>
          </a:xfrm>
          <a:prstGeom prst="rect">
            <a:avLst/>
          </a:prstGeom>
          <a:noFill/>
        </p:spPr>
      </p:pic>
      <p:pic>
        <p:nvPicPr>
          <p:cNvPr id="24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97153"/>
            <a:ext cx="9144000" cy="20608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22"/>
          <p:cNvGrpSpPr/>
          <p:nvPr/>
        </p:nvGrpSpPr>
        <p:grpSpPr>
          <a:xfrm>
            <a:off x="0" y="4653136"/>
            <a:ext cx="9144000" cy="2326781"/>
            <a:chOff x="0" y="4401691"/>
            <a:chExt cx="9144000" cy="2650234"/>
          </a:xfrm>
        </p:grpSpPr>
        <p:pic>
          <p:nvPicPr>
            <p:cNvPr id="1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81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23928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677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43608" y="5733256"/>
              <a:ext cx="1161823" cy="1124744"/>
            </a:xfrm>
            <a:prstGeom prst="rect">
              <a:avLst/>
            </a:prstGeom>
            <a:noFill/>
          </p:spPr>
        </p:pic>
        <p:pic>
          <p:nvPicPr>
            <p:cNvPr id="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907704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0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71800" y="5672932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7984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6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290018"/>
              <a:ext cx="1619672" cy="1567981"/>
            </a:xfrm>
            <a:prstGeom prst="rect">
              <a:avLst/>
            </a:prstGeom>
            <a:noFill/>
          </p:spPr>
        </p:pic>
        <p:pic>
          <p:nvPicPr>
            <p:cNvPr id="1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3563888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3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8063880" y="5805264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606714" y="4401691"/>
              <a:ext cx="2537286" cy="2456309"/>
            </a:xfrm>
            <a:prstGeom prst="rect">
              <a:avLst/>
            </a:prstGeom>
            <a:noFill/>
          </p:spPr>
        </p:pic>
        <p:pic>
          <p:nvPicPr>
            <p:cNvPr id="14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5292080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5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2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331640" y="4869160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2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565018" flipH="1">
              <a:off x="5069036" y="4848908"/>
              <a:ext cx="1080120" cy="1246661"/>
            </a:xfrm>
            <a:prstGeom prst="rect">
              <a:avLst/>
            </a:prstGeom>
            <a:noFill/>
          </p:spPr>
        </p:pic>
      </p:grpSp>
      <p:sp>
        <p:nvSpPr>
          <p:cNvPr id="26" name="Скругленная прямоугольная выноска 25"/>
          <p:cNvSpPr/>
          <p:nvPr/>
        </p:nvSpPr>
        <p:spPr>
          <a:xfrm>
            <a:off x="0" y="764704"/>
            <a:ext cx="9144000" cy="648072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Впиши числа, чтобы сумма их по всем направлениям была равна.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2627784" y="1916832"/>
            <a:ext cx="3456384" cy="3168352"/>
            <a:chOff x="2555776" y="2492896"/>
            <a:chExt cx="3456384" cy="3168352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555776" y="2492896"/>
              <a:ext cx="3456384" cy="316835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3707904" y="249289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4860032" y="249289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2555776" y="465313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555776" y="357301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Прямоугольник 42"/>
          <p:cNvSpPr/>
          <p:nvPr/>
        </p:nvSpPr>
        <p:spPr>
          <a:xfrm>
            <a:off x="2771800" y="191683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923928" y="191683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076056" y="191683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076056" y="299695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843808" y="4005064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843808" y="299695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995936" y="299695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995936" y="4005064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076056" y="4005064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52" name="Picture 12" descr="Феи Легенда о Чудовище Фаун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2340768" cy="3716761"/>
          </a:xfrm>
          <a:prstGeom prst="rect">
            <a:avLst/>
          </a:prstGeom>
          <a:noFill/>
        </p:spPr>
      </p:pic>
      <p:pic>
        <p:nvPicPr>
          <p:cNvPr id="53" name="Picture 8" descr="Фея Динь без фо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852936"/>
            <a:ext cx="2664296" cy="3700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5292080" y="1052736"/>
            <a:ext cx="3528392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Вкусный, алый, сочный...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899592" y="1628800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Арбуз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7" name="Picture 18" descr="Фея Иридесс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924944"/>
            <a:ext cx="2376264" cy="3318805"/>
          </a:xfrm>
          <a:prstGeom prst="rect">
            <a:avLst/>
          </a:prstGeom>
          <a:noFill/>
        </p:spPr>
      </p:pic>
      <p:pic>
        <p:nvPicPr>
          <p:cNvPr id="9" name="Picture 3" descr="D:\клипарты\еда раст\4d766190667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077072"/>
            <a:ext cx="2088232" cy="188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 descr="http://www.youloveit.ru/uploads/gallery/main/577/youloveit_ru_disney_fairy51.jpg"/>
          <p:cNvPicPr>
            <a:picLocks noChangeAspect="1" noChangeArrowheads="1"/>
          </p:cNvPicPr>
          <p:nvPr/>
        </p:nvPicPr>
        <p:blipFill>
          <a:blip r:embed="rId2" cstate="print"/>
          <a:srcRect b="11237"/>
          <a:stretch>
            <a:fillRect/>
          </a:stretch>
        </p:blipFill>
        <p:spPr bwMode="auto">
          <a:xfrm>
            <a:off x="0" y="-41374"/>
            <a:ext cx="9144000" cy="6899374"/>
          </a:xfrm>
          <a:prstGeom prst="rect">
            <a:avLst/>
          </a:prstGeom>
          <a:noFill/>
        </p:spPr>
      </p:pic>
      <p:pic>
        <p:nvPicPr>
          <p:cNvPr id="24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97153"/>
            <a:ext cx="9144000" cy="20608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22"/>
          <p:cNvGrpSpPr/>
          <p:nvPr/>
        </p:nvGrpSpPr>
        <p:grpSpPr>
          <a:xfrm>
            <a:off x="0" y="4653136"/>
            <a:ext cx="9144000" cy="2326781"/>
            <a:chOff x="0" y="4401691"/>
            <a:chExt cx="9144000" cy="2650234"/>
          </a:xfrm>
        </p:grpSpPr>
        <p:pic>
          <p:nvPicPr>
            <p:cNvPr id="1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81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23928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677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43608" y="5733256"/>
              <a:ext cx="1161823" cy="1124744"/>
            </a:xfrm>
            <a:prstGeom prst="rect">
              <a:avLst/>
            </a:prstGeom>
            <a:noFill/>
          </p:spPr>
        </p:pic>
        <p:pic>
          <p:nvPicPr>
            <p:cNvPr id="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907704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0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71800" y="5672932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27984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6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290018"/>
              <a:ext cx="1619672" cy="1567981"/>
            </a:xfrm>
            <a:prstGeom prst="rect">
              <a:avLst/>
            </a:prstGeom>
            <a:noFill/>
          </p:spPr>
        </p:pic>
        <p:pic>
          <p:nvPicPr>
            <p:cNvPr id="1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3563888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3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8063880" y="5805264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606714" y="4401691"/>
              <a:ext cx="2537286" cy="2456309"/>
            </a:xfrm>
            <a:prstGeom prst="rect">
              <a:avLst/>
            </a:prstGeom>
            <a:noFill/>
          </p:spPr>
        </p:pic>
        <p:pic>
          <p:nvPicPr>
            <p:cNvPr id="14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5292080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5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2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331640" y="4869160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2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565018" flipH="1">
              <a:off x="5069036" y="4848908"/>
              <a:ext cx="1080120" cy="1246661"/>
            </a:xfrm>
            <a:prstGeom prst="rect">
              <a:avLst/>
            </a:prstGeom>
            <a:noFill/>
          </p:spPr>
        </p:pic>
      </p:grpSp>
      <p:sp>
        <p:nvSpPr>
          <p:cNvPr id="26" name="Скругленная прямоугольная выноска 25"/>
          <p:cNvSpPr/>
          <p:nvPr/>
        </p:nvSpPr>
        <p:spPr>
          <a:xfrm>
            <a:off x="0" y="764704"/>
            <a:ext cx="9144000" cy="648072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Впиши числа, чтобы сумма их по всем направлениям была равна.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pSp>
        <p:nvGrpSpPr>
          <p:cNvPr id="4" name="Группа 36"/>
          <p:cNvGrpSpPr/>
          <p:nvPr/>
        </p:nvGrpSpPr>
        <p:grpSpPr>
          <a:xfrm>
            <a:off x="2627784" y="1916832"/>
            <a:ext cx="3456384" cy="3168352"/>
            <a:chOff x="2555776" y="2492896"/>
            <a:chExt cx="3456384" cy="3168352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555776" y="2492896"/>
              <a:ext cx="3456384" cy="316835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3707904" y="249289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4860032" y="249289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>
              <a:off x="2555776" y="465313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2555776" y="3573016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Прямоугольник 42"/>
          <p:cNvSpPr/>
          <p:nvPr/>
        </p:nvSpPr>
        <p:spPr>
          <a:xfrm>
            <a:off x="5076056" y="191683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076056" y="299695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076056" y="407707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923928" y="407707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077072"/>
            <a:ext cx="11521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995936" y="299695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779912" y="1916832"/>
            <a:ext cx="11521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771800" y="191683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771800" y="2996952"/>
            <a:ext cx="86409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53" name="Picture 8" descr="Фея Динь без ф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084168" y="2708920"/>
            <a:ext cx="2664296" cy="3700411"/>
          </a:xfrm>
          <a:prstGeom prst="rect">
            <a:avLst/>
          </a:prstGeom>
          <a:noFill/>
        </p:spPr>
      </p:pic>
      <p:pic>
        <p:nvPicPr>
          <p:cNvPr id="54" name="Picture 12" descr="Феи Легенда о Чудовище Фауна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2708920"/>
            <a:ext cx="2339752" cy="3716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97153"/>
            <a:ext cx="9144000" cy="20608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0" y="5157192"/>
            <a:ext cx="9144000" cy="1822725"/>
            <a:chOff x="0" y="4401691"/>
            <a:chExt cx="9144000" cy="2650234"/>
          </a:xfrm>
        </p:grpSpPr>
        <p:pic>
          <p:nvPicPr>
            <p:cNvPr id="1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81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3928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677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3608" y="5733256"/>
              <a:ext cx="1161823" cy="1124744"/>
            </a:xfrm>
            <a:prstGeom prst="rect">
              <a:avLst/>
            </a:prstGeom>
            <a:noFill/>
          </p:spPr>
        </p:pic>
        <p:pic>
          <p:nvPicPr>
            <p:cNvPr id="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907704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0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5672932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7984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6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290018"/>
              <a:ext cx="1619672" cy="1567981"/>
            </a:xfrm>
            <a:prstGeom prst="rect">
              <a:avLst/>
            </a:prstGeom>
            <a:noFill/>
          </p:spPr>
        </p:pic>
        <p:pic>
          <p:nvPicPr>
            <p:cNvPr id="1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3563888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3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8063880" y="5805264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06714" y="4401691"/>
              <a:ext cx="2537286" cy="2456309"/>
            </a:xfrm>
            <a:prstGeom prst="rect">
              <a:avLst/>
            </a:prstGeom>
            <a:noFill/>
          </p:spPr>
        </p:pic>
        <p:pic>
          <p:nvPicPr>
            <p:cNvPr id="14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5292080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5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176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2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331640" y="4869160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2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565018" flipH="1">
              <a:off x="5069036" y="4848908"/>
              <a:ext cx="1080120" cy="1246661"/>
            </a:xfrm>
            <a:prstGeom prst="rect">
              <a:avLst/>
            </a:prstGeom>
            <a:noFill/>
          </p:spPr>
        </p:pic>
      </p:grpSp>
      <p:pic>
        <p:nvPicPr>
          <p:cNvPr id="16" name="Picture 12" descr="http://cdn01.ru/files/users/images/fe/0e/fe0e6cfe56342ea14f599ed663dee2c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645024"/>
            <a:ext cx="2345898" cy="3212976"/>
          </a:xfrm>
          <a:prstGeom prst="rect">
            <a:avLst/>
          </a:prstGeom>
          <a:noFill/>
        </p:spPr>
      </p:pic>
      <p:pic>
        <p:nvPicPr>
          <p:cNvPr id="26" name="Picture 10" descr="Незабудк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1008"/>
            <a:ext cx="2986097" cy="2769622"/>
          </a:xfrm>
          <a:prstGeom prst="rect">
            <a:avLst/>
          </a:prstGeom>
          <a:noFill/>
        </p:spPr>
      </p:pic>
      <p:sp>
        <p:nvSpPr>
          <p:cNvPr id="27" name="Скругленная прямоугольная выноска 26"/>
          <p:cNvSpPr/>
          <p:nvPr/>
        </p:nvSpPr>
        <p:spPr>
          <a:xfrm>
            <a:off x="539552" y="404664"/>
            <a:ext cx="8136904" cy="648072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Соедини половинки между собой так, чтобы получились целые слова.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59632" y="1052736"/>
            <a:ext cx="2448272" cy="396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ЗЕМЛЕ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ГРОМО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МЯСО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СЕНО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ВЕЗДЕ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ДРОВО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ЛЕДО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36096" y="1052736"/>
            <a:ext cx="2088232" cy="396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ХОД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СЕК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ОТВОД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МЕР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РУБКА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КОЛ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ВАЛ</a:t>
            </a:r>
          </a:p>
        </p:txBody>
      </p:sp>
      <p:cxnSp>
        <p:nvCxnSpPr>
          <p:cNvPr id="32" name="Прямая соединительная линия 31"/>
          <p:cNvCxnSpPr>
            <a:endCxn id="30" idx="1"/>
          </p:cNvCxnSpPr>
          <p:nvPr/>
        </p:nvCxnSpPr>
        <p:spPr>
          <a:xfrm>
            <a:off x="3635896" y="1412776"/>
            <a:ext cx="1800200" cy="162018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635896" y="1916832"/>
            <a:ext cx="1800200" cy="57606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635896" y="2492896"/>
            <a:ext cx="1872208" cy="1152128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635896" y="3068960"/>
            <a:ext cx="1872208" cy="158417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3635896" y="1412776"/>
            <a:ext cx="1872208" cy="21602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635896" y="1988840"/>
            <a:ext cx="1872208" cy="2160240"/>
          </a:xfrm>
          <a:prstGeom prst="line">
            <a:avLst/>
          </a:prstGeom>
          <a:ln w="38100">
            <a:solidFill>
              <a:srgbClr val="F71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3635896" y="4149080"/>
            <a:ext cx="1872208" cy="5760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97153"/>
            <a:ext cx="9144000" cy="20608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71DB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22"/>
          <p:cNvGrpSpPr/>
          <p:nvPr/>
        </p:nvGrpSpPr>
        <p:grpSpPr>
          <a:xfrm>
            <a:off x="0" y="5157192"/>
            <a:ext cx="9144000" cy="1822725"/>
            <a:chOff x="0" y="4401691"/>
            <a:chExt cx="9144000" cy="2650234"/>
          </a:xfrm>
        </p:grpSpPr>
        <p:pic>
          <p:nvPicPr>
            <p:cNvPr id="1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81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3928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67744" y="5013176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7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3608" y="5733256"/>
              <a:ext cx="1161823" cy="1124744"/>
            </a:xfrm>
            <a:prstGeom prst="rect">
              <a:avLst/>
            </a:prstGeom>
            <a:noFill/>
          </p:spPr>
        </p:pic>
        <p:pic>
          <p:nvPicPr>
            <p:cNvPr id="9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907704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0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71800" y="5672932"/>
              <a:ext cx="1224136" cy="1185068"/>
            </a:xfrm>
            <a:prstGeom prst="rect">
              <a:avLst/>
            </a:prstGeom>
            <a:noFill/>
          </p:spPr>
        </p:pic>
        <p:pic>
          <p:nvPicPr>
            <p:cNvPr id="1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7984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6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290018"/>
              <a:ext cx="1619672" cy="1567981"/>
            </a:xfrm>
            <a:prstGeom prst="rect">
              <a:avLst/>
            </a:prstGeom>
            <a:noFill/>
          </p:spPr>
        </p:pic>
        <p:pic>
          <p:nvPicPr>
            <p:cNvPr id="1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3563888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3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8063880" y="5805264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8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06714" y="4401691"/>
              <a:ext cx="2537286" cy="2456309"/>
            </a:xfrm>
            <a:prstGeom prst="rect">
              <a:avLst/>
            </a:prstGeom>
            <a:noFill/>
          </p:spPr>
        </p:pic>
        <p:pic>
          <p:nvPicPr>
            <p:cNvPr id="14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5292080" y="5611339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15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176" y="5611339"/>
              <a:ext cx="1287760" cy="1246661"/>
            </a:xfrm>
            <a:prstGeom prst="rect">
              <a:avLst/>
            </a:prstGeom>
            <a:noFill/>
          </p:spPr>
        </p:pic>
        <p:pic>
          <p:nvPicPr>
            <p:cNvPr id="21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1331640" y="4869160"/>
              <a:ext cx="1080120" cy="1246661"/>
            </a:xfrm>
            <a:prstGeom prst="rect">
              <a:avLst/>
            </a:prstGeom>
            <a:noFill/>
          </p:spPr>
        </p:pic>
        <p:pic>
          <p:nvPicPr>
            <p:cNvPr id="22" name="Picture 6" descr="http://img-fotki.yandex.ru/get/6516/16969765.cc/0_6bfd2_fc0dd53a_M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565018" flipH="1">
              <a:off x="5069036" y="4848908"/>
              <a:ext cx="1080120" cy="1246661"/>
            </a:xfrm>
            <a:prstGeom prst="rect">
              <a:avLst/>
            </a:prstGeom>
            <a:noFill/>
          </p:spPr>
        </p:pic>
      </p:grpSp>
      <p:pic>
        <p:nvPicPr>
          <p:cNvPr id="16" name="Picture 12" descr="http://cdn01.ru/files/users/images/fe/0e/fe0e6cfe56342ea14f599ed663dee2c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645024"/>
            <a:ext cx="2345898" cy="3212976"/>
          </a:xfrm>
          <a:prstGeom prst="rect">
            <a:avLst/>
          </a:prstGeom>
          <a:noFill/>
        </p:spPr>
      </p:pic>
      <p:pic>
        <p:nvPicPr>
          <p:cNvPr id="26" name="Picture 10" descr="Незабудк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1008"/>
            <a:ext cx="2986097" cy="2769622"/>
          </a:xfrm>
          <a:prstGeom prst="rect">
            <a:avLst/>
          </a:prstGeom>
          <a:noFill/>
        </p:spPr>
      </p:pic>
      <p:sp>
        <p:nvSpPr>
          <p:cNvPr id="27" name="Скругленная прямоугольная выноска 26"/>
          <p:cNvSpPr/>
          <p:nvPr/>
        </p:nvSpPr>
        <p:spPr>
          <a:xfrm>
            <a:off x="539552" y="404664"/>
            <a:ext cx="8136904" cy="648072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Соедини половинки между собой так, чтобы получились целые слова.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59632" y="1052736"/>
            <a:ext cx="2448272" cy="396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ПОЛЕ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ВЕРХО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РЫБО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ЗЕМЛЕ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КНИГО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СТАЛЕ</a:t>
            </a:r>
          </a:p>
          <a:p>
            <a:pPr marL="742950" indent="-742950" algn="r"/>
            <a:r>
              <a:rPr lang="ru-RU" sz="3600" b="1" dirty="0" smtClean="0">
                <a:solidFill>
                  <a:schemeClr val="tx1"/>
                </a:solidFill>
              </a:rPr>
              <a:t>ВЕРТО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436096" y="1052736"/>
            <a:ext cx="2088232" cy="396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КОП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ВАР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ЛЮБ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ЛАЗ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ВОД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ЛЁТ</a:t>
            </a:r>
          </a:p>
          <a:p>
            <a:pPr marL="742950" indent="-742950"/>
            <a:r>
              <a:rPr lang="ru-RU" sz="3600" b="1" dirty="0" smtClean="0">
                <a:solidFill>
                  <a:schemeClr val="tx1"/>
                </a:solidFill>
              </a:rPr>
              <a:t>ЛОВ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635896" y="1412776"/>
            <a:ext cx="1872208" cy="216024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30" idx="1"/>
          </p:cNvCxnSpPr>
          <p:nvPr/>
        </p:nvCxnSpPr>
        <p:spPr>
          <a:xfrm>
            <a:off x="3635896" y="1988840"/>
            <a:ext cx="1800200" cy="1044116"/>
          </a:xfrm>
          <a:prstGeom prst="line">
            <a:avLst/>
          </a:prstGeom>
          <a:ln w="38100">
            <a:solidFill>
              <a:srgbClr val="F71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35896" y="2492896"/>
            <a:ext cx="1872208" cy="223224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28" idx="3"/>
          </p:cNvCxnSpPr>
          <p:nvPr/>
        </p:nvCxnSpPr>
        <p:spPr>
          <a:xfrm flipV="1">
            <a:off x="3707904" y="1412776"/>
            <a:ext cx="1872208" cy="16201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3635896" y="2492896"/>
            <a:ext cx="1872208" cy="111612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3635896" y="1988840"/>
            <a:ext cx="1872208" cy="219624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3635896" y="4149080"/>
            <a:ext cx="1872208" cy="540060"/>
          </a:xfrm>
          <a:prstGeom prst="line">
            <a:avLst/>
          </a:prstGeom>
          <a:ln w="38100">
            <a:solidFill>
              <a:srgbClr val="F71D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48"/>
          <a:stretch>
            <a:fillRect/>
          </a:stretch>
        </p:blipFill>
        <p:spPr bwMode="auto">
          <a:xfrm>
            <a:off x="0" y="0"/>
            <a:ext cx="2987824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293496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pic>
        <p:nvPicPr>
          <p:cNvPr id="6" name="Picture 8" descr="Тайна зимнего леса: Фаун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EC5E2"/>
              </a:clrFrom>
              <a:clrTo>
                <a:srgbClr val="9EC5E2">
                  <a:alpha val="0"/>
                </a:srgbClr>
              </a:clrTo>
            </a:clrChange>
          </a:blip>
          <a:srcRect l="8889" t="12942" r="4444" b="13102"/>
          <a:stretch>
            <a:fillRect/>
          </a:stretch>
        </p:blipFill>
        <p:spPr bwMode="auto">
          <a:xfrm>
            <a:off x="0" y="2564904"/>
            <a:ext cx="2808312" cy="2880320"/>
          </a:xfrm>
          <a:prstGeom prst="rect">
            <a:avLst/>
          </a:prstGeom>
          <a:noFill/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2123728" y="548680"/>
            <a:ext cx="7020272" cy="1728192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Нужно упаковать несколько книг.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Если их связать </a:t>
            </a:r>
            <a:r>
              <a:rPr lang="ru-RU" sz="2000" b="1" dirty="0" smtClean="0">
                <a:solidFill>
                  <a:srgbClr val="FF0000"/>
                </a:solidFill>
              </a:rPr>
              <a:t>по 2</a:t>
            </a:r>
            <a:r>
              <a:rPr lang="ru-RU" sz="2000" b="1" dirty="0" smtClean="0">
                <a:solidFill>
                  <a:schemeClr val="tx1"/>
                </a:solidFill>
              </a:rPr>
              <a:t>, то останется </a:t>
            </a:r>
            <a:r>
              <a:rPr lang="ru-RU" sz="2000" b="1" dirty="0" smtClean="0">
                <a:solidFill>
                  <a:srgbClr val="FF0000"/>
                </a:solidFill>
              </a:rPr>
              <a:t>одна</a:t>
            </a:r>
            <a:r>
              <a:rPr lang="ru-RU" sz="2000" b="1" dirty="0" smtClean="0">
                <a:solidFill>
                  <a:schemeClr val="tx1"/>
                </a:solidFill>
              </a:rPr>
              <a:t> лишняя книга,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если </a:t>
            </a:r>
            <a:r>
              <a:rPr lang="ru-RU" sz="2000" b="1" dirty="0" smtClean="0">
                <a:solidFill>
                  <a:srgbClr val="FF0000"/>
                </a:solidFill>
              </a:rPr>
              <a:t>по 3</a:t>
            </a:r>
            <a:r>
              <a:rPr lang="ru-RU" sz="2000" b="1" dirty="0" smtClean="0">
                <a:solidFill>
                  <a:schemeClr val="tx1"/>
                </a:solidFill>
              </a:rPr>
              <a:t>, то останется </a:t>
            </a:r>
            <a:r>
              <a:rPr lang="ru-RU" sz="2000" b="1" dirty="0" smtClean="0">
                <a:solidFill>
                  <a:srgbClr val="FF0000"/>
                </a:solidFill>
              </a:rPr>
              <a:t>две</a:t>
            </a:r>
            <a:r>
              <a:rPr lang="ru-RU" sz="2000" b="1" dirty="0" smtClean="0">
                <a:solidFill>
                  <a:schemeClr val="tx1"/>
                </a:solidFill>
              </a:rPr>
              <a:t> книги,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если </a:t>
            </a:r>
            <a:r>
              <a:rPr lang="ru-RU" sz="2000" b="1" u="sng" dirty="0" smtClean="0">
                <a:solidFill>
                  <a:srgbClr val="FF0000"/>
                </a:solidFill>
              </a:rPr>
              <a:t>по 4</a:t>
            </a:r>
            <a:r>
              <a:rPr lang="ru-RU" sz="2000" b="1" dirty="0" smtClean="0">
                <a:solidFill>
                  <a:schemeClr val="tx1"/>
                </a:solidFill>
              </a:rPr>
              <a:t>, то останется </a:t>
            </a:r>
            <a:r>
              <a:rPr lang="ru-RU" sz="2000" b="1" u="sng" dirty="0" smtClean="0">
                <a:solidFill>
                  <a:srgbClr val="FF0000"/>
                </a:solidFill>
              </a:rPr>
              <a:t>три</a:t>
            </a:r>
            <a:r>
              <a:rPr lang="ru-RU" sz="2000" b="1" dirty="0" smtClean="0">
                <a:solidFill>
                  <a:schemeClr val="tx1"/>
                </a:solidFill>
              </a:rPr>
              <a:t> книги. Найди наименьшее число книг, которые нужно упаковать.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2276872"/>
            <a:ext cx="568863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4 + 4 + </a:t>
            </a:r>
            <a:r>
              <a:rPr lang="ru-RU" sz="6000" b="1" dirty="0" smtClean="0">
                <a:solidFill>
                  <a:schemeClr val="tx1"/>
                </a:solidFill>
              </a:rPr>
              <a:t>3</a:t>
            </a:r>
            <a:r>
              <a:rPr lang="ru-RU" sz="6000" b="1" dirty="0" smtClean="0">
                <a:solidFill>
                  <a:srgbClr val="FF0000"/>
                </a:solidFill>
              </a:rPr>
              <a:t> = 11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2996952"/>
            <a:ext cx="5760640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3 + 3 + 3 + </a:t>
            </a:r>
            <a:r>
              <a:rPr lang="ru-RU" sz="6000" b="1" dirty="0" smtClean="0">
                <a:solidFill>
                  <a:schemeClr val="tx1"/>
                </a:solidFill>
              </a:rPr>
              <a:t>2</a:t>
            </a:r>
            <a:r>
              <a:rPr lang="ru-RU" sz="6000" b="1" dirty="0" smtClean="0">
                <a:solidFill>
                  <a:srgbClr val="FF0000"/>
                </a:solidFill>
              </a:rPr>
              <a:t> = 11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3717032"/>
            <a:ext cx="5760640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2+2+2+2+2+</a:t>
            </a:r>
            <a:r>
              <a:rPr lang="ru-RU" sz="6000" b="1" dirty="0" smtClean="0">
                <a:solidFill>
                  <a:schemeClr val="tx1"/>
                </a:solidFill>
              </a:rPr>
              <a:t>1</a:t>
            </a:r>
            <a:r>
              <a:rPr lang="ru-RU" sz="6000" b="1" dirty="0" smtClean="0">
                <a:solidFill>
                  <a:srgbClr val="FF0000"/>
                </a:solidFill>
              </a:rPr>
              <a:t>= 11</a:t>
            </a:r>
          </a:p>
        </p:txBody>
      </p:sp>
      <p:pic>
        <p:nvPicPr>
          <p:cNvPr id="7" name="Picture 14" descr="http://talklove.ru/pict/mult_041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005064"/>
            <a:ext cx="1547664" cy="2547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148"/>
          <a:stretch>
            <a:fillRect/>
          </a:stretch>
        </p:blipFill>
        <p:spPr bwMode="auto">
          <a:xfrm>
            <a:off x="0" y="0"/>
            <a:ext cx="2987824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293496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pic>
        <p:nvPicPr>
          <p:cNvPr id="6" name="Picture 8" descr="Тайна зимнего леса: Фаун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EC5E2"/>
              </a:clrFrom>
              <a:clrTo>
                <a:srgbClr val="9EC5E2">
                  <a:alpha val="0"/>
                </a:srgbClr>
              </a:clrTo>
            </a:clrChange>
          </a:blip>
          <a:srcRect l="8889" t="12942" r="4444" b="13102"/>
          <a:stretch>
            <a:fillRect/>
          </a:stretch>
        </p:blipFill>
        <p:spPr bwMode="auto">
          <a:xfrm>
            <a:off x="0" y="2564904"/>
            <a:ext cx="2808312" cy="2880320"/>
          </a:xfrm>
          <a:prstGeom prst="rect">
            <a:avLst/>
          </a:prstGeom>
          <a:noFill/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2123728" y="548680"/>
            <a:ext cx="7020272" cy="1440160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Сейчас папе </a:t>
            </a:r>
            <a:r>
              <a:rPr lang="ru-RU" sz="2400" b="1" dirty="0" smtClean="0">
                <a:solidFill>
                  <a:srgbClr val="FF0000"/>
                </a:solidFill>
              </a:rPr>
              <a:t>56</a:t>
            </a:r>
            <a:r>
              <a:rPr lang="ru-RU" sz="2400" b="1" dirty="0" smtClean="0">
                <a:solidFill>
                  <a:schemeClr val="tx1"/>
                </a:solidFill>
              </a:rPr>
              <a:t> лет, а Васе – </a:t>
            </a:r>
            <a:r>
              <a:rPr lang="ru-RU" sz="2400" b="1" dirty="0" smtClean="0">
                <a:solidFill>
                  <a:srgbClr val="FF0000"/>
                </a:solidFill>
              </a:rPr>
              <a:t>23</a:t>
            </a:r>
            <a:r>
              <a:rPr lang="ru-RU" sz="2400" b="1" dirty="0" smtClean="0">
                <a:solidFill>
                  <a:schemeClr val="tx1"/>
                </a:solidFill>
              </a:rPr>
              <a:t> года. Сколько лет исполнится папе, когда Васе будет столько лет, сколько папе сейчас?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1916832"/>
            <a:ext cx="568863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56 – 23 = 33 (г.)</a:t>
            </a:r>
          </a:p>
        </p:txBody>
      </p:sp>
      <p:pic>
        <p:nvPicPr>
          <p:cNvPr id="7" name="Picture 14" descr="http://talklove.ru/pict/mult_041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005064"/>
            <a:ext cx="1547664" cy="254729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915816" y="2636912"/>
            <a:ext cx="5688632" cy="576064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800" b="1" dirty="0" smtClean="0">
                <a:solidFill>
                  <a:srgbClr val="FF0000"/>
                </a:solidFill>
              </a:rPr>
              <a:t>На столько лет папа старше Васи.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3501008"/>
            <a:ext cx="5688632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56 + 33 = 89 (л.)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pic>
        <p:nvPicPr>
          <p:cNvPr id="9" name="Picture 14" descr="Фея Зарина с голубой пыльцой в пиратском наряд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48264" y="2780928"/>
            <a:ext cx="2074008" cy="3463785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Замени иноязычные фразеологизмы русскими.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5760640" cy="720080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Как две горошины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403648" y="2780928"/>
            <a:ext cx="482453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800" b="1" dirty="0" smtClean="0">
                <a:solidFill>
                  <a:schemeClr val="tx1"/>
                </a:solidFill>
              </a:rPr>
              <a:t>Как две капли</a:t>
            </a:r>
          </a:p>
          <a:p>
            <a:pPr marL="742950" indent="-742950" algn="ctr"/>
            <a:r>
              <a:rPr lang="ru-RU" sz="4800" b="1" dirty="0" smtClean="0">
                <a:solidFill>
                  <a:schemeClr val="tx1"/>
                </a:solidFill>
              </a:rPr>
              <a:t> воды</a:t>
            </a:r>
          </a:p>
        </p:txBody>
      </p:sp>
      <p:pic>
        <p:nvPicPr>
          <p:cNvPr id="8" name="Picture 12" descr="Фея Динь со шпаго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487"/>
          <a:stretch>
            <a:fillRect/>
          </a:stretch>
        </p:blipFill>
        <p:spPr bwMode="auto">
          <a:xfrm>
            <a:off x="0" y="1628800"/>
            <a:ext cx="1572851" cy="3250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pic>
        <p:nvPicPr>
          <p:cNvPr id="9" name="Picture 14" descr="Фея Зарина с голубой пыльцой в пиратском наряд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48264" y="2780928"/>
            <a:ext cx="2074008" cy="3463785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Замени иноязычные фразеологизмы русскими.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1268760"/>
            <a:ext cx="5184576" cy="2232248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Родиться с</a:t>
            </a:r>
          </a:p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 серебряной </a:t>
            </a:r>
          </a:p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ложкой во рту.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3789040"/>
            <a:ext cx="482453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800" b="1" dirty="0" smtClean="0">
                <a:solidFill>
                  <a:schemeClr val="tx1"/>
                </a:solidFill>
              </a:rPr>
              <a:t>Родиться в</a:t>
            </a:r>
          </a:p>
          <a:p>
            <a:pPr marL="742950" indent="-742950" algn="ctr"/>
            <a:r>
              <a:rPr lang="ru-RU" sz="4800" b="1" dirty="0" smtClean="0">
                <a:solidFill>
                  <a:schemeClr val="tx1"/>
                </a:solidFill>
              </a:rPr>
              <a:t> рубашке.</a:t>
            </a:r>
          </a:p>
        </p:txBody>
      </p:sp>
      <p:pic>
        <p:nvPicPr>
          <p:cNvPr id="8" name="Picture 12" descr="Фея Динь со шпаго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487"/>
          <a:stretch>
            <a:fillRect/>
          </a:stretch>
        </p:blipFill>
        <p:spPr bwMode="auto">
          <a:xfrm>
            <a:off x="0" y="1628800"/>
            <a:ext cx="1572851" cy="3250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pic>
        <p:nvPicPr>
          <p:cNvPr id="9" name="Picture 14" descr="Фея Зарина с голубой пыльцой в пиратском наряд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48264" y="2780928"/>
            <a:ext cx="2074008" cy="3463785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Замени иноязычные фразеологизмы русскими.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1196752"/>
            <a:ext cx="4248472" cy="2232248"/>
          </a:xfrm>
          <a:prstGeom prst="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Делать из</a:t>
            </a:r>
          </a:p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 комара </a:t>
            </a:r>
          </a:p>
          <a:p>
            <a:pPr marL="742950" indent="-742950" algn="ctr"/>
            <a:r>
              <a:rPr lang="ru-RU" sz="5400" b="1" dirty="0" smtClean="0">
                <a:solidFill>
                  <a:srgbClr val="FF0000"/>
                </a:solidFill>
              </a:rPr>
              <a:t>верблюда.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3789040"/>
            <a:ext cx="482453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4800" b="1" dirty="0" smtClean="0">
                <a:solidFill>
                  <a:schemeClr val="tx1"/>
                </a:solidFill>
              </a:rPr>
              <a:t>Делать из мухи</a:t>
            </a:r>
          </a:p>
          <a:p>
            <a:pPr marL="742950" indent="-742950" algn="ctr"/>
            <a:r>
              <a:rPr lang="ru-RU" sz="4800" b="1" dirty="0" smtClean="0">
                <a:solidFill>
                  <a:schemeClr val="tx1"/>
                </a:solidFill>
              </a:rPr>
              <a:t> слона.</a:t>
            </a:r>
          </a:p>
        </p:txBody>
      </p:sp>
      <p:pic>
        <p:nvPicPr>
          <p:cNvPr id="8" name="Picture 12" descr="Фея Динь со шпаго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487"/>
          <a:stretch>
            <a:fillRect/>
          </a:stretch>
        </p:blipFill>
        <p:spPr bwMode="auto">
          <a:xfrm>
            <a:off x="0" y="1628800"/>
            <a:ext cx="1572851" cy="32503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Глаза на лоб лезут.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2564904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Сильно удивляться.</a:t>
            </a:r>
          </a:p>
        </p:txBody>
      </p:sp>
      <p:pic>
        <p:nvPicPr>
          <p:cNvPr id="15" name="Picture 14" descr="Фея Динь Динь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852936"/>
            <a:ext cx="1753830" cy="3034308"/>
          </a:xfrm>
          <a:prstGeom prst="rect">
            <a:avLst/>
          </a:prstGeom>
          <a:noFill/>
        </p:spPr>
      </p:pic>
      <p:pic>
        <p:nvPicPr>
          <p:cNvPr id="16" name="Picture 4" descr="Фауна и Иридесса в платьях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4267" y="3717032"/>
            <a:ext cx="2989733" cy="25645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Лезть в глаза.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2420888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Стараться быть на виду.</a:t>
            </a:r>
          </a:p>
        </p:txBody>
      </p:sp>
      <p:pic>
        <p:nvPicPr>
          <p:cNvPr id="17" name="Picture 8" descr="Серебрянка и Динь Динь в красивых кплатья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996952"/>
            <a:ext cx="3240360" cy="3006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860032" y="1052736"/>
            <a:ext cx="3960440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Старательный, послушный, вежливый...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899592" y="1628800"/>
            <a:ext cx="2304256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Ученик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20" descr="Фея Фауна в праздничном платье (Pixie party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2492028"/>
            <a:ext cx="2520280" cy="3795604"/>
          </a:xfrm>
          <a:prstGeom prst="rect">
            <a:avLst/>
          </a:prstGeom>
          <a:noFill/>
        </p:spPr>
      </p:pic>
      <p:pic>
        <p:nvPicPr>
          <p:cNvPr id="10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2" name="Picture 1" descr="D:\клипарты\школа\fa853715c7e5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1" r="13910"/>
          <a:stretch>
            <a:fillRect/>
          </a:stretch>
        </p:blipFill>
        <p:spPr bwMode="auto">
          <a:xfrm>
            <a:off x="3635896" y="3212976"/>
            <a:ext cx="1944216" cy="319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Глядеть чужими глазами.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852936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Во всём подчиняться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кому-либо.</a:t>
            </a:r>
          </a:p>
        </p:txBody>
      </p:sp>
      <p:pic>
        <p:nvPicPr>
          <p:cNvPr id="15" name="Picture 14" descr="Фея Динь Динь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852936"/>
            <a:ext cx="1753830" cy="3034308"/>
          </a:xfrm>
          <a:prstGeom prst="rect">
            <a:avLst/>
          </a:prstGeom>
          <a:noFill/>
        </p:spPr>
      </p:pic>
      <p:pic>
        <p:nvPicPr>
          <p:cNvPr id="17" name="Picture 2" descr="Розетта и Серебрянка в красивых платьях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32202" y="3573016"/>
            <a:ext cx="291179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Не успел глазом моргнуть.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852936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Быстро.</a:t>
            </a:r>
          </a:p>
        </p:txBody>
      </p:sp>
      <p:pic>
        <p:nvPicPr>
          <p:cNvPr id="15" name="Picture 14" descr="Фея Динь Динь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852936"/>
            <a:ext cx="1753830" cy="3034308"/>
          </a:xfrm>
          <a:prstGeom prst="rect">
            <a:avLst/>
          </a:prstGeom>
          <a:noFill/>
        </p:spPr>
      </p:pic>
      <p:pic>
        <p:nvPicPr>
          <p:cNvPr id="18" name="Picture 2" descr="Розетта и Серебрянка в красивых платьях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32202" y="3573016"/>
            <a:ext cx="291179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Глаза на мокром месте.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852936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Часто плачет.</a:t>
            </a:r>
          </a:p>
        </p:txBody>
      </p:sp>
      <p:pic>
        <p:nvPicPr>
          <p:cNvPr id="11" name="Picture 12" descr="Динь Динь и Розетта в праздничных платья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645024"/>
            <a:ext cx="3384376" cy="2952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Глаза слипаются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67744" y="2492896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Сильно хочется спать.</a:t>
            </a:r>
          </a:p>
        </p:txBody>
      </p:sp>
      <p:pic>
        <p:nvPicPr>
          <p:cNvPr id="11" name="Picture 12" descr="Динь Динь и Розетта в праздничных платья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573016"/>
            <a:ext cx="3312368" cy="2952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Глаза открылись.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852936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Узнал правду.</a:t>
            </a:r>
          </a:p>
        </p:txBody>
      </p:sp>
      <p:pic>
        <p:nvPicPr>
          <p:cNvPr id="11" name="Picture 10" descr="Динь и Незабудка в красивых платья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64904"/>
            <a:ext cx="2592288" cy="3276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Хоть глаз выколи.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852936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Очень темно.</a:t>
            </a:r>
          </a:p>
        </p:txBody>
      </p:sp>
      <p:pic>
        <p:nvPicPr>
          <p:cNvPr id="16" name="Picture 18" descr="Фея Розетта в полный рос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19" y="3284984"/>
            <a:ext cx="1885656" cy="2602260"/>
          </a:xfrm>
          <a:prstGeom prst="rect">
            <a:avLst/>
          </a:prstGeom>
          <a:noFill/>
        </p:spPr>
      </p:pic>
      <p:pic>
        <p:nvPicPr>
          <p:cNvPr id="17" name="Picture 8" descr="Фея Динь Дин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3789040"/>
            <a:ext cx="1533973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2326" r="45950"/>
          <a:stretch>
            <a:fillRect/>
          </a:stretch>
        </p:blipFill>
        <p:spPr bwMode="auto">
          <a:xfrm>
            <a:off x="5831632" y="0"/>
            <a:ext cx="3312368" cy="651238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pic>
        <p:nvPicPr>
          <p:cNvPr id="4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827584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1340768"/>
            <a:ext cx="60486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 мгновение ока.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2708920"/>
            <a:ext cx="403244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Очень быстро.</a:t>
            </a:r>
          </a:p>
        </p:txBody>
      </p:sp>
      <p:pic>
        <p:nvPicPr>
          <p:cNvPr id="11" name="Picture 6" descr="Видия и Динь Динь в платья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797"/>
          <a:stretch>
            <a:fillRect/>
          </a:stretch>
        </p:blipFill>
        <p:spPr bwMode="auto">
          <a:xfrm>
            <a:off x="-180528" y="2708920"/>
            <a:ext cx="2916832" cy="3104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Вставь нужную фигуру из 6 пронумерованных.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Picture 2" descr="D:\Презентации\Математика\Умники и умницы 2 класс\Тетрадь 2 класс 2 часть\Image00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EAE8ED"/>
              </a:clrFrom>
              <a:clrTo>
                <a:srgbClr val="EAE8ED">
                  <a:alpha val="0"/>
                </a:srgbClr>
              </a:clrTo>
            </a:clrChange>
          </a:blip>
          <a:srcRect l="18754" t="66637" r="50861" b="11019"/>
          <a:stretch>
            <a:fillRect/>
          </a:stretch>
        </p:blipFill>
        <p:spPr bwMode="auto">
          <a:xfrm>
            <a:off x="1403648" y="764704"/>
            <a:ext cx="3600400" cy="3744416"/>
          </a:xfrm>
          <a:prstGeom prst="rect">
            <a:avLst/>
          </a:prstGeom>
          <a:noFill/>
        </p:spPr>
      </p:pic>
      <p:pic>
        <p:nvPicPr>
          <p:cNvPr id="12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797153"/>
            <a:ext cx="9144000" cy="2060848"/>
          </a:xfrm>
          <a:prstGeom prst="rect">
            <a:avLst/>
          </a:prstGeom>
          <a:noFill/>
        </p:spPr>
      </p:pic>
      <p:pic>
        <p:nvPicPr>
          <p:cNvPr id="13" name="Picture 8" descr="http://img-fotki.yandex.ru/get/9498/16969765.176/0_7bc1b_69e2f60f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5301208"/>
            <a:ext cx="9144000" cy="1556792"/>
          </a:xfrm>
          <a:prstGeom prst="rect">
            <a:avLst/>
          </a:prstGeom>
          <a:noFill/>
        </p:spPr>
      </p:pic>
      <p:pic>
        <p:nvPicPr>
          <p:cNvPr id="14" name="Picture 2" descr="D:\Презентации\Математика\Умники и умницы 2 класс\Тетрадь 2 класс 2 часть\Image00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EEEEF0"/>
              </a:clrFrom>
              <a:clrTo>
                <a:srgbClr val="EEEEF0">
                  <a:alpha val="0"/>
                </a:srgbClr>
              </a:clrTo>
            </a:clrChange>
          </a:blip>
          <a:srcRect l="62831" t="70030" r="8012" b="12195"/>
          <a:stretch>
            <a:fillRect/>
          </a:stretch>
        </p:blipFill>
        <p:spPr bwMode="auto">
          <a:xfrm>
            <a:off x="5076056" y="980728"/>
            <a:ext cx="3389832" cy="2922549"/>
          </a:xfrm>
          <a:prstGeom prst="rect">
            <a:avLst/>
          </a:prstGeom>
          <a:noFill/>
        </p:spPr>
      </p:pic>
      <p:pic>
        <p:nvPicPr>
          <p:cNvPr id="15" name="Picture 16" descr="http://www.1zoom.ru/prev/246/24577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789040"/>
            <a:ext cx="3600400" cy="2883277"/>
          </a:xfrm>
          <a:prstGeom prst="rect">
            <a:avLst/>
          </a:prstGeom>
          <a:noFill/>
        </p:spPr>
      </p:pic>
      <p:pic>
        <p:nvPicPr>
          <p:cNvPr id="16" name="Picture 8" descr="Феи Диснея фея Зарина"/>
          <p:cNvPicPr>
            <a:picLocks noChangeAspect="1" noChangeArrowheads="1"/>
          </p:cNvPicPr>
          <p:nvPr/>
        </p:nvPicPr>
        <p:blipFill>
          <a:blip r:embed="rId6" cstate="print"/>
          <a:srcRect r="26874"/>
          <a:stretch>
            <a:fillRect/>
          </a:stretch>
        </p:blipFill>
        <p:spPr bwMode="auto">
          <a:xfrm flipH="1">
            <a:off x="755576" y="3645024"/>
            <a:ext cx="1272205" cy="2837319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95936" y="3284984"/>
            <a:ext cx="72008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124744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1916832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0" name="Picture 14" descr="Тайна Зимнего Леса: Феи вмест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8C3E1"/>
              </a:clrFrom>
              <a:clrTo>
                <a:srgbClr val="88C3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639771"/>
            <a:ext cx="7505745" cy="4218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860032" y="1052736"/>
            <a:ext cx="4104456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Зелёный, продолговатый, сочный...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899592" y="1628800"/>
            <a:ext cx="2304256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Огурец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20" descr="Фея Фауна в праздничном платье (Pixie party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2492028"/>
            <a:ext cx="2520280" cy="3795604"/>
          </a:xfrm>
          <a:prstGeom prst="rect">
            <a:avLst/>
          </a:prstGeom>
          <a:noFill/>
        </p:spPr>
      </p:pic>
      <p:pic>
        <p:nvPicPr>
          <p:cNvPr id="10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1" name="Picture 6" descr="D:\клипарты\еда раст\37e3ccb4f9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95379">
            <a:off x="3200099" y="4617935"/>
            <a:ext cx="2686349" cy="166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860032" y="1052736"/>
            <a:ext cx="4104456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Аккуратная, послушная, весёлая...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628800"/>
            <a:ext cx="2664296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Девочка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0" name="Picture 14" descr="Фея Розетт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2780928"/>
            <a:ext cx="2808312" cy="3628309"/>
          </a:xfrm>
          <a:prstGeom prst="rect">
            <a:avLst/>
          </a:prstGeom>
          <a:noFill/>
        </p:spPr>
      </p:pic>
      <p:pic>
        <p:nvPicPr>
          <p:cNvPr id="11" name="Picture 2" descr="D:\клипарты\школа\38826eb9d74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212976"/>
            <a:ext cx="2232248" cy="313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860032" y="1052736"/>
            <a:ext cx="4104456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Задиристый, драчливый, взъерошенный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340768"/>
            <a:ext cx="3168352" cy="1512168"/>
          </a:xfrm>
          <a:prstGeom prst="cloudCallout">
            <a:avLst>
              <a:gd name="adj1" fmla="val 15260"/>
              <a:gd name="adj2" fmla="val 13175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Мальчик, воробей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0" name="Picture 14" descr="Фея Розетта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2780928"/>
            <a:ext cx="2808312" cy="3628309"/>
          </a:xfrm>
          <a:prstGeom prst="rect">
            <a:avLst/>
          </a:prstGeom>
          <a:noFill/>
        </p:spPr>
      </p:pic>
      <p:pic>
        <p:nvPicPr>
          <p:cNvPr id="11" name="Picture 5" descr="D:\клипарты\животные\воробей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365104"/>
            <a:ext cx="1656184" cy="167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860032" y="1052736"/>
            <a:ext cx="4104456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Белое, пушистое, лёгкое...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628800"/>
            <a:ext cx="2664296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Облако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0" name="Picture 22" descr="Фея Видия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91226" y="2564904"/>
            <a:ext cx="3235810" cy="3826396"/>
          </a:xfrm>
          <a:prstGeom prst="rect">
            <a:avLst/>
          </a:prstGeom>
          <a:noFill/>
        </p:spPr>
      </p:pic>
      <p:pic>
        <p:nvPicPr>
          <p:cNvPr id="11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7"/>
          <a:stretch>
            <a:fillRect/>
          </a:stretch>
        </p:blipFill>
        <p:spPr bwMode="auto">
          <a:xfrm rot="1100363">
            <a:off x="2771800" y="2204864"/>
            <a:ext cx="358056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www.youloveit.ru/uploads/gallery/main/577/youloveit_ru_disney_fairy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69"/>
            <a:ext cx="9144000" cy="68853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 </a:t>
            </a: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7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4860032" y="1052736"/>
            <a:ext cx="4104456" cy="1800200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Ветвистая, зелёная, колючая...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9552" y="1628800"/>
            <a:ext cx="2664296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6" descr="http://img-fotki.yandex.ru/get/4405/svetlera.188/0_56e9b_a2c0bf9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12976"/>
            <a:ext cx="2016224" cy="2258172"/>
          </a:xfrm>
          <a:prstGeom prst="rect">
            <a:avLst/>
          </a:prstGeom>
          <a:noFill/>
        </p:spPr>
      </p:pic>
      <p:pic>
        <p:nvPicPr>
          <p:cNvPr id="10" name="Picture 22" descr="Фея Видия в праздничном платье (Pixie party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91226" y="2564904"/>
            <a:ext cx="3235810" cy="3826396"/>
          </a:xfrm>
          <a:prstGeom prst="rect">
            <a:avLst/>
          </a:prstGeom>
          <a:noFill/>
        </p:spPr>
      </p:pic>
      <p:pic>
        <p:nvPicPr>
          <p:cNvPr id="11" name="Picture 6" descr="http://img-fotki.yandex.ru/get/6708/102699435.96a/0_ac5fe_3bcfde68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564904"/>
            <a:ext cx="2346021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989</Words>
  <Application>Microsoft Office PowerPoint</Application>
  <PresentationFormat>Экран (4:3)</PresentationFormat>
  <Paragraphs>238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Слайд 1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РАЗВИТИЕ    КОНЦЕНТРАЦИИ   ВНИМАНИЯ</vt:lpstr>
      <vt:lpstr>РАЗВИТИЕ    КОНЦЕНТРАЦИИ   ВНИМАНИЯ</vt:lpstr>
      <vt:lpstr>Запомни увиденное изображение и зарисуй как можно точнее.</vt:lpstr>
      <vt:lpstr>Запомни увиденное изображение и зарисуй как можно точнее.</vt:lpstr>
      <vt:lpstr>Проверь.</vt:lpstr>
      <vt:lpstr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vt:lpstr>
      <vt:lpstr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vt:lpstr>
      <vt:lpstr>Перед тобой таблицы, в которых в произвольном порядке должны быть записаны все числа от 1 до 20. Но чисел 20, а клеточек 16. Найди и запиши по четыре отсутствующие числа в каждой таблице.</vt:lpstr>
      <vt:lpstr>Пройди лабиринт, собирая буквы. Запиши слово.</vt:lpstr>
      <vt:lpstr>Подбери однокоренные слова к слову медведь.</vt:lpstr>
      <vt:lpstr>Подбери синонимы к слову медведь.</vt:lpstr>
      <vt:lpstr>Когда так говорят?</vt:lpstr>
      <vt:lpstr>Когда так говорят?</vt:lpstr>
      <vt:lpstr>Когда так говорят?</vt:lpstr>
      <vt:lpstr>Когда так говорят?</vt:lpstr>
      <vt:lpstr>Пословицы и поговорки.</vt:lpstr>
      <vt:lpstr>Сколько узлов завяжется, если потянуть за концы верёвки?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Вставь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65</cp:revision>
  <dcterms:modified xsi:type="dcterms:W3CDTF">2015-03-26T10:32:12Z</dcterms:modified>
</cp:coreProperties>
</file>