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7" r:id="rId3"/>
    <p:sldId id="285" r:id="rId4"/>
    <p:sldId id="286" r:id="rId5"/>
    <p:sldId id="287" r:id="rId6"/>
    <p:sldId id="288" r:id="rId7"/>
    <p:sldId id="289" r:id="rId8"/>
    <p:sldId id="290" r:id="rId9"/>
    <p:sldId id="258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8000"/>
    <a:srgbClr val="B2B2B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324" autoAdjust="0"/>
    <p:restoredTop sz="94660"/>
  </p:normalViewPr>
  <p:slideViewPr>
    <p:cSldViewPr>
      <p:cViewPr varScale="1">
        <p:scale>
          <a:sx n="69" d="100"/>
          <a:sy n="69" d="100"/>
        </p:scale>
        <p:origin x="-55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5ECB74-648E-4B96-8B28-0C83553DEBA7}" type="datetimeFigureOut">
              <a:rPr lang="ru-RU"/>
              <a:pPr>
                <a:defRPr/>
              </a:pPr>
              <a:t>11.01.2016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76FF97-042F-47CD-B576-64D3390232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6F0E43-CFEC-4EF8-B08C-A3293104C1E3}" type="datetimeFigureOut">
              <a:rPr lang="ru-RU"/>
              <a:pPr>
                <a:defRPr/>
              </a:pPr>
              <a:t>11.01.2016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97D971-7081-413B-B703-BE7951821E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9ADF98-C244-4631-8190-348319A09E84}" type="datetimeFigureOut">
              <a:rPr lang="ru-RU"/>
              <a:pPr>
                <a:defRPr/>
              </a:pPr>
              <a:t>11.01.2016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FB0637-48E3-4222-BAAE-EB7E5022BAE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3CA713-1E71-42BE-B6EE-CF889ACA2984}" type="datetimeFigureOut">
              <a:rPr lang="ru-RU"/>
              <a:pPr>
                <a:defRPr/>
              </a:pPr>
              <a:t>11.01.2016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010CE0-92AA-4B30-B1BA-D242A46884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5BBF67-AC45-422D-A731-5355C560D6AF}" type="datetimeFigureOut">
              <a:rPr lang="ru-RU"/>
              <a:pPr>
                <a:defRPr/>
              </a:pPr>
              <a:t>11.01.2016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6DAE78-C286-40C0-B46E-D7D3989111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4292B4-96E2-4FD5-8244-5A9DE0E579CF}" type="datetimeFigureOut">
              <a:rPr lang="ru-RU"/>
              <a:pPr>
                <a:defRPr/>
              </a:pPr>
              <a:t>11.01.2016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5AEC1A-11EA-479E-9A02-2BD4F0843AE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061A2D-69F0-4FD6-8C43-3271D0B80665}" type="datetimeFigureOut">
              <a:rPr lang="ru-RU"/>
              <a:pPr>
                <a:defRPr/>
              </a:pPr>
              <a:t>11.01.2016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73598D-8D15-4AE2-A7D8-88446857CC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6001BC-C66F-4C78-952F-1DB33F27AF92}" type="datetimeFigureOut">
              <a:rPr lang="ru-RU"/>
              <a:pPr>
                <a:defRPr/>
              </a:pPr>
              <a:t>11.01.2016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16E92E-1757-409D-9F52-56547804BF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3F593-40A9-4C57-BC8F-1E7AA9106CF9}" type="datetimeFigureOut">
              <a:rPr lang="ru-RU"/>
              <a:pPr>
                <a:defRPr/>
              </a:pPr>
              <a:t>11.01.2016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22882B-18BB-4218-8C44-94943BF22F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51B0E4-8D24-4781-B8B4-322A860CA043}" type="datetimeFigureOut">
              <a:rPr lang="ru-RU"/>
              <a:pPr>
                <a:defRPr/>
              </a:pPr>
              <a:t>11.01.2016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8BE4B9-FA16-46FF-8839-C746A71ACF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C68FE8-1C8B-4AF1-A98A-79F9DA8E8C0B}" type="datetimeFigureOut">
              <a:rPr lang="ru-RU"/>
              <a:pPr>
                <a:defRPr/>
              </a:pPr>
              <a:t>11.01.2016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92712B-D679-4229-9658-93A0E2D11C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90E0C94-A223-4928-BB0A-9691099AEBE8}" type="datetimeFigureOut">
              <a:rPr lang="ru-RU"/>
              <a:pPr>
                <a:defRPr/>
              </a:pPr>
              <a:t>11.01.2016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0734869-2165-4C5C-A12B-81EBA82D25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metodisty.ru/m/files/view/zhakulina_i-v-_tehnologicheskii_priem_-volshebnaya_truba-_dlya_MS_PowerPoint_-rus-yaz-_1-4_kl" TargetMode="External"/><Relationship Id="rId2" Type="http://schemas.openxmlformats.org/officeDocument/2006/relationships/hyperlink" Target="http://metodisty.ru/m/files/view/tehnologicheskii_priem_-volshebnaya_truba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yandex.ru/clck/jsredir?from=yandex.ru;images/search;images;;&amp;text=&amp;etext=902.rkwuh1wBjekNOlFVQNJtexxvs1SNc4OFj8HiHBjMlQwHZQwwjhS_S0DlkqCyKDVmkrtBDs_7jLoGGGfEzASxUw.74910944a4ee71f5b8fb9d69d7d14ffd398166dd&amp;uuid=&amp;state=tid_Wvm4RM28ca_MiO4Ne9osTPtpHS9wicjEF5X7fRziVPIHCd9FyQ&amp;data=UlNrNmk5WktYejR0eWJFYk1LdmtxbXNGdFFtdXdUcVo5dUVVZVVnNUJVVWgwellkMXNqZHV6Z2VBV21ueWR3RXMwZHpxcVlDUXhyLTNLRGlGWmRHSENwNVcyeHh4QWR2Tk53ajIxY0o3WWxza3lvaG0zWkF3YXB0dF9ReWdvTXg5YmVJcVNlSVFDUQ&amp;b64e=2&amp;sign=75cec60ec1d7c132dbf796dbca946d3f&amp;keyno=0&amp;l10n=r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7" descr="http://schabloni.ru/uploads/posts/2014-03/1395058163_ramkidetsk1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65088" y="0"/>
            <a:ext cx="92090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8"/>
          <p:cNvSpPr txBox="1">
            <a:spLocks noChangeArrowheads="1"/>
          </p:cNvSpPr>
          <p:nvPr/>
        </p:nvSpPr>
        <p:spPr bwMode="auto">
          <a:xfrm>
            <a:off x="785786" y="785794"/>
            <a:ext cx="3571900" cy="20005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3200" b="1" i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Буквы </a:t>
            </a:r>
            <a:r>
              <a:rPr lang="ru-RU" sz="2800" b="1" i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непроизносимых</a:t>
            </a:r>
            <a:r>
              <a:rPr lang="ru-RU" sz="2400" b="1" i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 </a:t>
            </a:r>
            <a:r>
              <a:rPr lang="ru-RU" sz="3200" b="1" i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согласных</a:t>
            </a:r>
          </a:p>
          <a:p>
            <a:pPr algn="ctr">
              <a:defRPr/>
            </a:pPr>
            <a:r>
              <a:rPr lang="ru-RU" sz="3200" b="1" i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3 класс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857250" y="3071813"/>
            <a:ext cx="3429000" cy="7080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000" b="1" i="1" dirty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Технологический приём</a:t>
            </a:r>
          </a:p>
          <a:p>
            <a:pPr algn="ctr">
              <a:defRPr/>
            </a:pPr>
            <a:r>
              <a:rPr lang="ru-RU" sz="2000" b="1" i="1" dirty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 «Волшебная труба»</a:t>
            </a:r>
          </a:p>
        </p:txBody>
      </p:sp>
      <p:sp>
        <p:nvSpPr>
          <p:cNvPr id="2053" name="TextBox 10"/>
          <p:cNvSpPr txBox="1">
            <a:spLocks noChangeArrowheads="1"/>
          </p:cNvSpPr>
          <p:nvPr/>
        </p:nvSpPr>
        <p:spPr bwMode="auto">
          <a:xfrm>
            <a:off x="1928813" y="5286375"/>
            <a:ext cx="4071937" cy="1169988"/>
          </a:xfrm>
          <a:prstGeom prst="rect">
            <a:avLst/>
          </a:prstGeom>
          <a:solidFill>
            <a:schemeClr val="bg1">
              <a:alpha val="54117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400">
                <a:cs typeface="Arial" charset="0"/>
              </a:rPr>
              <a:t>Создатель: Скитиба Оксана Васильевна</a:t>
            </a:r>
          </a:p>
          <a:p>
            <a:pPr algn="ctr"/>
            <a:r>
              <a:rPr lang="ru-RU" sz="1400">
                <a:cs typeface="Arial" charset="0"/>
              </a:rPr>
              <a:t>учитель начальных классов</a:t>
            </a:r>
          </a:p>
          <a:p>
            <a:pPr algn="ctr"/>
            <a:r>
              <a:rPr lang="ru-RU" sz="1400">
                <a:cs typeface="Arial" charset="0"/>
              </a:rPr>
              <a:t>МБОУ СОШ № 20</a:t>
            </a:r>
          </a:p>
          <a:p>
            <a:pPr algn="ctr"/>
            <a:r>
              <a:rPr lang="ru-RU" sz="1400">
                <a:cs typeface="Arial" charset="0"/>
              </a:rPr>
              <a:t>г. Нижний Тагил</a:t>
            </a:r>
          </a:p>
          <a:p>
            <a:pPr algn="ctr"/>
            <a:r>
              <a:rPr lang="ru-RU" sz="1400">
                <a:cs typeface="Arial" charset="0"/>
              </a:rPr>
              <a:t> Свердловская  область</a:t>
            </a:r>
          </a:p>
        </p:txBody>
      </p:sp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5500694" y="428604"/>
            <a:ext cx="342896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Скитиба Оксана Васильевна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Идентификатор:  220-507-893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Рисунок 26" descr="Труба 2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875" y="4786313"/>
            <a:ext cx="3486150" cy="1619250"/>
          </a:xfrm>
          <a:prstGeom prst="rect">
            <a:avLst/>
          </a:prstGeo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</p:pic>
      <p:sp>
        <p:nvSpPr>
          <p:cNvPr id="6" name="Прямоугольник 5"/>
          <p:cNvSpPr/>
          <p:nvPr/>
        </p:nvSpPr>
        <p:spPr>
          <a:xfrm>
            <a:off x="4714875" y="0"/>
            <a:ext cx="4429125" cy="6858000"/>
          </a:xfrm>
          <a:prstGeom prst="rect">
            <a:avLst/>
          </a:prstGeom>
          <a:solidFill>
            <a:srgbClr val="00B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 useBgFill="1">
        <p:nvSpPr>
          <p:cNvPr id="3076" name="TextBox 10"/>
          <p:cNvSpPr txBox="1">
            <a:spLocks noChangeArrowheads="1"/>
          </p:cNvSpPr>
          <p:nvPr/>
        </p:nvSpPr>
        <p:spPr bwMode="auto">
          <a:xfrm>
            <a:off x="142875" y="214313"/>
            <a:ext cx="8786813" cy="646112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600" b="1">
                <a:solidFill>
                  <a:srgbClr val="00B050"/>
                </a:solidFill>
                <a:latin typeface="Arial Black" pitchFamily="34" charset="0"/>
                <a:cs typeface="Arial" charset="0"/>
              </a:rPr>
              <a:t>Вставьте пропущенные буквы: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357188" y="1000125"/>
            <a:ext cx="414337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800" b="1">
                <a:cs typeface="Arial" charset="0"/>
              </a:rPr>
              <a:t>здра</a:t>
            </a:r>
            <a:r>
              <a:rPr lang="ru-RU" sz="4800" b="1">
                <a:solidFill>
                  <a:schemeClr val="bg1"/>
                </a:solidFill>
                <a:cs typeface="Arial" charset="0"/>
              </a:rPr>
              <a:t>в</a:t>
            </a:r>
            <a:r>
              <a:rPr lang="ru-RU" sz="4800" b="1">
                <a:cs typeface="Arial" charset="0"/>
              </a:rPr>
              <a:t>ствуй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642938" y="1785938"/>
            <a:ext cx="3571875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800" b="1">
                <a:cs typeface="Arial" charset="0"/>
              </a:rPr>
              <a:t>лес</a:t>
            </a:r>
            <a:r>
              <a:rPr lang="ru-RU" sz="4800" b="1">
                <a:solidFill>
                  <a:schemeClr val="bg1"/>
                </a:solidFill>
                <a:cs typeface="Arial" charset="0"/>
              </a:rPr>
              <a:t>т</a:t>
            </a:r>
            <a:r>
              <a:rPr lang="ru-RU" sz="4800" b="1">
                <a:cs typeface="Arial" charset="0"/>
              </a:rPr>
              <a:t>ница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642938" y="2571750"/>
            <a:ext cx="3643312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800" b="1">
                <a:cs typeface="Arial" charset="0"/>
              </a:rPr>
              <a:t>праз</a:t>
            </a:r>
            <a:r>
              <a:rPr lang="ru-RU" sz="4800" b="1">
                <a:solidFill>
                  <a:schemeClr val="bg1"/>
                </a:solidFill>
                <a:cs typeface="Arial" charset="0"/>
              </a:rPr>
              <a:t>д</a:t>
            </a:r>
            <a:r>
              <a:rPr lang="ru-RU" sz="4800" b="1">
                <a:cs typeface="Arial" charset="0"/>
              </a:rPr>
              <a:t>ник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642938" y="3429000"/>
            <a:ext cx="37147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800" b="1">
                <a:cs typeface="Arial" charset="0"/>
              </a:rPr>
              <a:t>чу</a:t>
            </a:r>
            <a:r>
              <a:rPr lang="ru-RU" sz="4800" b="1">
                <a:solidFill>
                  <a:schemeClr val="bg1"/>
                </a:solidFill>
                <a:cs typeface="Arial" charset="0"/>
              </a:rPr>
              <a:t>в</a:t>
            </a:r>
            <a:r>
              <a:rPr lang="ru-RU" sz="4800" b="1">
                <a:cs typeface="Arial" charset="0"/>
              </a:rPr>
              <a:t>ство</a:t>
            </a:r>
          </a:p>
        </p:txBody>
      </p:sp>
      <p:pic>
        <p:nvPicPr>
          <p:cNvPr id="28" name="Рисунок 27" descr="Труба 2.gif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428875" y="4786313"/>
            <a:ext cx="3486150" cy="1619250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0 L -2.77778E-6 0.5879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91 0.6088 L 0.54931 0.6088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4931 0.6088 L 0.54931 -0.03171 " pathEditMode="relative" rAng="0" ptsTypes="AA">
                                      <p:cBhvr>
                                        <p:cTn id="12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2.22222E-6 L -1.66667E-6 0.4618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972 0.49422 L 0.53369 0.49422 " pathEditMode="relative" rAng="0" ptsTypes="AA">
                                      <p:cBhvr>
                                        <p:cTn id="19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415 0.49422 L 0.5415 0.0007 " pathEditMode="relative" rAng="0" ptsTypes="AA">
                                      <p:cBhvr>
                                        <p:cTn id="22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7.03704E-6 L 2.77778E-7 0.36759 " pathEditMode="relative" ptsTypes="AA">
                                      <p:cBhvr>
                                        <p:cTn id="2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354 0.37963 L 0.49827 0.37963 " pathEditMode="relative" rAng="0" ptsTypes="AA">
                                      <p:cBhvr>
                                        <p:cTn id="29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0"/>
                            </p:stCondLst>
                            <p:childTnLst>
                              <p:par>
                                <p:cTn id="31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3768 0.37963 L 0.53768 0.02268 " pathEditMode="relative" rAng="0" ptsTypes="AA">
                                      <p:cBhvr>
                                        <p:cTn id="32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754 0.25463 L 0.48646 0.25463 " pathEditMode="relative" rAng="0" ptsTypes="AA">
                                      <p:cBhvr>
                                        <p:cTn id="36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3368 0.25463 L 0.53368 0.04467 " pathEditMode="relative" rAng="0" ptsTypes="AA">
                                      <p:cBhvr>
                                        <p:cTn id="39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2" grpId="1"/>
      <p:bldP spid="12" grpId="2"/>
      <p:bldP spid="13" grpId="0"/>
      <p:bldP spid="13" grpId="1"/>
      <p:bldP spid="13" grpId="2"/>
      <p:bldP spid="14" grpId="0"/>
      <p:bldP spid="14" grpId="1"/>
      <p:bldP spid="14" grpId="2"/>
      <p:bldP spid="15" grpId="0"/>
      <p:bldP spid="15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Рисунок 26" descr="Труба 2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875" y="4786313"/>
            <a:ext cx="3486150" cy="1619250"/>
          </a:xfrm>
          <a:prstGeom prst="rect">
            <a:avLst/>
          </a:prstGeo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</p:pic>
      <p:sp>
        <p:nvSpPr>
          <p:cNvPr id="6" name="Прямоугольник 5"/>
          <p:cNvSpPr/>
          <p:nvPr/>
        </p:nvSpPr>
        <p:spPr>
          <a:xfrm>
            <a:off x="4714875" y="0"/>
            <a:ext cx="4429125" cy="6858000"/>
          </a:xfrm>
          <a:prstGeom prst="rect">
            <a:avLst/>
          </a:prstGeom>
          <a:solidFill>
            <a:srgbClr val="00B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 useBgFill="1">
        <p:nvSpPr>
          <p:cNvPr id="4100" name="TextBox 10"/>
          <p:cNvSpPr txBox="1">
            <a:spLocks noChangeArrowheads="1"/>
          </p:cNvSpPr>
          <p:nvPr/>
        </p:nvSpPr>
        <p:spPr bwMode="auto">
          <a:xfrm>
            <a:off x="142875" y="214313"/>
            <a:ext cx="8786813" cy="646112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600" b="1">
                <a:solidFill>
                  <a:srgbClr val="00B050"/>
                </a:solidFill>
                <a:latin typeface="Arial Black" pitchFamily="34" charset="0"/>
                <a:cs typeface="Arial" charset="0"/>
              </a:rPr>
              <a:t>Вставьте пропущенные буквы: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571500" y="1000125"/>
            <a:ext cx="357187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800" b="1">
                <a:cs typeface="Arial" charset="0"/>
              </a:rPr>
              <a:t>мес</a:t>
            </a:r>
            <a:r>
              <a:rPr lang="ru-RU" sz="4800" b="1">
                <a:solidFill>
                  <a:schemeClr val="bg1"/>
                </a:solidFill>
                <a:cs typeface="Arial" charset="0"/>
              </a:rPr>
              <a:t>т</a:t>
            </a:r>
            <a:r>
              <a:rPr lang="ru-RU" sz="4800" b="1">
                <a:cs typeface="Arial" charset="0"/>
              </a:rPr>
              <a:t>ность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14313" y="1785938"/>
            <a:ext cx="40005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800" b="1">
                <a:cs typeface="Arial" charset="0"/>
              </a:rPr>
              <a:t>окрес</a:t>
            </a:r>
            <a:r>
              <a:rPr lang="ru-RU" sz="4800" b="1">
                <a:solidFill>
                  <a:schemeClr val="bg1"/>
                </a:solidFill>
                <a:cs typeface="Arial" charset="0"/>
              </a:rPr>
              <a:t>т</a:t>
            </a:r>
            <a:r>
              <a:rPr lang="ru-RU" sz="4800" b="1">
                <a:cs typeface="Arial" charset="0"/>
              </a:rPr>
              <a:t>ность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85750" y="2571750"/>
            <a:ext cx="40005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800" b="1">
                <a:cs typeface="Arial" charset="0"/>
              </a:rPr>
              <a:t>доблес</a:t>
            </a:r>
            <a:r>
              <a:rPr lang="ru-RU" sz="4800" b="1">
                <a:solidFill>
                  <a:schemeClr val="bg1"/>
                </a:solidFill>
                <a:cs typeface="Arial" charset="0"/>
              </a:rPr>
              <a:t>т</a:t>
            </a:r>
            <a:r>
              <a:rPr lang="ru-RU" sz="4800" b="1">
                <a:cs typeface="Arial" charset="0"/>
              </a:rPr>
              <a:t>ный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642938" y="3429000"/>
            <a:ext cx="37147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800" b="1">
                <a:cs typeface="Arial" charset="0"/>
              </a:rPr>
              <a:t>чес</a:t>
            </a:r>
            <a:r>
              <a:rPr lang="ru-RU" sz="4800" b="1">
                <a:solidFill>
                  <a:schemeClr val="bg1"/>
                </a:solidFill>
                <a:cs typeface="Arial" charset="0"/>
              </a:rPr>
              <a:t>т</a:t>
            </a:r>
            <a:r>
              <a:rPr lang="ru-RU" sz="4800" b="1">
                <a:cs typeface="Arial" charset="0"/>
              </a:rPr>
              <a:t>ный</a:t>
            </a:r>
          </a:p>
        </p:txBody>
      </p:sp>
      <p:pic>
        <p:nvPicPr>
          <p:cNvPr id="28" name="Рисунок 27" descr="Труба 2.gif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428875" y="4786313"/>
            <a:ext cx="3486150" cy="1619250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0 L -2.77778E-6 0.5879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91 0.6088 L 0.54931 0.6088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4931 0.6088 L 0.54931 -0.03171 " pathEditMode="relative" rAng="0" ptsTypes="AA">
                                      <p:cBhvr>
                                        <p:cTn id="12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2.22222E-6 L -1.66667E-6 0.4618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972 0.49422 L 0.53369 0.49422 " pathEditMode="relative" rAng="0" ptsTypes="AA">
                                      <p:cBhvr>
                                        <p:cTn id="19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415 0.49422 L 0.5415 0.0007 " pathEditMode="relative" rAng="0" ptsTypes="AA">
                                      <p:cBhvr>
                                        <p:cTn id="22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7.03704E-6 L 2.77778E-7 0.36759 " pathEditMode="relative" ptsTypes="AA">
                                      <p:cBhvr>
                                        <p:cTn id="2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354 0.37963 L 0.49827 0.37963 " pathEditMode="relative" rAng="0" ptsTypes="AA">
                                      <p:cBhvr>
                                        <p:cTn id="29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0"/>
                            </p:stCondLst>
                            <p:childTnLst>
                              <p:par>
                                <p:cTn id="31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3768 0.37963 L 0.53768 0.02268 " pathEditMode="relative" rAng="0" ptsTypes="AA">
                                      <p:cBhvr>
                                        <p:cTn id="32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754 0.25463 L 0.48646 0.25463 " pathEditMode="relative" rAng="0" ptsTypes="AA">
                                      <p:cBhvr>
                                        <p:cTn id="36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3368 0.25463 L 0.53368 0.04467 " pathEditMode="relative" rAng="0" ptsTypes="AA">
                                      <p:cBhvr>
                                        <p:cTn id="39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2" grpId="1"/>
      <p:bldP spid="12" grpId="2"/>
      <p:bldP spid="13" grpId="0"/>
      <p:bldP spid="13" grpId="1"/>
      <p:bldP spid="13" grpId="2"/>
      <p:bldP spid="14" grpId="0"/>
      <p:bldP spid="14" grpId="1"/>
      <p:bldP spid="14" grpId="2"/>
      <p:bldP spid="15" grpId="0"/>
      <p:bldP spid="15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Рисунок 26" descr="Труба 2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875" y="4786313"/>
            <a:ext cx="3486150" cy="1619250"/>
          </a:xfrm>
          <a:prstGeom prst="rect">
            <a:avLst/>
          </a:prstGeo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</p:pic>
      <p:sp>
        <p:nvSpPr>
          <p:cNvPr id="6" name="Прямоугольник 5"/>
          <p:cNvSpPr/>
          <p:nvPr/>
        </p:nvSpPr>
        <p:spPr>
          <a:xfrm>
            <a:off x="4714875" y="0"/>
            <a:ext cx="4429125" cy="6858000"/>
          </a:xfrm>
          <a:prstGeom prst="rect">
            <a:avLst/>
          </a:prstGeom>
          <a:solidFill>
            <a:srgbClr val="00B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 useBgFill="1">
        <p:nvSpPr>
          <p:cNvPr id="5124" name="TextBox 10"/>
          <p:cNvSpPr txBox="1">
            <a:spLocks noChangeArrowheads="1"/>
          </p:cNvSpPr>
          <p:nvPr/>
        </p:nvSpPr>
        <p:spPr bwMode="auto">
          <a:xfrm>
            <a:off x="142875" y="214313"/>
            <a:ext cx="8786813" cy="646112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600" b="1">
                <a:solidFill>
                  <a:srgbClr val="00B050"/>
                </a:solidFill>
                <a:latin typeface="Arial Black" pitchFamily="34" charset="0"/>
                <a:cs typeface="Arial" charset="0"/>
              </a:rPr>
              <a:t>Вставьте пропущенные буквы: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14313" y="1000125"/>
            <a:ext cx="357187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800" b="1">
                <a:cs typeface="Arial" charset="0"/>
              </a:rPr>
              <a:t>гиган</a:t>
            </a:r>
            <a:r>
              <a:rPr lang="ru-RU" sz="4800" b="1">
                <a:solidFill>
                  <a:schemeClr val="bg1"/>
                </a:solidFill>
                <a:cs typeface="Arial" charset="0"/>
              </a:rPr>
              <a:t>т</a:t>
            </a:r>
            <a:r>
              <a:rPr lang="ru-RU" sz="4800" b="1">
                <a:cs typeface="Arial" charset="0"/>
              </a:rPr>
              <a:t>ский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14313" y="1785938"/>
            <a:ext cx="4071937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800" b="1">
                <a:cs typeface="Arial" charset="0"/>
              </a:rPr>
              <a:t>прелес</a:t>
            </a:r>
            <a:r>
              <a:rPr lang="ru-RU" sz="4800" b="1">
                <a:solidFill>
                  <a:schemeClr val="bg1"/>
                </a:solidFill>
                <a:cs typeface="Arial" charset="0"/>
              </a:rPr>
              <a:t>т</a:t>
            </a:r>
            <a:r>
              <a:rPr lang="ru-RU" sz="4800" b="1">
                <a:cs typeface="Arial" charset="0"/>
              </a:rPr>
              <a:t>ный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14313" y="2643188"/>
            <a:ext cx="3643312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800" b="1">
                <a:cs typeface="Arial" charset="0"/>
              </a:rPr>
              <a:t>капус</a:t>
            </a:r>
            <a:r>
              <a:rPr lang="ru-RU" sz="4800" b="1">
                <a:solidFill>
                  <a:schemeClr val="bg1"/>
                </a:solidFill>
                <a:cs typeface="Arial" charset="0"/>
              </a:rPr>
              <a:t>т</a:t>
            </a:r>
            <a:r>
              <a:rPr lang="ru-RU" sz="4800" b="1">
                <a:cs typeface="Arial" charset="0"/>
              </a:rPr>
              <a:t>ный</a:t>
            </a:r>
            <a:endParaRPr lang="ru-RU" sz="4800" b="1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285750" y="3429000"/>
            <a:ext cx="2928938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800" b="1">
                <a:cs typeface="Arial" charset="0"/>
              </a:rPr>
              <a:t>поз</a:t>
            </a:r>
            <a:r>
              <a:rPr lang="ru-RU" sz="4800" b="1">
                <a:solidFill>
                  <a:schemeClr val="bg1"/>
                </a:solidFill>
                <a:cs typeface="Arial" charset="0"/>
              </a:rPr>
              <a:t>д</a:t>
            </a:r>
            <a:r>
              <a:rPr lang="ru-RU" sz="4800" b="1">
                <a:cs typeface="Arial" charset="0"/>
              </a:rPr>
              <a:t>ний</a:t>
            </a:r>
          </a:p>
        </p:txBody>
      </p:sp>
      <p:pic>
        <p:nvPicPr>
          <p:cNvPr id="28" name="Рисунок 27" descr="Труба 2.gif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428875" y="4786313"/>
            <a:ext cx="3486150" cy="1619250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0 L -2.77778E-6 0.5879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91 0.6088 L 0.54931 0.6088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4931 0.6088 L 0.54931 -0.03171 " pathEditMode="relative" rAng="0" ptsTypes="AA">
                                      <p:cBhvr>
                                        <p:cTn id="12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2.22222E-6 L -1.66667E-6 0.4618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972 0.49422 L 0.53369 0.49422 " pathEditMode="relative" rAng="0" ptsTypes="AA">
                                      <p:cBhvr>
                                        <p:cTn id="19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415 0.49422 L 0.5415 0.0007 " pathEditMode="relative" rAng="0" ptsTypes="AA">
                                      <p:cBhvr>
                                        <p:cTn id="22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7.03704E-6 L 2.77778E-7 0.36759 " pathEditMode="relative" ptsTypes="AA">
                                      <p:cBhvr>
                                        <p:cTn id="2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354 0.37963 L 0.49827 0.37963 " pathEditMode="relative" rAng="0" ptsTypes="AA">
                                      <p:cBhvr>
                                        <p:cTn id="29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0"/>
                            </p:stCondLst>
                            <p:childTnLst>
                              <p:par>
                                <p:cTn id="31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3768 0.37963 L 0.53768 0.02268 " pathEditMode="relative" rAng="0" ptsTypes="AA">
                                      <p:cBhvr>
                                        <p:cTn id="32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754 0.25463 L 0.48646 0.25463 " pathEditMode="relative" rAng="0" ptsTypes="AA">
                                      <p:cBhvr>
                                        <p:cTn id="36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3368 0.25463 L 0.53368 0.04467 " pathEditMode="relative" rAng="0" ptsTypes="AA">
                                      <p:cBhvr>
                                        <p:cTn id="39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2" grpId="1"/>
      <p:bldP spid="12" grpId="2"/>
      <p:bldP spid="13" grpId="0"/>
      <p:bldP spid="13" grpId="1"/>
      <p:bldP spid="13" grpId="2"/>
      <p:bldP spid="14" grpId="0"/>
      <p:bldP spid="14" grpId="1"/>
      <p:bldP spid="14" grpId="2"/>
      <p:bldP spid="15" grpId="0"/>
      <p:bldP spid="15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Рисунок 26" descr="Труба 2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875" y="4786313"/>
            <a:ext cx="3486150" cy="1619250"/>
          </a:xfrm>
          <a:prstGeom prst="rect">
            <a:avLst/>
          </a:prstGeo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</p:pic>
      <p:sp>
        <p:nvSpPr>
          <p:cNvPr id="6" name="Прямоугольник 5"/>
          <p:cNvSpPr/>
          <p:nvPr/>
        </p:nvSpPr>
        <p:spPr>
          <a:xfrm>
            <a:off x="4714875" y="0"/>
            <a:ext cx="4429125" cy="6858000"/>
          </a:xfrm>
          <a:prstGeom prst="rect">
            <a:avLst/>
          </a:prstGeom>
          <a:solidFill>
            <a:srgbClr val="00B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 useBgFill="1">
        <p:nvSpPr>
          <p:cNvPr id="6148" name="TextBox 10"/>
          <p:cNvSpPr txBox="1">
            <a:spLocks noChangeArrowheads="1"/>
          </p:cNvSpPr>
          <p:nvPr/>
        </p:nvSpPr>
        <p:spPr bwMode="auto">
          <a:xfrm>
            <a:off x="142875" y="214313"/>
            <a:ext cx="8786813" cy="646112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600" b="1">
                <a:solidFill>
                  <a:srgbClr val="00B050"/>
                </a:solidFill>
                <a:latin typeface="Arial Black" pitchFamily="34" charset="0"/>
                <a:cs typeface="Arial" charset="0"/>
              </a:rPr>
              <a:t>Вставьте пропущенные буквы: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14313" y="1000125"/>
            <a:ext cx="357187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800" b="1">
                <a:cs typeface="Arial" charset="0"/>
              </a:rPr>
              <a:t>грус</a:t>
            </a:r>
            <a:r>
              <a:rPr lang="ru-RU" sz="4800" b="1">
                <a:solidFill>
                  <a:schemeClr val="bg1"/>
                </a:solidFill>
                <a:cs typeface="Arial" charset="0"/>
              </a:rPr>
              <a:t>т</a:t>
            </a:r>
            <a:r>
              <a:rPr lang="ru-RU" sz="4800" b="1">
                <a:cs typeface="Arial" charset="0"/>
              </a:rPr>
              <a:t>ный 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14313" y="1928813"/>
            <a:ext cx="3571875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800" b="1">
                <a:cs typeface="Arial" charset="0"/>
              </a:rPr>
              <a:t>радос</a:t>
            </a:r>
            <a:r>
              <a:rPr lang="ru-RU" sz="4800" b="1">
                <a:solidFill>
                  <a:schemeClr val="bg1"/>
                </a:solidFill>
                <a:cs typeface="Arial" charset="0"/>
              </a:rPr>
              <a:t>т</a:t>
            </a:r>
            <a:r>
              <a:rPr lang="ru-RU" sz="4800" b="1">
                <a:cs typeface="Arial" charset="0"/>
              </a:rPr>
              <a:t>ный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14313" y="2786063"/>
            <a:ext cx="3929062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800" b="1">
                <a:cs typeface="Arial" charset="0"/>
              </a:rPr>
              <a:t>счас</a:t>
            </a:r>
            <a:r>
              <a:rPr lang="ru-RU" sz="4800" b="1">
                <a:solidFill>
                  <a:schemeClr val="bg1"/>
                </a:solidFill>
                <a:cs typeface="Arial" charset="0"/>
              </a:rPr>
              <a:t>т</a:t>
            </a:r>
            <a:r>
              <a:rPr lang="ru-RU" sz="4800" b="1">
                <a:cs typeface="Arial" charset="0"/>
              </a:rPr>
              <a:t>ливый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214313" y="3571875"/>
            <a:ext cx="37147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800" b="1">
                <a:cs typeface="Arial" charset="0"/>
              </a:rPr>
              <a:t>облас</a:t>
            </a:r>
            <a:r>
              <a:rPr lang="ru-RU" sz="4800" b="1">
                <a:solidFill>
                  <a:schemeClr val="bg1"/>
                </a:solidFill>
                <a:cs typeface="Arial" charset="0"/>
              </a:rPr>
              <a:t>т</a:t>
            </a:r>
            <a:r>
              <a:rPr lang="ru-RU" sz="4800" b="1">
                <a:cs typeface="Arial" charset="0"/>
              </a:rPr>
              <a:t>ной</a:t>
            </a:r>
          </a:p>
        </p:txBody>
      </p:sp>
      <p:pic>
        <p:nvPicPr>
          <p:cNvPr id="28" name="Рисунок 27" descr="Труба 2.gif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428875" y="4786313"/>
            <a:ext cx="3486150" cy="1619250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0 L -2.77778E-6 0.5879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91 0.6088 L 0.54931 0.6088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4931 0.6088 L 0.54931 -0.03171 " pathEditMode="relative" rAng="0" ptsTypes="AA">
                                      <p:cBhvr>
                                        <p:cTn id="12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2.22222E-6 L -1.66667E-6 0.4618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972 0.49422 L 0.53369 0.49422 " pathEditMode="relative" rAng="0" ptsTypes="AA">
                                      <p:cBhvr>
                                        <p:cTn id="19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415 0.49422 L 0.5415 0.0007 " pathEditMode="relative" rAng="0" ptsTypes="AA">
                                      <p:cBhvr>
                                        <p:cTn id="22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7.03704E-6 L 2.77778E-7 0.36759 " pathEditMode="relative" ptsTypes="AA">
                                      <p:cBhvr>
                                        <p:cTn id="2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354 0.37963 L 0.49827 0.37963 " pathEditMode="relative" rAng="0" ptsTypes="AA">
                                      <p:cBhvr>
                                        <p:cTn id="29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0"/>
                            </p:stCondLst>
                            <p:childTnLst>
                              <p:par>
                                <p:cTn id="31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3768 0.37963 L 0.53768 0.02268 " pathEditMode="relative" rAng="0" ptsTypes="AA">
                                      <p:cBhvr>
                                        <p:cTn id="32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754 0.25463 L 0.48646 0.25463 " pathEditMode="relative" rAng="0" ptsTypes="AA">
                                      <p:cBhvr>
                                        <p:cTn id="36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3368 0.25463 L 0.53368 0.04467 " pathEditMode="relative" rAng="0" ptsTypes="AA">
                                      <p:cBhvr>
                                        <p:cTn id="39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2" grpId="1"/>
      <p:bldP spid="12" grpId="2"/>
      <p:bldP spid="13" grpId="0"/>
      <p:bldP spid="13" grpId="1"/>
      <p:bldP spid="13" grpId="2"/>
      <p:bldP spid="14" grpId="0"/>
      <p:bldP spid="14" grpId="1"/>
      <p:bldP spid="14" grpId="2"/>
      <p:bldP spid="15" grpId="0"/>
      <p:bldP spid="15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Рисунок 26" descr="Труба 2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875" y="4786313"/>
            <a:ext cx="3486150" cy="1619250"/>
          </a:xfrm>
          <a:prstGeom prst="rect">
            <a:avLst/>
          </a:prstGeo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</p:pic>
      <p:sp>
        <p:nvSpPr>
          <p:cNvPr id="6" name="Прямоугольник 5"/>
          <p:cNvSpPr/>
          <p:nvPr/>
        </p:nvSpPr>
        <p:spPr>
          <a:xfrm>
            <a:off x="4714875" y="0"/>
            <a:ext cx="4429125" cy="6858000"/>
          </a:xfrm>
          <a:prstGeom prst="rect">
            <a:avLst/>
          </a:prstGeom>
          <a:solidFill>
            <a:srgbClr val="00B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 useBgFill="1">
        <p:nvSpPr>
          <p:cNvPr id="7172" name="TextBox 10"/>
          <p:cNvSpPr txBox="1">
            <a:spLocks noChangeArrowheads="1"/>
          </p:cNvSpPr>
          <p:nvPr/>
        </p:nvSpPr>
        <p:spPr bwMode="auto">
          <a:xfrm>
            <a:off x="142875" y="214313"/>
            <a:ext cx="8786813" cy="646112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600" b="1">
                <a:solidFill>
                  <a:srgbClr val="00B050"/>
                </a:solidFill>
                <a:latin typeface="Arial Black" pitchFamily="34" charset="0"/>
                <a:cs typeface="Arial" charset="0"/>
              </a:rPr>
              <a:t>Вставьте пропущенные буквы: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85750" y="1000125"/>
            <a:ext cx="357187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800" b="1">
                <a:cs typeface="Arial" charset="0"/>
              </a:rPr>
              <a:t>влас</a:t>
            </a:r>
            <a:r>
              <a:rPr lang="ru-RU" sz="4800" b="1">
                <a:solidFill>
                  <a:schemeClr val="bg1"/>
                </a:solidFill>
                <a:cs typeface="Arial" charset="0"/>
              </a:rPr>
              <a:t>т</a:t>
            </a:r>
            <a:r>
              <a:rPr lang="ru-RU" sz="4800" b="1">
                <a:cs typeface="Arial" charset="0"/>
              </a:rPr>
              <a:t>ный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85750" y="1785938"/>
            <a:ext cx="3571875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800" b="1">
                <a:cs typeface="Arial" charset="0"/>
              </a:rPr>
              <a:t>кос</a:t>
            </a:r>
            <a:r>
              <a:rPr lang="ru-RU" sz="4800" b="1">
                <a:solidFill>
                  <a:schemeClr val="bg1"/>
                </a:solidFill>
                <a:cs typeface="Arial" charset="0"/>
              </a:rPr>
              <a:t>т</a:t>
            </a:r>
            <a:r>
              <a:rPr lang="ru-RU" sz="4800" b="1">
                <a:cs typeface="Arial" charset="0"/>
              </a:rPr>
              <a:t>ный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357188" y="2571750"/>
            <a:ext cx="3643312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800" b="1">
                <a:cs typeface="Arial" charset="0"/>
              </a:rPr>
              <a:t>звёз</a:t>
            </a:r>
            <a:r>
              <a:rPr lang="ru-RU" sz="4800" b="1">
                <a:solidFill>
                  <a:schemeClr val="bg1"/>
                </a:solidFill>
                <a:cs typeface="Arial" charset="0"/>
              </a:rPr>
              <a:t>д</a:t>
            </a:r>
            <a:r>
              <a:rPr lang="ru-RU" sz="4800" b="1">
                <a:cs typeface="Arial" charset="0"/>
              </a:rPr>
              <a:t>ный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357188" y="3429000"/>
            <a:ext cx="37147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800" b="1">
                <a:cs typeface="Arial" charset="0"/>
              </a:rPr>
              <a:t>свис</a:t>
            </a:r>
            <a:r>
              <a:rPr lang="ru-RU" sz="4800" b="1">
                <a:solidFill>
                  <a:schemeClr val="bg1"/>
                </a:solidFill>
                <a:cs typeface="Arial" charset="0"/>
              </a:rPr>
              <a:t>т</a:t>
            </a:r>
            <a:r>
              <a:rPr lang="ru-RU" sz="4800" b="1">
                <a:cs typeface="Arial" charset="0"/>
              </a:rPr>
              <a:t>нул</a:t>
            </a:r>
          </a:p>
        </p:txBody>
      </p:sp>
      <p:pic>
        <p:nvPicPr>
          <p:cNvPr id="28" name="Рисунок 27" descr="Труба 2.gif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428875" y="4786313"/>
            <a:ext cx="3486150" cy="1619250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0 L -2.77778E-6 0.5879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91 0.6088 L 0.54931 0.6088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4931 0.6088 L 0.54931 -0.03171 " pathEditMode="relative" rAng="0" ptsTypes="AA">
                                      <p:cBhvr>
                                        <p:cTn id="12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2.22222E-6 L -1.66667E-6 0.4618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972 0.49422 L 0.53369 0.49422 " pathEditMode="relative" rAng="0" ptsTypes="AA">
                                      <p:cBhvr>
                                        <p:cTn id="19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415 0.49422 L 0.5415 0.0007 " pathEditMode="relative" rAng="0" ptsTypes="AA">
                                      <p:cBhvr>
                                        <p:cTn id="22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7.03704E-6 L 2.77778E-7 0.36759 " pathEditMode="relative" ptsTypes="AA">
                                      <p:cBhvr>
                                        <p:cTn id="2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354 0.37963 L 0.49827 0.37963 " pathEditMode="relative" rAng="0" ptsTypes="AA">
                                      <p:cBhvr>
                                        <p:cTn id="29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0"/>
                            </p:stCondLst>
                            <p:childTnLst>
                              <p:par>
                                <p:cTn id="31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3768 0.37963 L 0.53768 0.02268 " pathEditMode="relative" rAng="0" ptsTypes="AA">
                                      <p:cBhvr>
                                        <p:cTn id="32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754 0.25463 L 0.48646 0.25463 " pathEditMode="relative" rAng="0" ptsTypes="AA">
                                      <p:cBhvr>
                                        <p:cTn id="36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3368 0.25463 L 0.53368 0.04467 " pathEditMode="relative" rAng="0" ptsTypes="AA">
                                      <p:cBhvr>
                                        <p:cTn id="39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2" grpId="1"/>
      <p:bldP spid="12" grpId="2"/>
      <p:bldP spid="13" grpId="0"/>
      <p:bldP spid="13" grpId="1"/>
      <p:bldP spid="13" grpId="2"/>
      <p:bldP spid="14" grpId="0"/>
      <p:bldP spid="14" grpId="1"/>
      <p:bldP spid="14" grpId="2"/>
      <p:bldP spid="15" grpId="0"/>
      <p:bldP spid="15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Рисунок 26" descr="Труба 2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875" y="4786313"/>
            <a:ext cx="3486150" cy="1619250"/>
          </a:xfrm>
          <a:prstGeom prst="rect">
            <a:avLst/>
          </a:prstGeo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</p:pic>
      <p:sp>
        <p:nvSpPr>
          <p:cNvPr id="6" name="Прямоугольник 5"/>
          <p:cNvSpPr/>
          <p:nvPr/>
        </p:nvSpPr>
        <p:spPr>
          <a:xfrm>
            <a:off x="4714875" y="0"/>
            <a:ext cx="4429125" cy="6858000"/>
          </a:xfrm>
          <a:prstGeom prst="rect">
            <a:avLst/>
          </a:prstGeom>
          <a:solidFill>
            <a:srgbClr val="00B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 useBgFill="1">
        <p:nvSpPr>
          <p:cNvPr id="8196" name="TextBox 10"/>
          <p:cNvSpPr txBox="1">
            <a:spLocks noChangeArrowheads="1"/>
          </p:cNvSpPr>
          <p:nvPr/>
        </p:nvSpPr>
        <p:spPr bwMode="auto">
          <a:xfrm>
            <a:off x="142875" y="214313"/>
            <a:ext cx="8786813" cy="646112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600" b="1">
                <a:solidFill>
                  <a:srgbClr val="00B050"/>
                </a:solidFill>
                <a:latin typeface="Arial Black" pitchFamily="34" charset="0"/>
                <a:cs typeface="Arial" charset="0"/>
              </a:rPr>
              <a:t>Вставьте пропущенные буквы: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14313" y="1000125"/>
            <a:ext cx="42862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800" b="1">
                <a:cs typeface="Arial" charset="0"/>
              </a:rPr>
              <a:t>завис</a:t>
            </a:r>
            <a:r>
              <a:rPr lang="ru-RU" sz="4800" b="1">
                <a:solidFill>
                  <a:schemeClr val="bg1"/>
                </a:solidFill>
                <a:cs typeface="Arial" charset="0"/>
              </a:rPr>
              <a:t>т</a:t>
            </a:r>
            <a:r>
              <a:rPr lang="ru-RU" sz="4800" b="1">
                <a:cs typeface="Arial" charset="0"/>
              </a:rPr>
              <a:t>ливый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142875" y="1785938"/>
            <a:ext cx="4429125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800" b="1">
                <a:cs typeface="Arial" charset="0"/>
              </a:rPr>
              <a:t>жалос</a:t>
            </a:r>
            <a:r>
              <a:rPr lang="ru-RU" sz="4800" b="1">
                <a:solidFill>
                  <a:schemeClr val="bg1"/>
                </a:solidFill>
                <a:cs typeface="Arial" charset="0"/>
              </a:rPr>
              <a:t>т</a:t>
            </a:r>
            <a:r>
              <a:rPr lang="ru-RU" sz="4800" b="1">
                <a:cs typeface="Arial" charset="0"/>
              </a:rPr>
              <a:t>ливый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142875" y="2571750"/>
            <a:ext cx="385762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800" b="1">
                <a:cs typeface="Arial" charset="0"/>
              </a:rPr>
              <a:t>редкос</a:t>
            </a:r>
            <a:r>
              <a:rPr lang="ru-RU" sz="4800" b="1">
                <a:solidFill>
                  <a:schemeClr val="bg1"/>
                </a:solidFill>
                <a:cs typeface="Arial" charset="0"/>
              </a:rPr>
              <a:t>т</a:t>
            </a:r>
            <a:r>
              <a:rPr lang="ru-RU" sz="4800" b="1">
                <a:cs typeface="Arial" charset="0"/>
              </a:rPr>
              <a:t>ный 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285750" y="3429000"/>
            <a:ext cx="37147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800" b="1">
                <a:cs typeface="Arial" charset="0"/>
              </a:rPr>
              <a:t>ненас</a:t>
            </a:r>
            <a:r>
              <a:rPr lang="ru-RU" sz="4800" b="1">
                <a:solidFill>
                  <a:schemeClr val="bg1"/>
                </a:solidFill>
                <a:cs typeface="Arial" charset="0"/>
              </a:rPr>
              <a:t>т</a:t>
            </a:r>
            <a:r>
              <a:rPr lang="ru-RU" sz="4800" b="1">
                <a:cs typeface="Arial" charset="0"/>
              </a:rPr>
              <a:t>ный</a:t>
            </a:r>
          </a:p>
        </p:txBody>
      </p:sp>
      <p:pic>
        <p:nvPicPr>
          <p:cNvPr id="28" name="Рисунок 27" descr="Труба 2.gif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428875" y="4786313"/>
            <a:ext cx="3486150" cy="1619250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0 L -2.77778E-6 0.5879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91 0.6088 L 0.54931 0.6088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4931 0.6088 L 0.54931 -0.03171 " pathEditMode="relative" rAng="0" ptsTypes="AA">
                                      <p:cBhvr>
                                        <p:cTn id="12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2.22222E-6 L -1.66667E-6 0.4618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972 0.49422 L 0.53369 0.49422 " pathEditMode="relative" rAng="0" ptsTypes="AA">
                                      <p:cBhvr>
                                        <p:cTn id="19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415 0.49422 L 0.5415 0.0007 " pathEditMode="relative" rAng="0" ptsTypes="AA">
                                      <p:cBhvr>
                                        <p:cTn id="22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7.03704E-6 L 2.77778E-7 0.36759 " pathEditMode="relative" ptsTypes="AA">
                                      <p:cBhvr>
                                        <p:cTn id="2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354 0.37963 L 0.49827 0.37963 " pathEditMode="relative" rAng="0" ptsTypes="AA">
                                      <p:cBhvr>
                                        <p:cTn id="29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0"/>
                            </p:stCondLst>
                            <p:childTnLst>
                              <p:par>
                                <p:cTn id="31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3768 0.37963 L 0.53768 0.02268 " pathEditMode="relative" rAng="0" ptsTypes="AA">
                                      <p:cBhvr>
                                        <p:cTn id="32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754 0.25463 L 0.48646 0.25463 " pathEditMode="relative" rAng="0" ptsTypes="AA">
                                      <p:cBhvr>
                                        <p:cTn id="36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3368 0.25463 L 0.53368 0.04467 " pathEditMode="relative" rAng="0" ptsTypes="AA">
                                      <p:cBhvr>
                                        <p:cTn id="39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2" grpId="1"/>
      <p:bldP spid="12" grpId="2"/>
      <p:bldP spid="13" grpId="0"/>
      <p:bldP spid="13" grpId="1"/>
      <p:bldP spid="13" grpId="2"/>
      <p:bldP spid="14" grpId="0"/>
      <p:bldP spid="14" grpId="1"/>
      <p:bldP spid="14" grpId="2"/>
      <p:bldP spid="15" grpId="0"/>
      <p:bldP spid="15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Рисунок 26" descr="Труба 2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875" y="4786313"/>
            <a:ext cx="3486150" cy="1619250"/>
          </a:xfrm>
          <a:prstGeom prst="rect">
            <a:avLst/>
          </a:prstGeo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</p:pic>
      <p:sp>
        <p:nvSpPr>
          <p:cNvPr id="6" name="Прямоугольник 5"/>
          <p:cNvSpPr/>
          <p:nvPr/>
        </p:nvSpPr>
        <p:spPr>
          <a:xfrm>
            <a:off x="4714875" y="0"/>
            <a:ext cx="4429125" cy="6858000"/>
          </a:xfrm>
          <a:prstGeom prst="rect">
            <a:avLst/>
          </a:prstGeom>
          <a:solidFill>
            <a:srgbClr val="00B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 useBgFill="1">
        <p:nvSpPr>
          <p:cNvPr id="9220" name="TextBox 10"/>
          <p:cNvSpPr txBox="1">
            <a:spLocks noChangeArrowheads="1"/>
          </p:cNvSpPr>
          <p:nvPr/>
        </p:nvSpPr>
        <p:spPr bwMode="auto">
          <a:xfrm>
            <a:off x="142875" y="214313"/>
            <a:ext cx="8786813" cy="646112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600" b="1">
                <a:solidFill>
                  <a:srgbClr val="00B050"/>
                </a:solidFill>
                <a:latin typeface="Arial Black" pitchFamily="34" charset="0"/>
                <a:cs typeface="Arial" charset="0"/>
              </a:rPr>
              <a:t>Вставьте пропущенные буквы: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714375" y="1000125"/>
            <a:ext cx="3071813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800" b="1">
                <a:cs typeface="Arial" charset="0"/>
              </a:rPr>
              <a:t>хрус</a:t>
            </a:r>
            <a:r>
              <a:rPr lang="ru-RU" sz="4800" b="1">
                <a:solidFill>
                  <a:schemeClr val="bg1"/>
                </a:solidFill>
                <a:cs typeface="Arial" charset="0"/>
              </a:rPr>
              <a:t>т</a:t>
            </a:r>
            <a:r>
              <a:rPr lang="ru-RU" sz="4800" b="1">
                <a:cs typeface="Arial" charset="0"/>
              </a:rPr>
              <a:t>нул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785813" y="1785938"/>
            <a:ext cx="314325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800" b="1">
                <a:cs typeface="Arial" charset="0"/>
              </a:rPr>
              <a:t>пас</a:t>
            </a:r>
            <a:r>
              <a:rPr lang="ru-RU" sz="4800" b="1">
                <a:solidFill>
                  <a:schemeClr val="bg1"/>
                </a:solidFill>
                <a:cs typeface="Arial" charset="0"/>
              </a:rPr>
              <a:t>т</a:t>
            </a:r>
            <a:r>
              <a:rPr lang="ru-RU" sz="4800" b="1">
                <a:cs typeface="Arial" charset="0"/>
              </a:rPr>
              <a:t>бище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785813" y="2571750"/>
            <a:ext cx="3071812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800" b="1">
                <a:cs typeface="Arial" charset="0"/>
              </a:rPr>
              <a:t>учас</a:t>
            </a:r>
            <a:r>
              <a:rPr lang="ru-RU" sz="4800" b="1">
                <a:solidFill>
                  <a:schemeClr val="bg1"/>
                </a:solidFill>
                <a:cs typeface="Arial" charset="0"/>
              </a:rPr>
              <a:t>т</a:t>
            </a:r>
            <a:r>
              <a:rPr lang="ru-RU" sz="4800" b="1">
                <a:cs typeface="Arial" charset="0"/>
              </a:rPr>
              <a:t>ник 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785813" y="3429000"/>
            <a:ext cx="3500437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800" b="1">
                <a:cs typeface="Arial" charset="0"/>
              </a:rPr>
              <a:t>хлес</a:t>
            </a:r>
            <a:r>
              <a:rPr lang="ru-RU" sz="4800" b="1">
                <a:solidFill>
                  <a:schemeClr val="bg1"/>
                </a:solidFill>
                <a:cs typeface="Arial" charset="0"/>
              </a:rPr>
              <a:t>т</a:t>
            </a:r>
            <a:r>
              <a:rPr lang="ru-RU" sz="4800" b="1">
                <a:cs typeface="Arial" charset="0"/>
              </a:rPr>
              <a:t>нуть</a:t>
            </a:r>
          </a:p>
        </p:txBody>
      </p:sp>
      <p:pic>
        <p:nvPicPr>
          <p:cNvPr id="28" name="Рисунок 27" descr="Труба 2.gif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428875" y="4786313"/>
            <a:ext cx="3486150" cy="1619250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0 L -2.77778E-6 0.5879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91 0.6088 L 0.54931 0.6088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4931 0.6088 L 0.54931 -0.03171 " pathEditMode="relative" rAng="0" ptsTypes="AA">
                                      <p:cBhvr>
                                        <p:cTn id="12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2.22222E-6 L -1.66667E-6 0.4618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972 0.49422 L 0.53369 0.49422 " pathEditMode="relative" rAng="0" ptsTypes="AA">
                                      <p:cBhvr>
                                        <p:cTn id="19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415 0.49422 L 0.5415 0.0007 " pathEditMode="relative" rAng="0" ptsTypes="AA">
                                      <p:cBhvr>
                                        <p:cTn id="22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7.03704E-6 L 2.77778E-7 0.36759 " pathEditMode="relative" ptsTypes="AA">
                                      <p:cBhvr>
                                        <p:cTn id="2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354 0.37963 L 0.49827 0.37963 " pathEditMode="relative" rAng="0" ptsTypes="AA">
                                      <p:cBhvr>
                                        <p:cTn id="29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0"/>
                            </p:stCondLst>
                            <p:childTnLst>
                              <p:par>
                                <p:cTn id="31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3768 0.37963 L 0.53768 0.02268 " pathEditMode="relative" rAng="0" ptsTypes="AA">
                                      <p:cBhvr>
                                        <p:cTn id="32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754 0.25463 L 0.48646 0.25463 " pathEditMode="relative" rAng="0" ptsTypes="AA">
                                      <p:cBhvr>
                                        <p:cTn id="36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3368 0.25463 L 0.53368 0.04467 " pathEditMode="relative" rAng="0" ptsTypes="AA">
                                      <p:cBhvr>
                                        <p:cTn id="39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2" grpId="1"/>
      <p:bldP spid="12" grpId="2"/>
      <p:bldP spid="13" grpId="0"/>
      <p:bldP spid="13" grpId="1"/>
      <p:bldP spid="13" grpId="2"/>
      <p:bldP spid="14" grpId="0"/>
      <p:bldP spid="14" grpId="1"/>
      <p:bldP spid="14" grpId="2"/>
      <p:bldP spid="15" grpId="0"/>
      <p:bldP spid="15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714875" y="0"/>
            <a:ext cx="4429125" cy="6858000"/>
          </a:xfrm>
          <a:prstGeom prst="rect">
            <a:avLst/>
          </a:prstGeom>
          <a:solidFill>
            <a:srgbClr val="00B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243" name="TextBox 1"/>
          <p:cNvSpPr txBox="1">
            <a:spLocks noChangeArrowheads="1"/>
          </p:cNvSpPr>
          <p:nvPr/>
        </p:nvSpPr>
        <p:spPr bwMode="auto">
          <a:xfrm>
            <a:off x="714375" y="642938"/>
            <a:ext cx="8143875" cy="2308225"/>
          </a:xfrm>
          <a:prstGeom prst="rect">
            <a:avLst/>
          </a:prstGeom>
          <a:solidFill>
            <a:schemeClr val="bg1"/>
          </a:solidFill>
          <a:ln w="38100">
            <a:solidFill>
              <a:srgbClr val="0070C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/>
              <a:t>Использованные ресурсы:</a:t>
            </a:r>
          </a:p>
          <a:p>
            <a:r>
              <a:rPr lang="en-US">
                <a:hlinkClick r:id="rId2"/>
              </a:rPr>
              <a:t>http://metodisty.ru/m/files/view/tehnologicheskii_priem_-volshebnaya_truba</a:t>
            </a:r>
            <a:endParaRPr lang="ru-RU"/>
          </a:p>
          <a:p>
            <a:r>
              <a:rPr lang="ru-RU"/>
              <a:t>Технологический приём Е. А. Чулихиной «Волшебная труба»</a:t>
            </a:r>
          </a:p>
          <a:p>
            <a:r>
              <a:rPr lang="en-US">
                <a:hlinkClick r:id="rId3"/>
              </a:rPr>
              <a:t>http://metodisty.ru/m/files/view/zhakulina_i-v-_tehnologicheskii_priem_-volshebnaya_truba-_dlya_MS_PowerPoint_-rus-yaz-_1-4_kl</a:t>
            </a:r>
            <a:r>
              <a:rPr lang="ru-RU"/>
              <a:t>  Жакулина И. В. технологический приём «Волшебная труба» для </a:t>
            </a:r>
            <a:r>
              <a:rPr lang="en-US"/>
              <a:t>MS PowerPoint (рус.яз., 1-4 кл.)</a:t>
            </a:r>
            <a:endParaRPr lang="ru-RU"/>
          </a:p>
          <a:p>
            <a:r>
              <a:rPr lang="en-US">
                <a:hlinkClick r:id="rId3"/>
              </a:rPr>
              <a:t>http:// </a:t>
            </a:r>
            <a:r>
              <a:rPr lang="en-US">
                <a:hlinkClick r:id="rId4"/>
              </a:rPr>
              <a:t>photo-load.ru </a:t>
            </a:r>
            <a:r>
              <a:rPr lang="ru-RU"/>
              <a:t>сказочные рамки для презентации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</TotalTime>
  <Words>152</Words>
  <Application>Microsoft Office PowerPoint</Application>
  <PresentationFormat>Экран (4:3)</PresentationFormat>
  <Paragraphs>51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технологический приём Волшебная труба</dc:title>
  <dc:subject>Непроизносимые согл</dc:subject>
  <dc:creator>Скитиба О. В. </dc:creator>
  <cp:lastModifiedBy>Оксана</cp:lastModifiedBy>
  <cp:revision>50</cp:revision>
  <dcterms:created xsi:type="dcterms:W3CDTF">2010-08-29T16:55:16Z</dcterms:created>
  <dcterms:modified xsi:type="dcterms:W3CDTF">2016-01-11T13:34:33Z</dcterms:modified>
</cp:coreProperties>
</file>