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69" r:id="rId4"/>
    <p:sldId id="270" r:id="rId5"/>
    <p:sldId id="267" r:id="rId6"/>
    <p:sldId id="257" r:id="rId7"/>
    <p:sldId id="271" r:id="rId8"/>
    <p:sldId id="272" r:id="rId9"/>
    <p:sldId id="260" r:id="rId10"/>
    <p:sldId id="261" r:id="rId11"/>
    <p:sldId id="273" r:id="rId12"/>
    <p:sldId id="262" r:id="rId13"/>
    <p:sldId id="263" r:id="rId14"/>
    <p:sldId id="264" r:id="rId15"/>
    <p:sldId id="265" r:id="rId16"/>
    <p:sldId id="274" r:id="rId17"/>
    <p:sldId id="275" r:id="rId18"/>
    <p:sldId id="266" r:id="rId19"/>
    <p:sldId id="276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214290"/>
            <a:ext cx="6172200" cy="571504"/>
          </a:xfrm>
        </p:spPr>
        <p:txBody>
          <a:bodyPr>
            <a:noAutofit/>
          </a:bodyPr>
          <a:lstStyle/>
          <a:p>
            <a:r>
              <a:rPr lang="ru-RU" sz="40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40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40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40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40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40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endParaRPr lang="ru-RU" sz="4000" i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928670"/>
            <a:ext cx="6172200" cy="5446252"/>
          </a:xfrm>
        </p:spPr>
        <p:txBody>
          <a:bodyPr>
            <a:normAutofit/>
          </a:bodyPr>
          <a:lstStyle/>
          <a:p>
            <a:pPr algn="ctr"/>
            <a:r>
              <a:rPr lang="ru-RU" sz="4000" b="0" dirty="0" smtClean="0">
                <a:solidFill>
                  <a:schemeClr val="tx1"/>
                </a:solidFill>
                <a:latin typeface="Century Schoolbook" pitchFamily="18" charset="0"/>
                <a:cs typeface="Calibri" pitchFamily="34" charset="0"/>
              </a:rPr>
              <a:t>Урок биологии </a:t>
            </a:r>
          </a:p>
          <a:p>
            <a:pPr algn="ctr"/>
            <a:r>
              <a:rPr lang="ru-RU" sz="4000" b="0" dirty="0" smtClean="0">
                <a:solidFill>
                  <a:schemeClr val="tx1"/>
                </a:solidFill>
                <a:latin typeface="Century Schoolbook" pitchFamily="18" charset="0"/>
                <a:cs typeface="Calibri" pitchFamily="34" charset="0"/>
              </a:rPr>
              <a:t>в 9 классе</a:t>
            </a:r>
          </a:p>
          <a:p>
            <a:pPr algn="ctr"/>
            <a:r>
              <a:rPr lang="ru-RU" sz="4000" i="1" dirty="0" smtClean="0">
                <a:solidFill>
                  <a:schemeClr val="tx1"/>
                </a:solidFill>
                <a:latin typeface="Century Schoolbook" pitchFamily="18" charset="0"/>
                <a:cs typeface="Calibri" pitchFamily="34" charset="0"/>
              </a:rPr>
              <a:t>«Оплодотворение и его  значение»</a:t>
            </a:r>
          </a:p>
          <a:p>
            <a:pPr algn="r"/>
            <a:endParaRPr lang="ru-RU" sz="2400" b="0" i="1" dirty="0" smtClean="0">
              <a:solidFill>
                <a:schemeClr val="tx1"/>
              </a:solidFill>
              <a:latin typeface="Century Schoolbook" pitchFamily="18" charset="0"/>
              <a:cs typeface="Calibri" pitchFamily="34" charset="0"/>
            </a:endParaRPr>
          </a:p>
          <a:p>
            <a:pPr algn="r"/>
            <a:r>
              <a:rPr lang="ru-RU" sz="2400" b="0" i="1" dirty="0" smtClean="0">
                <a:solidFill>
                  <a:schemeClr val="tx1"/>
                </a:solidFill>
                <a:latin typeface="Century Schoolbook" pitchFamily="18" charset="0"/>
                <a:cs typeface="Calibri" pitchFamily="34" charset="0"/>
              </a:rPr>
              <a:t>Выполнила  Валиева  Г.Н.,</a:t>
            </a:r>
          </a:p>
          <a:p>
            <a:pPr algn="r"/>
            <a:r>
              <a:rPr lang="ru-RU" sz="2400" b="0" i="1" dirty="0" smtClean="0">
                <a:solidFill>
                  <a:schemeClr val="tx1"/>
                </a:solidFill>
                <a:latin typeface="Century Schoolbook" pitchFamily="18" charset="0"/>
                <a:cs typeface="Calibri" pitchFamily="34" charset="0"/>
              </a:rPr>
              <a:t>учитель биологии</a:t>
            </a:r>
          </a:p>
          <a:p>
            <a:pPr algn="r"/>
            <a:r>
              <a:rPr lang="ru-RU" sz="2400" b="0" i="1" dirty="0" smtClean="0">
                <a:solidFill>
                  <a:schemeClr val="tx1"/>
                </a:solidFill>
                <a:latin typeface="Century Schoolbook" pitchFamily="18" charset="0"/>
              </a:rPr>
              <a:t>школы № 23 г. Казани</a:t>
            </a:r>
          </a:p>
          <a:p>
            <a:pPr algn="r"/>
            <a:endParaRPr lang="ru-RU" sz="2400" b="0" i="1" dirty="0" smtClean="0">
              <a:solidFill>
                <a:schemeClr val="tx1"/>
              </a:solidFill>
              <a:latin typeface="Century Schoolbook" pitchFamily="18" charset="0"/>
            </a:endParaRPr>
          </a:p>
          <a:p>
            <a:endParaRPr lang="en-US" sz="4000" b="0" i="1" dirty="0" smtClean="0">
              <a:solidFill>
                <a:schemeClr val="tx1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u="sng" dirty="0" smtClean="0">
                <a:solidFill>
                  <a:schemeClr val="accent1"/>
                </a:solidFill>
                <a:latin typeface="+mn-lt"/>
              </a:rPr>
              <a:t>Этапы оплодотворения</a:t>
            </a:r>
            <a:endParaRPr lang="ru-RU" sz="2800" b="1" i="1" u="sng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000108"/>
            <a:ext cx="7467600" cy="2571768"/>
          </a:xfrm>
        </p:spPr>
        <p:txBody>
          <a:bodyPr/>
          <a:lstStyle/>
          <a:p>
            <a:r>
              <a:rPr lang="ru-RU" b="1" i="1" u="sng" dirty="0" smtClean="0"/>
              <a:t>1 этап</a:t>
            </a:r>
            <a:r>
              <a:rPr lang="en-US" b="1" i="1" u="sng" dirty="0" smtClean="0"/>
              <a:t>.</a:t>
            </a:r>
            <a:r>
              <a:rPr lang="ru-RU" b="1" i="1" u="sng" dirty="0" smtClean="0"/>
              <a:t> </a:t>
            </a:r>
            <a:r>
              <a:rPr lang="ru-RU" i="1" dirty="0" smtClean="0"/>
              <a:t>Проникновение сперматозоидов в яйцеклетку</a:t>
            </a:r>
            <a:r>
              <a:rPr lang="en-US" b="1" i="1" dirty="0" smtClean="0"/>
              <a:t>.</a:t>
            </a:r>
            <a:endParaRPr lang="ru-RU" b="1" i="1" dirty="0" smtClean="0"/>
          </a:p>
          <a:p>
            <a:r>
              <a:rPr lang="ru-RU" b="1" i="1" u="sng" dirty="0" smtClean="0"/>
              <a:t>2 этап</a:t>
            </a:r>
            <a:r>
              <a:rPr lang="en-US" b="1" i="1" u="sng" dirty="0" smtClean="0"/>
              <a:t>.</a:t>
            </a:r>
            <a:r>
              <a:rPr lang="ru-RU" i="1" dirty="0" smtClean="0"/>
              <a:t>Слияние гаплоидных ядер обеих гамет</a:t>
            </a:r>
            <a:r>
              <a:rPr lang="en-US" i="1" dirty="0" smtClean="0"/>
              <a:t>,</a:t>
            </a:r>
            <a:r>
              <a:rPr lang="ru-RU" i="1" dirty="0" smtClean="0"/>
              <a:t>в результате чего образуется зигота</a:t>
            </a:r>
            <a:r>
              <a:rPr lang="en-US" i="1" dirty="0" smtClean="0"/>
              <a:t>.</a:t>
            </a:r>
          </a:p>
          <a:p>
            <a:r>
              <a:rPr lang="en-US" b="1" i="1" u="sng" dirty="0" smtClean="0"/>
              <a:t>3 </a:t>
            </a:r>
            <a:r>
              <a:rPr lang="ru-RU" b="1" i="1" u="sng" dirty="0" smtClean="0"/>
              <a:t>этап</a:t>
            </a:r>
            <a:r>
              <a:rPr lang="en-US" b="1" i="1" u="sng" dirty="0" smtClean="0"/>
              <a:t>.</a:t>
            </a:r>
            <a:r>
              <a:rPr lang="ru-RU" i="1" dirty="0" smtClean="0"/>
              <a:t>Активизация зиготы к дроблению и дальнейшему развитию</a:t>
            </a:r>
            <a:r>
              <a:rPr lang="en-US" i="1" dirty="0" smtClean="0"/>
              <a:t>.</a:t>
            </a:r>
          </a:p>
          <a:p>
            <a:endParaRPr lang="en-US" i="1" dirty="0" smtClean="0"/>
          </a:p>
          <a:p>
            <a:endParaRPr lang="ru-RU" i="1" dirty="0"/>
          </a:p>
        </p:txBody>
      </p:sp>
      <p:pic>
        <p:nvPicPr>
          <p:cNvPr id="6" name="Рисунок 5" descr="оплодотв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3500438"/>
            <a:ext cx="6143667" cy="30003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1" y="428603"/>
          <a:ext cx="8258202" cy="6392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2734"/>
                <a:gridCol w="2752734"/>
                <a:gridCol w="2752734"/>
              </a:tblGrid>
              <a:tr h="866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/>
                        <a:t>Признак</a:t>
                      </a:r>
                      <a:r>
                        <a:rPr lang="ru-RU" i="1" baseline="0" dirty="0" smtClean="0"/>
                        <a:t> сравнения</a:t>
                      </a:r>
                      <a:endParaRPr lang="ru-RU" i="1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/>
                        <a:t>Женская половая клетка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/>
                        <a:t>Мужская половая клетка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5143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/>
                        <a:t>Название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57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/>
                        <a:t>Строение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59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/>
                        <a:t>Рисунок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/>
                        <a:t>Тип гаметогенеза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66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/>
                        <a:t>Результат гаметогенеза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119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/>
                        <a:t>Где формируется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Рисунок 9" descr="оплодотв4.jpg"/>
          <p:cNvPicPr>
            <a:picLocks noChangeAspect="1"/>
          </p:cNvPicPr>
          <p:nvPr/>
        </p:nvPicPr>
        <p:blipFill>
          <a:blip r:embed="rId2"/>
          <a:srcRect l="15159" t="46855" r="4156" b="2830"/>
          <a:stretch>
            <a:fillRect/>
          </a:stretch>
        </p:blipFill>
        <p:spPr>
          <a:xfrm>
            <a:off x="3143240" y="2643182"/>
            <a:ext cx="2857520" cy="1714512"/>
          </a:xfrm>
          <a:prstGeom prst="rect">
            <a:avLst/>
          </a:prstGeom>
        </p:spPr>
      </p:pic>
      <p:pic>
        <p:nvPicPr>
          <p:cNvPr id="11" name="Рисунок 10" descr="оплодотв4.jpg"/>
          <p:cNvPicPr>
            <a:picLocks noChangeAspect="1"/>
          </p:cNvPicPr>
          <p:nvPr/>
        </p:nvPicPr>
        <p:blipFill>
          <a:blip r:embed="rId2"/>
          <a:srcRect l="4156" t="9119" r="22494" b="57862"/>
          <a:stretch>
            <a:fillRect/>
          </a:stretch>
        </p:blipFill>
        <p:spPr>
          <a:xfrm>
            <a:off x="6000760" y="2643182"/>
            <a:ext cx="2714644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500034" y="285729"/>
          <a:ext cx="8358246" cy="6566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/>
                <a:gridCol w="2786082"/>
                <a:gridCol w="2786082"/>
              </a:tblGrid>
              <a:tr h="668652">
                <a:tc>
                  <a:txBody>
                    <a:bodyPr/>
                    <a:lstStyle/>
                    <a:p>
                      <a:r>
                        <a:rPr lang="ru-RU" i="1" dirty="0" smtClean="0"/>
                        <a:t>Признак</a:t>
                      </a:r>
                      <a:r>
                        <a:rPr lang="ru-RU" i="1" baseline="0" dirty="0" smtClean="0"/>
                        <a:t> сравнения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Женская половая клетка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Мужская половая клетка</a:t>
                      </a:r>
                      <a:endParaRPr lang="ru-RU" i="1" dirty="0"/>
                    </a:p>
                  </a:txBody>
                  <a:tcPr/>
                </a:tc>
              </a:tr>
              <a:tr h="5591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Название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Яйцеклетка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Сперматозоид</a:t>
                      </a:r>
                      <a:endParaRPr lang="ru-RU" i="1" dirty="0"/>
                    </a:p>
                  </a:txBody>
                  <a:tcPr/>
                </a:tc>
              </a:tr>
              <a:tr h="1528346">
                <a:tc>
                  <a:txBody>
                    <a:bodyPr/>
                    <a:lstStyle/>
                    <a:p>
                      <a:r>
                        <a:rPr lang="ru-RU" i="1" dirty="0" smtClean="0"/>
                        <a:t>Строение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Крупная клетка</a:t>
                      </a:r>
                      <a:r>
                        <a:rPr lang="en-US" i="1" dirty="0" smtClean="0"/>
                        <a:t>,</a:t>
                      </a:r>
                      <a:r>
                        <a:rPr lang="ru-RU" i="1" dirty="0" smtClean="0"/>
                        <a:t>округлой</a:t>
                      </a:r>
                      <a:r>
                        <a:rPr lang="ru-RU" i="1" baseline="0" dirty="0" smtClean="0"/>
                        <a:t> формы</a:t>
                      </a:r>
                      <a:r>
                        <a:rPr lang="en-US" i="1" baseline="0" dirty="0" smtClean="0"/>
                        <a:t>,</a:t>
                      </a:r>
                      <a:r>
                        <a:rPr lang="ru-RU" i="1" baseline="0" dirty="0" smtClean="0"/>
                        <a:t>с достаточным запасом питательных веществ в виде желтка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Мелкие подвижные клетки</a:t>
                      </a:r>
                      <a:endParaRPr lang="ru-RU" i="1" dirty="0"/>
                    </a:p>
                  </a:txBody>
                  <a:tcPr/>
                </a:tc>
              </a:tr>
              <a:tr h="1528346">
                <a:tc>
                  <a:txBody>
                    <a:bodyPr/>
                    <a:lstStyle/>
                    <a:p>
                      <a:r>
                        <a:rPr lang="ru-RU" i="1" dirty="0" smtClean="0"/>
                        <a:t>Рисунок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</a:tr>
              <a:tr h="5591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Тип гаметогенеза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Оогенез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Сперматогенез</a:t>
                      </a:r>
                      <a:endParaRPr lang="ru-RU" i="1" dirty="0"/>
                    </a:p>
                  </a:txBody>
                  <a:tcPr/>
                </a:tc>
              </a:tr>
              <a:tr h="955216">
                <a:tc>
                  <a:txBody>
                    <a:bodyPr/>
                    <a:lstStyle/>
                    <a:p>
                      <a:r>
                        <a:rPr lang="ru-RU" i="1" dirty="0" smtClean="0"/>
                        <a:t>Результат гаметогенеза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Из 1 материнской клетки образуется 1 яйцеклетка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Из</a:t>
                      </a:r>
                      <a:r>
                        <a:rPr lang="ru-RU" i="1" baseline="0" dirty="0" smtClean="0"/>
                        <a:t> 1 материнской клетки образуются 4 сперматозоида</a:t>
                      </a:r>
                      <a:endParaRPr lang="ru-RU" i="1" dirty="0"/>
                    </a:p>
                  </a:txBody>
                  <a:tcPr/>
                </a:tc>
              </a:tr>
              <a:tr h="5591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Где формируется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В яичных 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В семенниках</a:t>
                      </a:r>
                      <a:endParaRPr lang="ru-RU" i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 descr="оплодотв4.jpg"/>
          <p:cNvPicPr>
            <a:picLocks noChangeAspect="1"/>
          </p:cNvPicPr>
          <p:nvPr/>
        </p:nvPicPr>
        <p:blipFill>
          <a:blip r:embed="rId2"/>
          <a:srcRect l="15159" t="46855" r="4156" b="2830"/>
          <a:stretch>
            <a:fillRect/>
          </a:stretch>
        </p:blipFill>
        <p:spPr>
          <a:xfrm>
            <a:off x="3286116" y="3214686"/>
            <a:ext cx="2786082" cy="1500198"/>
          </a:xfrm>
          <a:prstGeom prst="rect">
            <a:avLst/>
          </a:prstGeom>
        </p:spPr>
      </p:pic>
      <p:pic>
        <p:nvPicPr>
          <p:cNvPr id="7" name="Рисунок 6" descr="оплодотв4.jpg"/>
          <p:cNvPicPr>
            <a:picLocks noChangeAspect="1"/>
          </p:cNvPicPr>
          <p:nvPr/>
        </p:nvPicPr>
        <p:blipFill>
          <a:blip r:embed="rId2"/>
          <a:srcRect l="4156" t="9119" r="22494" b="57862"/>
          <a:stretch>
            <a:fillRect/>
          </a:stretch>
        </p:blipFill>
        <p:spPr>
          <a:xfrm>
            <a:off x="6072198" y="3214686"/>
            <a:ext cx="2714644" cy="15001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chemeClr val="accent1"/>
                </a:solidFill>
              </a:rPr>
              <a:t>Особенности оплодотворения у семенных растений</a:t>
            </a:r>
            <a:endParaRPr lang="ru-RU" sz="2800" b="1" i="1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en-US" dirty="0" smtClean="0"/>
              <a:t>. </a:t>
            </a:r>
            <a:r>
              <a:rPr lang="ru-RU" dirty="0" smtClean="0"/>
              <a:t>Оплодотворению предшествует опыление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ru-RU" dirty="0" smtClean="0"/>
              <a:t>Оплодотворение на зависит от воды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ru-RU" dirty="0" smtClean="0"/>
              <a:t>Сперматозоиды лишились жгутиков и превратились в спермии </a:t>
            </a:r>
            <a:endParaRPr lang="ru-RU" dirty="0"/>
          </a:p>
        </p:txBody>
      </p:sp>
      <p:pic>
        <p:nvPicPr>
          <p:cNvPr id="5" name="Picture 2" descr="C:\Users\Эксимер\Desktop\img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357562"/>
            <a:ext cx="8705880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15328" cy="6188224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/>
              <a:t> Особый вид оплодотворения характерен для цветковых растений</a:t>
            </a:r>
            <a:r>
              <a:rPr lang="en-US" i="1" dirty="0" smtClean="0"/>
              <a:t>,</a:t>
            </a:r>
            <a:r>
              <a:rPr lang="ru-RU" i="1" dirty="0" smtClean="0"/>
              <a:t>он был открыт в 1898 году русским ботаников</a:t>
            </a:r>
            <a:r>
              <a:rPr lang="en-US" i="1" dirty="0" smtClean="0"/>
              <a:t>,</a:t>
            </a:r>
            <a:r>
              <a:rPr lang="ru-RU" i="1" dirty="0" smtClean="0"/>
              <a:t>академиком Сергеем Гавриловичем </a:t>
            </a:r>
            <a:r>
              <a:rPr lang="ru-RU" i="1" dirty="0" err="1" smtClean="0"/>
              <a:t>Навашиным</a:t>
            </a:r>
            <a:r>
              <a:rPr lang="ru-RU" i="1" dirty="0" smtClean="0"/>
              <a:t> и получил название </a:t>
            </a:r>
            <a:r>
              <a:rPr lang="ru-RU" b="1" i="1" u="sng" dirty="0" smtClean="0"/>
              <a:t>двойного оплодотворения</a:t>
            </a:r>
            <a:r>
              <a:rPr lang="en-US" b="1" i="1" u="sng" dirty="0" smtClean="0"/>
              <a:t>.</a:t>
            </a:r>
            <a:r>
              <a:rPr lang="ru-RU" b="1" i="1" u="sng" dirty="0" smtClean="0"/>
              <a:t> </a:t>
            </a:r>
            <a:endParaRPr lang="en-US" b="1" i="1" u="sng" dirty="0" smtClean="0"/>
          </a:p>
          <a:p>
            <a:endParaRPr lang="en-US" sz="2000" i="1" dirty="0" smtClean="0"/>
          </a:p>
          <a:p>
            <a:endParaRPr lang="en-US" sz="2000" i="1" dirty="0" smtClean="0"/>
          </a:p>
          <a:p>
            <a:pPr>
              <a:buNone/>
            </a:pPr>
            <a:r>
              <a:rPr lang="ru-RU" sz="2000" i="1" dirty="0" smtClean="0"/>
              <a:t>Для изучения этого </a:t>
            </a:r>
            <a:endParaRPr lang="en-US" sz="2000" i="1" dirty="0" smtClean="0"/>
          </a:p>
          <a:p>
            <a:pPr>
              <a:buNone/>
            </a:pPr>
            <a:r>
              <a:rPr lang="ru-RU" sz="2000" i="1" dirty="0" smtClean="0"/>
              <a:t>типа оплодотворения </a:t>
            </a:r>
            <a:endParaRPr lang="en-US" sz="2000" i="1" dirty="0" smtClean="0"/>
          </a:p>
          <a:p>
            <a:pPr>
              <a:buNone/>
            </a:pPr>
            <a:r>
              <a:rPr lang="ru-RU" sz="2000" i="1" dirty="0" smtClean="0"/>
              <a:t>нам необходимо вспомнить </a:t>
            </a:r>
            <a:endParaRPr lang="en-US" sz="2000" i="1" dirty="0" smtClean="0"/>
          </a:p>
          <a:p>
            <a:pPr>
              <a:buNone/>
            </a:pPr>
            <a:r>
              <a:rPr lang="ru-RU" sz="2000" i="1" dirty="0" smtClean="0"/>
              <a:t>строение цветка</a:t>
            </a:r>
            <a:r>
              <a:rPr lang="en-US" sz="2000" i="1" dirty="0" smtClean="0"/>
              <a:t>,</a:t>
            </a:r>
            <a:r>
              <a:rPr lang="ru-RU" sz="2000" i="1" dirty="0" smtClean="0"/>
              <a:t>тычинок</a:t>
            </a:r>
            <a:r>
              <a:rPr lang="en-US" sz="2000" i="1" dirty="0" smtClean="0"/>
              <a:t>,</a:t>
            </a:r>
          </a:p>
          <a:p>
            <a:pPr>
              <a:buNone/>
            </a:pPr>
            <a:r>
              <a:rPr lang="ru-RU" sz="2000" i="1" dirty="0" smtClean="0"/>
              <a:t>пестика</a:t>
            </a:r>
            <a:r>
              <a:rPr lang="en-US" sz="2000" i="1" dirty="0" smtClean="0"/>
              <a:t>,</a:t>
            </a:r>
            <a:r>
              <a:rPr lang="ru-RU" sz="2000" i="1" dirty="0" smtClean="0"/>
              <a:t>семени </a:t>
            </a:r>
            <a:endParaRPr lang="en-US" sz="2000" i="1" dirty="0" smtClean="0"/>
          </a:p>
          <a:p>
            <a:pPr>
              <a:buNone/>
            </a:pPr>
            <a:r>
              <a:rPr lang="ru-RU" sz="2000" i="1" dirty="0" smtClean="0"/>
              <a:t>однодольного растения</a:t>
            </a:r>
            <a:r>
              <a:rPr lang="en-US" sz="2000" i="1" dirty="0" smtClean="0"/>
              <a:t>.</a:t>
            </a:r>
            <a:endParaRPr lang="ru-RU" sz="2000" b="1" i="1" u="sng" dirty="0"/>
          </a:p>
        </p:txBody>
      </p:sp>
      <p:pic>
        <p:nvPicPr>
          <p:cNvPr id="4" name="Рисунок 3" descr="оплодотв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2285992"/>
            <a:ext cx="3429024" cy="40719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ru-RU" b="1" dirty="0" smtClean="0"/>
              <a:t>          </a:t>
            </a:r>
            <a:r>
              <a:rPr lang="ru-RU" sz="2800" b="1" i="1" dirty="0" smtClean="0">
                <a:solidFill>
                  <a:schemeClr val="tx1"/>
                </a:solidFill>
              </a:rPr>
              <a:t>Двойное оплодотворение 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071559"/>
          <a:ext cx="7467600" cy="5000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457453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                           Пыльцевое</a:t>
                      </a:r>
                      <a:r>
                        <a:rPr lang="ru-RU" baseline="0" dirty="0" smtClean="0"/>
                        <a:t> зерно попадает рыльце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453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                      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↓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27964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 Из</a:t>
                      </a:r>
                      <a:r>
                        <a:rPr lang="ru-RU" baseline="0" dirty="0" smtClean="0"/>
                        <a:t> вегетативной клетки пыльцевого зерна образуется пыльцевая трубка</a:t>
                      </a:r>
                      <a:r>
                        <a:rPr lang="en-US" baseline="0" dirty="0" smtClean="0"/>
                        <a:t>,</a:t>
                      </a:r>
                      <a:r>
                        <a:rPr lang="ru-RU" baseline="0" dirty="0" smtClean="0"/>
                        <a:t>которая прорастает внутрь завязи</a:t>
                      </a:r>
                      <a:r>
                        <a:rPr lang="en-US" baseline="0" dirty="0" smtClean="0"/>
                        <a:t>,</a:t>
                      </a:r>
                      <a:r>
                        <a:rPr lang="ru-RU" baseline="0" dirty="0" smtClean="0"/>
                        <a:t>а из генеративной-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два спермия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453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                      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↓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453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</a:t>
                      </a:r>
                      <a:r>
                        <a:rPr lang="ru-RU" baseline="0" dirty="0" smtClean="0"/>
                        <a:t> пыльцевой трубке спермии попадают в зародышевый мешок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453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                       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↓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453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В</a:t>
                      </a:r>
                      <a:r>
                        <a:rPr lang="ru-RU" baseline="0" dirty="0" smtClean="0"/>
                        <a:t> зародышевом мешке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27964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Один спермий сливается с яйцеклеткой, и образуется зигота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Второй спермий сливается с центральной клеткой, и образуется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триплоидная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клетка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500042"/>
            <a:ext cx="7467600" cy="4873752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/>
              <a:t>В чем заключается биологическое значение двойного оплодотворения?</a:t>
            </a:r>
            <a:endParaRPr lang="ru-RU" sz="28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785926"/>
            <a:ext cx="75724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u="sng" dirty="0" smtClean="0">
              <a:solidFill>
                <a:schemeClr val="accent1"/>
              </a:solidFill>
            </a:endParaRPr>
          </a:p>
          <a:p>
            <a:pPr algn="ctr"/>
            <a:r>
              <a:rPr lang="ru-RU" sz="2800" i="1" dirty="0" smtClean="0"/>
              <a:t>Биологический смысл двойного оплодотворения заключается в </a:t>
            </a:r>
            <a:r>
              <a:rPr lang="ru-RU" sz="2800" b="1" i="1" u="sng" dirty="0" smtClean="0"/>
              <a:t>образовании эндосперма </a:t>
            </a:r>
            <a:r>
              <a:rPr lang="ru-RU" sz="2800" i="1" dirty="0" smtClean="0"/>
              <a:t>-</a:t>
            </a:r>
          </a:p>
          <a:p>
            <a:pPr algn="ctr"/>
            <a:r>
              <a:rPr lang="ru-RU" sz="2800" i="1" dirty="0" smtClean="0"/>
              <a:t>пищи для зародыша</a:t>
            </a:r>
            <a:r>
              <a:rPr lang="en-US" sz="2800" i="1" dirty="0" smtClean="0"/>
              <a:t>,</a:t>
            </a:r>
            <a:r>
              <a:rPr lang="ru-RU" sz="2800" i="1" dirty="0" smtClean="0"/>
              <a:t> это обеспечило цветковым растениям преимущества перед другими группами растений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285728"/>
            <a:ext cx="7467600" cy="4873752"/>
          </a:xfrm>
        </p:spPr>
        <p:txBody>
          <a:bodyPr>
            <a:normAutofit fontScale="25000" lnSpcReduction="20000"/>
          </a:bodyPr>
          <a:lstStyle/>
          <a:p>
            <a:r>
              <a:rPr lang="ru-RU" sz="8000" i="1" dirty="0" smtClean="0"/>
              <a:t>Задание 1.</a:t>
            </a:r>
            <a:r>
              <a:rPr lang="ru-RU" sz="8000" i="1" u="sng" dirty="0" smtClean="0"/>
              <a:t> Биологическая задача</a:t>
            </a:r>
            <a:r>
              <a:rPr lang="ru-RU" sz="8000" i="1" dirty="0" smtClean="0"/>
              <a:t>.</a:t>
            </a:r>
          </a:p>
          <a:p>
            <a:r>
              <a:rPr lang="ru-RU" sz="8000" i="1" dirty="0" smtClean="0"/>
              <a:t>Вы врач акушер - гинеколог роддома. К вам пришел муж роженицы с обвинением в адрес женщины: «Почему она родила девочку, ведь я хотел мальчика?" Какой ответ вы дадите мужчине?</a:t>
            </a:r>
            <a:endParaRPr lang="ru-RU" sz="6200" i="1" dirty="0" smtClean="0"/>
          </a:p>
          <a:p>
            <a:r>
              <a:rPr lang="ru-RU" sz="8000" b="1" dirty="0" smtClean="0"/>
              <a:t>Ответ. </a:t>
            </a:r>
            <a:r>
              <a:rPr lang="ru-RU" sz="8000" dirty="0" smtClean="0"/>
              <a:t>Для человека характерно 46 хромосом, которые расположены в ядре каждой клеточки организма. Все хромосомы парные. Каждая пара как близнецы похожи друг на друга внешне и по составу генов. Среди всех хромосом выделяется одна пара, получившая название половых хромосом.</a:t>
            </a:r>
          </a:p>
          <a:p>
            <a:endParaRPr lang="ru-RU" sz="8000" dirty="0" smtClean="0"/>
          </a:p>
          <a:p>
            <a:endParaRPr lang="ru-RU" sz="8000" dirty="0" smtClean="0"/>
          </a:p>
          <a:p>
            <a:endParaRPr lang="ru-RU" sz="8000" dirty="0" smtClean="0"/>
          </a:p>
          <a:p>
            <a:endParaRPr lang="ru-RU" sz="8000" dirty="0" smtClean="0"/>
          </a:p>
          <a:p>
            <a:r>
              <a:rPr lang="ru-RU" sz="8000" dirty="0" smtClean="0"/>
              <a:t>Таким образом, пол ребенка зависит только от отца. При оплодотворении происходит объединение хромосом мужской и женской гамет. Вероятность рождения мальчика или девочки составляет 50%, потому что одна половина сперматозоидов содержит Х-хромосому, а другая половина </a:t>
            </a:r>
            <a:r>
              <a:rPr lang="ru-RU" sz="8000" dirty="0" err="1" smtClean="0"/>
              <a:t>У-хромосом</a:t>
            </a:r>
            <a:r>
              <a:rPr lang="ru-RU" sz="8000" dirty="0" smtClean="0"/>
              <a:t>.</a:t>
            </a:r>
          </a:p>
          <a:p>
            <a:r>
              <a:rPr lang="ru-RU" sz="8000" u="sng" dirty="0" smtClean="0"/>
              <a:t>Пол организма определяется во время оплодотворения</a:t>
            </a:r>
            <a:r>
              <a:rPr lang="ru-RU" sz="8000" dirty="0" smtClean="0"/>
              <a:t> и зависит от хромосомного набора зигот.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9" y="3214686"/>
          <a:ext cx="8286805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7361"/>
                <a:gridCol w="1657361"/>
                <a:gridCol w="1657361"/>
                <a:gridCol w="1657361"/>
                <a:gridCol w="1657361"/>
              </a:tblGrid>
              <a:tr h="318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Гаметы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Набор половых гамет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Тип гамет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Хромосомный набор человека</a:t>
                      </a:r>
                      <a:endParaRPr lang="ru-RU" sz="1200" dirty="0"/>
                    </a:p>
                  </a:txBody>
                  <a:tcPr/>
                </a:tc>
              </a:tr>
              <a:tr h="197902">
                <a:tc>
                  <a:txBody>
                    <a:bodyPr/>
                    <a:lstStyle/>
                    <a:p>
                      <a:r>
                        <a:rPr lang="ru-RU" dirty="0" smtClean="0"/>
                        <a:t>Женская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гомогаметная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 </a:t>
                      </a:r>
                      <a:r>
                        <a:rPr kumimoji="0" lang="uk-UA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аутосомы</a:t>
                      </a:r>
                      <a:r>
                        <a:rPr kumimoji="0" lang="uk-UA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ХХ</a:t>
                      </a:r>
                      <a:endParaRPr lang="ru-RU" sz="1200" dirty="0"/>
                    </a:p>
                  </a:txBody>
                  <a:tcPr/>
                </a:tc>
              </a:tr>
              <a:tr h="197902">
                <a:tc>
                  <a:txBody>
                    <a:bodyPr/>
                    <a:lstStyle/>
                    <a:p>
                      <a:r>
                        <a:rPr lang="ru-RU" dirty="0" smtClean="0"/>
                        <a:t>Мужская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Х, 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гетерогаметная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 </a:t>
                      </a:r>
                      <a:r>
                        <a:rPr kumimoji="0" lang="uk-UA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аутосомы</a:t>
                      </a:r>
                      <a:r>
                        <a:rPr kumimoji="0" lang="uk-UA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ХУ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7467600" cy="6259662"/>
          </a:xfrm>
        </p:spPr>
        <p:txBody>
          <a:bodyPr/>
          <a:lstStyle/>
          <a:p>
            <a:endParaRPr lang="ru-RU" b="1" u="sng" dirty="0" smtClean="0"/>
          </a:p>
          <a:p>
            <a:endParaRPr lang="ru-RU" b="1" u="sng" dirty="0" smtClean="0"/>
          </a:p>
          <a:p>
            <a:endParaRPr lang="ru-RU" b="1" u="sng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357297"/>
          <a:ext cx="8286808" cy="4929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  <a:gridCol w="4143404"/>
              </a:tblGrid>
              <a:tr h="4929223">
                <a:tc>
                  <a:txBody>
                    <a:bodyPr/>
                    <a:lstStyle/>
                    <a:p>
                      <a:r>
                        <a:rPr lang="ru-RU" dirty="0" smtClean="0"/>
                        <a:t>Вопросы</a:t>
                      </a:r>
                    </a:p>
                    <a:p>
                      <a:pPr algn="l"/>
                      <a:r>
                        <a:rPr lang="en-US" dirty="0" smtClean="0"/>
                        <a:t>1.</a:t>
                      </a:r>
                      <a:r>
                        <a:rPr lang="ru-RU" dirty="0" smtClean="0"/>
                        <a:t>Какие клетки участвуют в бесполом размножении?</a:t>
                      </a:r>
                    </a:p>
                    <a:p>
                      <a:pPr algn="l"/>
                      <a:r>
                        <a:rPr lang="en-US" dirty="0" smtClean="0"/>
                        <a:t>2.</a:t>
                      </a:r>
                      <a:r>
                        <a:rPr lang="ru-RU" dirty="0" smtClean="0"/>
                        <a:t>Как называются женские клетки?</a:t>
                      </a:r>
                    </a:p>
                    <a:p>
                      <a:pPr algn="l"/>
                      <a:r>
                        <a:rPr lang="ru-RU" dirty="0" smtClean="0"/>
                        <a:t>3</a:t>
                      </a:r>
                      <a:r>
                        <a:rPr lang="en-US" dirty="0" smtClean="0"/>
                        <a:t>.</a:t>
                      </a:r>
                      <a:r>
                        <a:rPr lang="ru-RU" dirty="0" smtClean="0"/>
                        <a:t>Как</a:t>
                      </a:r>
                      <a:r>
                        <a:rPr lang="ru-RU" baseline="0" dirty="0" smtClean="0"/>
                        <a:t> называется оплодотворенная яйцеклетка?</a:t>
                      </a:r>
                    </a:p>
                    <a:p>
                      <a:pPr algn="l"/>
                      <a:r>
                        <a:rPr lang="ru-RU" baseline="0" dirty="0" smtClean="0"/>
                        <a:t>4</a:t>
                      </a:r>
                      <a:r>
                        <a:rPr lang="en-US" baseline="0" dirty="0" smtClean="0"/>
                        <a:t>.</a:t>
                      </a:r>
                      <a:r>
                        <a:rPr lang="ru-RU" baseline="0" dirty="0" smtClean="0"/>
                        <a:t>В каких клетках  содержится гаплоидный  набор  хромосом?</a:t>
                      </a:r>
                    </a:p>
                    <a:p>
                      <a:pPr algn="l"/>
                      <a:r>
                        <a:rPr lang="ru-RU" baseline="0" dirty="0" smtClean="0"/>
                        <a:t>5</a:t>
                      </a:r>
                      <a:r>
                        <a:rPr lang="en-US" baseline="0" dirty="0" smtClean="0"/>
                        <a:t>.</a:t>
                      </a:r>
                      <a:r>
                        <a:rPr lang="ru-RU" baseline="0" dirty="0" smtClean="0"/>
                        <a:t>Где происходит образование сперматозоидов?</a:t>
                      </a:r>
                    </a:p>
                    <a:p>
                      <a:pPr algn="l"/>
                      <a:r>
                        <a:rPr lang="ru-RU" baseline="0" dirty="0" smtClean="0"/>
                        <a:t>6</a:t>
                      </a:r>
                      <a:r>
                        <a:rPr lang="en-US" baseline="0" dirty="0" smtClean="0"/>
                        <a:t>.</a:t>
                      </a:r>
                      <a:r>
                        <a:rPr lang="ru-RU" baseline="0" dirty="0" smtClean="0"/>
                        <a:t>Где происходит оплодотворение?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Ответы</a:t>
                      </a:r>
                    </a:p>
                    <a:p>
                      <a:r>
                        <a:rPr lang="ru-RU" dirty="0" smtClean="0"/>
                        <a:t>А)зигота</a:t>
                      </a:r>
                    </a:p>
                    <a:p>
                      <a:r>
                        <a:rPr lang="ru-RU" dirty="0" smtClean="0"/>
                        <a:t>Б)соматические</a:t>
                      </a:r>
                    </a:p>
                    <a:p>
                      <a:r>
                        <a:rPr lang="ru-RU" dirty="0" smtClean="0"/>
                        <a:t>В) </a:t>
                      </a:r>
                      <a:r>
                        <a:rPr lang="ru-RU" dirty="0" err="1" smtClean="0"/>
                        <a:t>в</a:t>
                      </a:r>
                      <a:r>
                        <a:rPr lang="ru-RU" baseline="0" dirty="0" smtClean="0"/>
                        <a:t> яичниках</a:t>
                      </a:r>
                    </a:p>
                    <a:p>
                      <a:r>
                        <a:rPr lang="ru-RU" baseline="0" dirty="0" smtClean="0"/>
                        <a:t>Г) в гаметах</a:t>
                      </a:r>
                    </a:p>
                    <a:p>
                      <a:r>
                        <a:rPr lang="ru-RU" baseline="0" dirty="0" smtClean="0"/>
                        <a:t>Д) в маточной трубе</a:t>
                      </a:r>
                    </a:p>
                    <a:p>
                      <a:r>
                        <a:rPr lang="ru-RU" baseline="0" dirty="0" smtClean="0"/>
                        <a:t>Е) в семенниках</a:t>
                      </a:r>
                    </a:p>
                    <a:p>
                      <a:r>
                        <a:rPr lang="ru-RU" baseline="0" dirty="0" smtClean="0"/>
                        <a:t>Ж)яйцеклетки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87154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Задание №2: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Соотнесите правильный ответ с вопросом.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642918"/>
            <a:ext cx="7467600" cy="4873752"/>
          </a:xfrm>
        </p:spPr>
        <p:txBody>
          <a:bodyPr/>
          <a:lstStyle/>
          <a:p>
            <a:pPr lvl="0" algn="ctr"/>
            <a:r>
              <a:rPr lang="ru-RU" b="1" i="1" dirty="0" smtClean="0"/>
              <a:t>Домашнее задание. </a:t>
            </a:r>
          </a:p>
          <a:p>
            <a:pPr lvl="0"/>
            <a:r>
              <a:rPr lang="ru-RU" dirty="0" smtClean="0"/>
              <a:t> §  3.3.  Ответить на вопросы после параграфа.  </a:t>
            </a:r>
          </a:p>
          <a:p>
            <a:pPr lvl="0"/>
            <a:endParaRPr lang="ru-RU" dirty="0" smtClean="0"/>
          </a:p>
          <a:p>
            <a:pPr lvl="0" algn="ctr"/>
            <a:r>
              <a:rPr lang="ru-RU" dirty="0" smtClean="0"/>
              <a:t>Подготовить сообщения (</a:t>
            </a:r>
            <a:r>
              <a:rPr lang="ru-RU" i="1" dirty="0" smtClean="0"/>
              <a:t>на выбор и по желанию):</a:t>
            </a:r>
          </a:p>
          <a:p>
            <a:pPr lvl="0"/>
            <a:r>
              <a:rPr lang="ru-RU" dirty="0" smtClean="0"/>
              <a:t> «Особенности полового процесса у разных групп организмов»,</a:t>
            </a:r>
          </a:p>
          <a:p>
            <a:pPr lvl="0"/>
            <a:r>
              <a:rPr lang="ru-RU" dirty="0" smtClean="0"/>
              <a:t> « Привлечение и выбор полового партнера у животных».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smtClean="0">
                <a:solidFill>
                  <a:schemeClr val="accent1"/>
                </a:solidFill>
              </a:rPr>
              <a:t>Проверочная работа</a:t>
            </a:r>
            <a:endParaRPr lang="ru-RU" sz="2800" b="1" i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071546"/>
          <a:ext cx="8258205" cy="51435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52735"/>
                <a:gridCol w="2752735"/>
                <a:gridCol w="2752735"/>
              </a:tblGrid>
              <a:tr h="514353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вариант </a:t>
                      </a:r>
                    </a:p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(на 3-4).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1. </a:t>
                      </a: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Перечислите основные формы размножения?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2.  В чем суть бесполого размножения?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вариант</a:t>
                      </a:r>
                    </a:p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(на 4-5).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1.Что лежит в основе размножения?</a:t>
                      </a:r>
                    </a:p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Докажите, что размножение - одно из важнейших свойств живой природы.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вариант</a:t>
                      </a:r>
                    </a:p>
                    <a:p>
                      <a:pPr algn="ctr"/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(на 5).</a:t>
                      </a:r>
                      <a:endParaRPr kumimoji="0" lang="ru-RU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Какая из форм размножения является наиболее эффектной с биологической точки зрения? </a:t>
                      </a:r>
                    </a:p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Дать характеристику вегетативной форме бесполого размножения по плану: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А) определение;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Б) разновидности;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В) примеры организмов, для которых характерны эти разновидности вегетативной формы бесполого размножения.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642918"/>
            <a:ext cx="7467600" cy="4873752"/>
          </a:xfrm>
        </p:spPr>
        <p:txBody>
          <a:bodyPr>
            <a:normAutofit fontScale="92500" lnSpcReduction="10000"/>
          </a:bodyPr>
          <a:lstStyle/>
          <a:p>
            <a:pPr lvl="0" algn="ctr"/>
            <a:r>
              <a:rPr lang="ru-RU" sz="2800" b="1" i="1" dirty="0" smtClean="0">
                <a:solidFill>
                  <a:schemeClr val="accent1"/>
                </a:solidFill>
              </a:rPr>
              <a:t>Рефлексия:</a:t>
            </a:r>
          </a:p>
          <a:p>
            <a:pPr lvl="0" algn="ctr"/>
            <a:endParaRPr lang="ru-RU" sz="2800" b="1" i="1" dirty="0" smtClean="0"/>
          </a:p>
          <a:p>
            <a:pPr lvl="0"/>
            <a:r>
              <a:rPr lang="ru-RU" i="1" dirty="0" smtClean="0">
                <a:solidFill>
                  <a:srgbClr val="FF0000"/>
                </a:solidFill>
              </a:rPr>
              <a:t>- </a:t>
            </a:r>
            <a:r>
              <a:rPr lang="ru-RU" b="1" i="1" dirty="0" smtClean="0">
                <a:solidFill>
                  <a:srgbClr val="FF0000"/>
                </a:solidFill>
              </a:rPr>
              <a:t>На уроке мне больше всего запомнилось... </a:t>
            </a:r>
          </a:p>
          <a:p>
            <a:pPr lvl="0"/>
            <a:endParaRPr lang="ru-RU" b="1" i="1" dirty="0" smtClean="0"/>
          </a:p>
          <a:p>
            <a:pPr lvl="0"/>
            <a:r>
              <a:rPr lang="ru-RU" b="1" i="1" dirty="0" smtClean="0"/>
              <a:t>- </a:t>
            </a:r>
            <a:r>
              <a:rPr lang="ru-RU" b="1" i="1" dirty="0" smtClean="0">
                <a:solidFill>
                  <a:srgbClr val="00B050"/>
                </a:solidFill>
              </a:rPr>
              <a:t>Меня удивило то, что...</a:t>
            </a:r>
          </a:p>
          <a:p>
            <a:pPr lvl="0"/>
            <a:endParaRPr lang="ru-RU" b="1" i="1" dirty="0" smtClean="0"/>
          </a:p>
          <a:p>
            <a:pPr lvl="0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- После урока я расскажу свои друзьям о...</a:t>
            </a:r>
          </a:p>
          <a:p>
            <a:pPr lvl="0"/>
            <a:endParaRPr lang="ru-RU" b="1" i="1" dirty="0" smtClean="0"/>
          </a:p>
          <a:p>
            <a:pPr lvl="0"/>
            <a:r>
              <a:rPr lang="ru-RU" b="1" i="1" dirty="0" smtClean="0"/>
              <a:t>- </a:t>
            </a:r>
            <a:r>
              <a:rPr lang="ru-RU" b="1" i="1" dirty="0" smtClean="0">
                <a:solidFill>
                  <a:srgbClr val="7030A0"/>
                </a:solidFill>
              </a:rPr>
              <a:t>Ещё мне хотелось бы узнать...</a:t>
            </a:r>
          </a:p>
          <a:p>
            <a:pPr lvl="0"/>
            <a:endParaRPr lang="ru-RU" b="1" i="1" dirty="0" smtClean="0"/>
          </a:p>
          <a:p>
            <a:pPr lvl="0"/>
            <a:r>
              <a:rPr lang="ru-RU" b="1" i="1" dirty="0" smtClean="0"/>
              <a:t> - </a:t>
            </a:r>
            <a:r>
              <a:rPr lang="ru-RU" b="1" i="1" dirty="0" smtClean="0">
                <a:solidFill>
                  <a:srgbClr val="00B0F0"/>
                </a:solidFill>
              </a:rPr>
              <a:t>Знания, полученные на уроке, я могу использовать в...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214423"/>
            <a:ext cx="74295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/>
              <a:t>Когда начинается человеческая жизнь?</a:t>
            </a:r>
            <a:endParaRPr lang="ru-RU" sz="5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58204" cy="4873752"/>
          </a:xfrm>
        </p:spPr>
        <p:txBody>
          <a:bodyPr/>
          <a:lstStyle/>
          <a:p>
            <a:pPr algn="ctr">
              <a:buNone/>
            </a:pPr>
            <a:r>
              <a:rPr lang="ru-RU" sz="4400" b="1" i="1" dirty="0" smtClean="0">
                <a:latin typeface="Century Schoolbook" pitchFamily="18" charset="0"/>
                <a:cs typeface="Calibri" pitchFamily="34" charset="0"/>
              </a:rPr>
              <a:t>Тема нашего урока</a:t>
            </a:r>
          </a:p>
          <a:p>
            <a:pPr algn="ctr">
              <a:buNone/>
            </a:pPr>
            <a:r>
              <a:rPr lang="ru-RU" sz="4400" b="1" i="1" dirty="0" smtClean="0">
                <a:latin typeface="Century Schoolbook" pitchFamily="18" charset="0"/>
                <a:cs typeface="Calibri" pitchFamily="34" charset="0"/>
              </a:rPr>
              <a:t>«Оплодотворение </a:t>
            </a:r>
          </a:p>
          <a:p>
            <a:pPr algn="ctr">
              <a:buNone/>
            </a:pPr>
            <a:r>
              <a:rPr lang="ru-RU" sz="4400" b="1" i="1" dirty="0" smtClean="0">
                <a:latin typeface="Century Schoolbook" pitchFamily="18" charset="0"/>
                <a:cs typeface="Calibri" pitchFamily="34" charset="0"/>
              </a:rPr>
              <a:t>и его  </a:t>
            </a:r>
          </a:p>
          <a:p>
            <a:pPr algn="ctr">
              <a:buNone/>
            </a:pPr>
            <a:r>
              <a:rPr lang="ru-RU" sz="4400" b="1" i="1" dirty="0" smtClean="0">
                <a:latin typeface="Century Schoolbook" pitchFamily="18" charset="0"/>
                <a:cs typeface="Calibri" pitchFamily="34" charset="0"/>
              </a:rPr>
              <a:t>значение»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928670"/>
            <a:ext cx="7467600" cy="487375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000" b="1" i="1" dirty="0" smtClean="0">
                <a:solidFill>
                  <a:schemeClr val="accent1">
                    <a:lumMod val="75000"/>
                  </a:schemeClr>
                </a:solidFill>
              </a:rPr>
              <a:t>Цели  урока</a:t>
            </a:r>
            <a:r>
              <a:rPr lang="en-US" sz="3000" b="1" i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endParaRPr lang="ru-RU" i="1" dirty="0" smtClean="0"/>
          </a:p>
          <a:p>
            <a:r>
              <a:rPr lang="en-US" i="1" dirty="0" smtClean="0"/>
              <a:t>1.</a:t>
            </a:r>
            <a:r>
              <a:rPr lang="ru-RU" i="1" dirty="0" smtClean="0"/>
              <a:t>Сформировать  знания о сущности процесса оплодотворения</a:t>
            </a:r>
            <a:r>
              <a:rPr lang="en-US" i="1" dirty="0" smtClean="0"/>
              <a:t>,</a:t>
            </a:r>
            <a:r>
              <a:rPr lang="ru-RU" i="1" dirty="0" smtClean="0"/>
              <a:t>представления о типах оплодотворения</a:t>
            </a:r>
            <a:r>
              <a:rPr lang="en-US" i="1" dirty="0" smtClean="0"/>
              <a:t>,</a:t>
            </a:r>
            <a:r>
              <a:rPr lang="ru-RU" i="1" dirty="0" smtClean="0"/>
              <a:t>сущности двойного оплодотворения у цветковых растений</a:t>
            </a:r>
            <a:r>
              <a:rPr lang="en-US" i="1" dirty="0" smtClean="0"/>
              <a:t>.</a:t>
            </a:r>
            <a:endParaRPr lang="ru-RU" i="1" dirty="0" smtClean="0"/>
          </a:p>
          <a:p>
            <a:endParaRPr lang="ru-RU" i="1" dirty="0" smtClean="0"/>
          </a:p>
          <a:p>
            <a:r>
              <a:rPr lang="ru-RU" i="1" dirty="0" smtClean="0"/>
              <a:t>2</a:t>
            </a:r>
            <a:r>
              <a:rPr lang="en-US" i="1" dirty="0" smtClean="0"/>
              <a:t>.</a:t>
            </a:r>
            <a:r>
              <a:rPr lang="ru-RU" i="1" dirty="0" smtClean="0"/>
              <a:t>Познакомиться с особенностями оплодотворения у разных организмов</a:t>
            </a:r>
            <a:r>
              <a:rPr lang="en-US" i="1" dirty="0" smtClean="0"/>
              <a:t>.</a:t>
            </a:r>
            <a:endParaRPr lang="ru-RU" i="1" dirty="0" smtClean="0"/>
          </a:p>
          <a:p>
            <a:endParaRPr lang="ru-RU" i="1" dirty="0" smtClean="0"/>
          </a:p>
          <a:p>
            <a:r>
              <a:rPr lang="ru-RU" i="1" dirty="0" smtClean="0"/>
              <a:t>3</a:t>
            </a:r>
            <a:r>
              <a:rPr lang="en-US" i="1" dirty="0" smtClean="0"/>
              <a:t>.</a:t>
            </a:r>
            <a:r>
              <a:rPr lang="ru-RU" i="1" dirty="0" smtClean="0"/>
              <a:t>Раскрыть вредное влияние никотина</a:t>
            </a:r>
            <a:r>
              <a:rPr lang="en-US" i="1" dirty="0" smtClean="0"/>
              <a:t>,</a:t>
            </a:r>
            <a:r>
              <a:rPr lang="ru-RU" i="1" dirty="0" smtClean="0"/>
              <a:t>алкоголя</a:t>
            </a:r>
            <a:r>
              <a:rPr lang="en-US" i="1" dirty="0" smtClean="0"/>
              <a:t>,</a:t>
            </a:r>
            <a:r>
              <a:rPr lang="ru-RU" i="1" dirty="0" smtClean="0"/>
              <a:t>токсинов на течение беременности</a:t>
            </a:r>
            <a:r>
              <a:rPr lang="en-US" i="1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582594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</a:t>
            </a:r>
            <a:endParaRPr lang="ru-RU" sz="2400" b="1" i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/>
          <a:lstStyle/>
          <a:p>
            <a:pPr algn="ctr">
              <a:buNone/>
            </a:pPr>
            <a:r>
              <a:rPr lang="ru-RU" sz="2800" b="1" i="1" dirty="0" smtClean="0">
                <a:solidFill>
                  <a:schemeClr val="accent1"/>
                </a:solidFill>
              </a:rPr>
              <a:t>Основные понятия:  </a:t>
            </a:r>
          </a:p>
          <a:p>
            <a:r>
              <a:rPr lang="ru-RU" i="1" dirty="0" smtClean="0"/>
              <a:t>оплодотворение, </a:t>
            </a:r>
          </a:p>
          <a:p>
            <a:r>
              <a:rPr lang="ru-RU" i="1" dirty="0" smtClean="0"/>
              <a:t>зигота, </a:t>
            </a:r>
          </a:p>
          <a:p>
            <a:r>
              <a:rPr lang="ru-RU" i="1" dirty="0" smtClean="0"/>
              <a:t>двойное оплодотворение, </a:t>
            </a:r>
          </a:p>
          <a:p>
            <a:r>
              <a:rPr lang="ru-RU" i="1" dirty="0" smtClean="0"/>
              <a:t>макроспоры, </a:t>
            </a:r>
          </a:p>
          <a:p>
            <a:r>
              <a:rPr lang="ru-RU" i="1" dirty="0" smtClean="0"/>
              <a:t>пыльцевое зерно, </a:t>
            </a:r>
          </a:p>
          <a:p>
            <a:r>
              <a:rPr lang="ru-RU" i="1" dirty="0" smtClean="0"/>
              <a:t>мегаспоры, сперматозоид,</a:t>
            </a:r>
          </a:p>
          <a:p>
            <a:r>
              <a:rPr lang="ru-RU" i="1" dirty="0" smtClean="0"/>
              <a:t> яйцеклетка, </a:t>
            </a:r>
          </a:p>
          <a:p>
            <a:r>
              <a:rPr lang="ru-RU" i="1" dirty="0" smtClean="0"/>
              <a:t>овуляция.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00042"/>
            <a:ext cx="807249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/>
              <a:t>Что же такое оплодотворение? </a:t>
            </a:r>
          </a:p>
          <a:p>
            <a:pPr algn="ctr"/>
            <a:endParaRPr lang="ru-RU" sz="2400" b="1" i="1" dirty="0" smtClean="0">
              <a:solidFill>
                <a:schemeClr val="accent1"/>
              </a:solidFill>
            </a:endParaRPr>
          </a:p>
          <a:p>
            <a:pPr algn="ctr"/>
            <a:r>
              <a:rPr lang="ru-RU" sz="2400" b="1" i="1" dirty="0" smtClean="0">
                <a:solidFill>
                  <a:schemeClr val="accent1"/>
                </a:solidFill>
              </a:rPr>
              <a:t>«Оплодотворение - процесс слияния сперматозоида и яйцеклетки, сопровождающееся объединением их генетического материала» </a:t>
            </a:r>
          </a:p>
          <a:p>
            <a:pPr algn="ctr"/>
            <a:endParaRPr lang="ru-RU" sz="2400" b="1" i="1" dirty="0" smtClean="0"/>
          </a:p>
          <a:p>
            <a:pPr algn="ctr"/>
            <a:r>
              <a:rPr lang="ru-RU" sz="2400" i="1" dirty="0" smtClean="0"/>
              <a:t>В чем заключается биологическое значение оплодотворения?</a:t>
            </a:r>
          </a:p>
          <a:p>
            <a:pPr algn="ctr"/>
            <a:endParaRPr lang="ru-RU" sz="2400" b="1" i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4071942"/>
            <a:ext cx="800105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1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Биологическое значение оплодотворения заключается в том, что, </a:t>
            </a:r>
            <a:r>
              <a:rPr kumimoji="0" lang="ru-RU" sz="2400" i="1" strike="noStrike" cap="none" normalizeH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ea typeface="Times New Roman" pitchFamily="18" charset="0"/>
                <a:cs typeface="Arial" pitchFamily="34" charset="0"/>
              </a:rPr>
              <a:t>восстанавливается диплоидный</a:t>
            </a:r>
            <a:r>
              <a:rPr kumimoji="0" lang="ru-RU" sz="2400" b="1" i="1" strike="noStrike" cap="none" normalizeH="0" dirty="0" smtClean="0">
                <a:ln>
                  <a:noFill/>
                </a:ln>
                <a:solidFill>
                  <a:schemeClr val="accent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ea typeface="Times New Roman" pitchFamily="18" charset="0"/>
                <a:cs typeface="Arial" pitchFamily="34" charset="0"/>
              </a:rPr>
              <a:t> набор хромосом и поддерживается генетическое многообразие организмов, которое служит материалом для естественного отбора и эволюции вида.</a:t>
            </a:r>
            <a:endParaRPr kumimoji="0" lang="ru-RU" sz="2400" b="1" i="1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02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642910" y="0"/>
            <a:ext cx="821537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solidFill>
                <a:schemeClr val="accent1"/>
              </a:solidFill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ea typeface="Times New Roman" pitchFamily="18" charset="0"/>
                <a:cs typeface="Arial" pitchFamily="34" charset="0"/>
              </a:rPr>
              <a:t>Виды оплодотворения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Перекрестное.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Самооплодотворение (гермафродитизм).</a:t>
            </a:r>
          </a:p>
          <a:p>
            <a:endParaRPr lang="ru-RU" sz="2400" dirty="0" smtClean="0"/>
          </a:p>
          <a:p>
            <a:pPr algn="ctr"/>
            <a:endParaRPr lang="ru-RU" sz="2800" b="1" i="1" dirty="0" smtClean="0">
              <a:solidFill>
                <a:schemeClr val="accent1"/>
              </a:solidFill>
            </a:endParaRPr>
          </a:p>
          <a:p>
            <a:pPr algn="ctr"/>
            <a:r>
              <a:rPr lang="ru-RU" sz="2800" b="1" i="1" dirty="0" smtClean="0">
                <a:solidFill>
                  <a:schemeClr val="accent1"/>
                </a:solidFill>
              </a:rPr>
              <a:t>Типы оплодотворения:</a:t>
            </a:r>
          </a:p>
          <a:p>
            <a:pPr lvl="0">
              <a:buFont typeface="Arial" pitchFamily="34" charset="0"/>
              <a:buChar char="•"/>
            </a:pPr>
            <a:endParaRPr lang="ru-RU" sz="2400" dirty="0" smtClean="0"/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 Наружное (вне организма).</a:t>
            </a:r>
          </a:p>
          <a:p>
            <a:pPr lvl="0">
              <a:buFont typeface="Arial" pitchFamily="34" charset="0"/>
              <a:buChar char="•"/>
            </a:pPr>
            <a:endParaRPr lang="ru-RU" sz="2400" dirty="0" smtClean="0"/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Внутреннее (в половых путях самки).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86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86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86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86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Эксимер\Desktop\0004-004-Oplodotvorenie-u-zhivotnykh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3928319</TotalTime>
  <Words>876</Words>
  <Application>Microsoft Office PowerPoint</Application>
  <PresentationFormat>Экран (4:3)</PresentationFormat>
  <Paragraphs>185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Эркер</vt:lpstr>
      <vt:lpstr>   </vt:lpstr>
      <vt:lpstr>Проверочная работа</vt:lpstr>
      <vt:lpstr>Слайд 3</vt:lpstr>
      <vt:lpstr>Слайд 4</vt:lpstr>
      <vt:lpstr>Слайд 5</vt:lpstr>
      <vt:lpstr>    </vt:lpstr>
      <vt:lpstr>Слайд 7</vt:lpstr>
      <vt:lpstr>Слайд 8</vt:lpstr>
      <vt:lpstr>Слайд 9</vt:lpstr>
      <vt:lpstr>Этапы оплодотворения</vt:lpstr>
      <vt:lpstr>Слайд 11</vt:lpstr>
      <vt:lpstr>Слайд 12</vt:lpstr>
      <vt:lpstr>Особенности оплодотворения у семенных растений</vt:lpstr>
      <vt:lpstr>Слайд 14</vt:lpstr>
      <vt:lpstr>          Двойное оплодотворение 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&lt;Оплодотворение и его значение</dc:title>
  <dc:creator>Ярик</dc:creator>
  <cp:lastModifiedBy>Нурания</cp:lastModifiedBy>
  <cp:revision>50</cp:revision>
  <dcterms:created xsi:type="dcterms:W3CDTF">2015-12-14T14:33:16Z</dcterms:created>
  <dcterms:modified xsi:type="dcterms:W3CDTF">2016-01-05T18:08:18Z</dcterms:modified>
</cp:coreProperties>
</file>