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70" r:id="rId15"/>
    <p:sldId id="271" r:id="rId16"/>
    <p:sldId id="272" r:id="rId17"/>
    <p:sldId id="268" r:id="rId18"/>
    <p:sldId id="273" r:id="rId19"/>
    <p:sldId id="274" r:id="rId20"/>
    <p:sldId id="275" r:id="rId21"/>
    <p:sldId id="276" r:id="rId22"/>
    <p:sldId id="281" r:id="rId23"/>
    <p:sldId id="282" r:id="rId24"/>
    <p:sldId id="280" r:id="rId25"/>
    <p:sldId id="277" r:id="rId26"/>
    <p:sldId id="278" r:id="rId27"/>
    <p:sldId id="283" r:id="rId28"/>
    <p:sldId id="284" r:id="rId29"/>
    <p:sldId id="27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D75119-BD7C-4E83-9A70-5F3A3295A618}" type="doc">
      <dgm:prSet loTypeId="urn:microsoft.com/office/officeart/2005/8/layout/vList2" loCatId="list" qsTypeId="urn:microsoft.com/office/officeart/2005/8/quickstyle/simple2" qsCatId="simple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ECAA58DF-3A6C-43BB-A7F1-BD979928159C}">
      <dgm:prSet custT="1"/>
      <dgm:spPr/>
      <dgm:t>
        <a:bodyPr/>
        <a:lstStyle/>
        <a:p>
          <a:pPr algn="ctr" rtl="0"/>
          <a:r>
            <a: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Зависимость тормозного пути от скорости и дорожного покрытия</a:t>
          </a:r>
          <a:endParaRPr lang="ru-RU" sz="36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CD3E18-089E-4AA8-A379-71B837938156}" type="parTrans" cxnId="{7E3F15F5-A993-4A30-85D7-171C55647C67}">
      <dgm:prSet/>
      <dgm:spPr/>
      <dgm:t>
        <a:bodyPr/>
        <a:lstStyle/>
        <a:p>
          <a:endParaRPr lang="ru-RU"/>
        </a:p>
      </dgm:t>
    </dgm:pt>
    <dgm:pt modelId="{D9E7044D-3F4D-44A0-BA64-23CABFC48AED}" type="sibTrans" cxnId="{7E3F15F5-A993-4A30-85D7-171C55647C67}">
      <dgm:prSet/>
      <dgm:spPr/>
      <dgm:t>
        <a:bodyPr/>
        <a:lstStyle/>
        <a:p>
          <a:endParaRPr lang="ru-RU"/>
        </a:p>
      </dgm:t>
    </dgm:pt>
    <dgm:pt modelId="{E7A30833-5F8C-418A-BF0C-BBF43EE7D5E3}" type="pres">
      <dgm:prSet presAssocID="{A4D75119-BD7C-4E83-9A70-5F3A3295A6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40BEF6-FE9C-42BB-B397-76671AEBD962}" type="pres">
      <dgm:prSet presAssocID="{ECAA58DF-3A6C-43BB-A7F1-BD979928159C}" presName="parentText" presStyleLbl="node1" presStyleIdx="0" presStyleCnt="1" custLinFactNeighborX="126" custLinFactNeighborY="-12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3F15F5-A993-4A30-85D7-171C55647C67}" srcId="{A4D75119-BD7C-4E83-9A70-5F3A3295A618}" destId="{ECAA58DF-3A6C-43BB-A7F1-BD979928159C}" srcOrd="0" destOrd="0" parTransId="{75CD3E18-089E-4AA8-A379-71B837938156}" sibTransId="{D9E7044D-3F4D-44A0-BA64-23CABFC48AED}"/>
    <dgm:cxn modelId="{5AE978F0-9E42-46D5-AEC2-5EC54D59094F}" type="presOf" srcId="{A4D75119-BD7C-4E83-9A70-5F3A3295A618}" destId="{E7A30833-5F8C-418A-BF0C-BBF43EE7D5E3}" srcOrd="0" destOrd="0" presId="urn:microsoft.com/office/officeart/2005/8/layout/vList2"/>
    <dgm:cxn modelId="{0926DDB9-6049-40C6-BF26-63716D318875}" type="presOf" srcId="{ECAA58DF-3A6C-43BB-A7F1-BD979928159C}" destId="{A940BEF6-FE9C-42BB-B397-76671AEBD962}" srcOrd="0" destOrd="0" presId="urn:microsoft.com/office/officeart/2005/8/layout/vList2"/>
    <dgm:cxn modelId="{80FA9B55-642F-4643-8DC0-78A23AF5E611}" type="presParOf" srcId="{E7A30833-5F8C-418A-BF0C-BBF43EE7D5E3}" destId="{A940BEF6-FE9C-42BB-B397-76671AEBD96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370013" y="301625"/>
            <a:ext cx="7313612" cy="56403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70B82-67E6-4C74-A8F9-8F2E985E44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87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slide" Target="slide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&#1042;&#1077;&#1089;&#1105;&#1083;&#1099;&#1077;_&#1088;&#1077;&#1073;&#1103;&#1090;&#1072;_-_&#1040;&#1074;&#1090;&#1086;&#1084;&#1086;&#1073;&#1080;&#1083;&#1080;_(-).mp3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7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48680"/>
            <a:ext cx="7517891" cy="1754326"/>
          </a:xfrm>
          <a:prstGeom prst="rect">
            <a:avLst/>
          </a:prstGeom>
          <a:noFill/>
          <a:ln w="76200">
            <a:solidFill>
              <a:srgbClr val="92D050"/>
            </a:solidFill>
          </a:ln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Физика и безопасность </a:t>
            </a:r>
          </a:p>
          <a:p>
            <a:pPr algn="ctr"/>
            <a:r>
              <a:rPr lang="ru-RU" sz="5400" b="1" cap="none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дорожного движения</a:t>
            </a:r>
            <a:endParaRPr lang="ru-RU" sz="5400" b="1" cap="none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4218" y="5548625"/>
            <a:ext cx="47520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физики в 7 классе</a:t>
            </a:r>
          </a:p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учитель физики МБОУ лицея №5</a:t>
            </a:r>
          </a:p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Терехова Наталья Николаевна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3895" y="548680"/>
            <a:ext cx="54280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Физический опыт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0" y="2400300"/>
            <a:ext cx="8015217" cy="2828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2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88640"/>
            <a:ext cx="7632848" cy="1428760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just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ИНЕРЦИЯ 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5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свойство тела сохранять состояние равномерного прямолинейного движения или покоя, когда действующие на него силы отсутствуют или взаимно уравновешены. При действии неуравновешенной системы сил инерция проявляется в том, что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тело изменяет свое движение постепенно и тем медленнее, чем больше его масса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являющаяся мерой инерции тела.</a:t>
            </a:r>
          </a:p>
          <a:p>
            <a:pPr algn="just"/>
            <a:endParaRPr lang="ru-RU" sz="1500" dirty="0" smtClean="0"/>
          </a:p>
          <a:p>
            <a:pPr algn="just"/>
            <a:endParaRPr lang="ru-RU" sz="1500" dirty="0" smtClean="0"/>
          </a:p>
          <a:p>
            <a:pPr algn="ctr"/>
            <a:endParaRPr lang="ru-RU" sz="2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7784" y="1556792"/>
            <a:ext cx="3888432" cy="30777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Соблюдение дистанции между автомобилями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8224" y="2132856"/>
            <a:ext cx="230425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перебегать дорогу перед движущимся транспортом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2060848"/>
            <a:ext cx="2448272" cy="73866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совершать резкие (неожиданные) манёвры на дороге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824" y="3140968"/>
            <a:ext cx="3024336" cy="30777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Соблюдение скоростного режима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4797152"/>
            <a:ext cx="3240360" cy="30777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Ремни безопасности, детские кресла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 rot="2414628">
            <a:off x="1633865" y="1403631"/>
            <a:ext cx="432048" cy="64807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355976" y="1268760"/>
            <a:ext cx="432048" cy="288032"/>
          </a:xfrm>
          <a:prstGeom prst="downArrow">
            <a:avLst>
              <a:gd name="adj1" fmla="val 28622"/>
              <a:gd name="adj2" fmla="val 3076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9351989">
            <a:off x="7460851" y="1405328"/>
            <a:ext cx="432048" cy="64807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http://static02.rupor.sampo.ru/11276/file64mft76gn36eu90n35u_800_4801.jpg"/>
          <p:cNvPicPr>
            <a:picLocks noChangeAspect="1" noChangeArrowheads="1"/>
          </p:cNvPicPr>
          <p:nvPr/>
        </p:nvPicPr>
        <p:blipFill>
          <a:blip r:embed="rId2" cstate="print"/>
          <a:srcRect l="3780" t="22194" r="32906" b="12610"/>
          <a:stretch>
            <a:fillRect/>
          </a:stretch>
        </p:blipFill>
        <p:spPr bwMode="auto">
          <a:xfrm>
            <a:off x="323528" y="4869160"/>
            <a:ext cx="2480446" cy="174001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</p:pic>
      <p:pic>
        <p:nvPicPr>
          <p:cNvPr id="11268" name="Picture 4" descr="http://www.velotown.ru/files/article/36/source.jpg"/>
          <p:cNvPicPr>
            <a:picLocks noChangeAspect="1" noChangeArrowheads="1"/>
          </p:cNvPicPr>
          <p:nvPr/>
        </p:nvPicPr>
        <p:blipFill>
          <a:blip r:embed="rId3" cstate="print"/>
          <a:srcRect r="24401"/>
          <a:stretch>
            <a:fillRect/>
          </a:stretch>
        </p:blipFill>
        <p:spPr bwMode="auto">
          <a:xfrm>
            <a:off x="323528" y="3068960"/>
            <a:ext cx="2520280" cy="16946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</p:pic>
      <p:pic>
        <p:nvPicPr>
          <p:cNvPr id="17" name="Рисунок 16" descr="pdd-2012-98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916832"/>
            <a:ext cx="2402449" cy="1174530"/>
          </a:xfrm>
          <a:prstGeom prst="rect">
            <a:avLst/>
          </a:prstGeom>
        </p:spPr>
      </p:pic>
      <p:pic>
        <p:nvPicPr>
          <p:cNvPr id="18" name="Рисунок 17" descr="reshenie12-9b779bb7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15072" y="3486123"/>
            <a:ext cx="2831976" cy="1327489"/>
          </a:xfrm>
          <a:prstGeom prst="rect">
            <a:avLst/>
          </a:prstGeom>
        </p:spPr>
      </p:pic>
      <p:pic>
        <p:nvPicPr>
          <p:cNvPr id="19" name="Рисунок 18" descr="f5fa9dfd1b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5085184"/>
            <a:ext cx="2185345" cy="1666326"/>
          </a:xfrm>
          <a:prstGeom prst="rect">
            <a:avLst/>
          </a:prstGeom>
        </p:spPr>
      </p:pic>
      <p:pic>
        <p:nvPicPr>
          <p:cNvPr id="20" name="Рисунок 19" descr="88cb9e2ebf825a90-originaljpg_IMGZlmsz9_imag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71578" y="2852936"/>
            <a:ext cx="2754306" cy="1440160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21" name="Рисунок 20" descr="2eaf0abc898569315a3a5abeefd618a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4437112"/>
            <a:ext cx="2744614" cy="1756553"/>
          </a:xfrm>
          <a:prstGeom prst="rect">
            <a:avLst/>
          </a:prstGeom>
          <a:ln w="50800">
            <a:solidFill>
              <a:srgbClr val="00B050"/>
            </a:solidFill>
          </a:ln>
        </p:spPr>
      </p:pic>
      <p:sp useBgFill="1">
        <p:nvSpPr>
          <p:cNvPr id="22" name="Управляющая кнопка: возврат 21">
            <a:hlinkClick r:id="rId9" action="ppaction://hlinksldjump" highlightClick="1"/>
          </p:cNvPr>
          <p:cNvSpPr/>
          <p:nvPr/>
        </p:nvSpPr>
        <p:spPr>
          <a:xfrm>
            <a:off x="8388424" y="6353944"/>
            <a:ext cx="576064" cy="504056"/>
          </a:xfrm>
          <a:prstGeom prst="actionButtonRetur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78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628507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Дистанция безопасности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наименьшее расстояние, которое водитель пройдет до остановки с момента появления препятствия в поле зрения водителя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456" y="3212976"/>
            <a:ext cx="5329461" cy="332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980" y="305105"/>
            <a:ext cx="8868966" cy="76944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ДИСТАНЦИЯ БЕЗОПАСНОСТИ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25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934" y="1556792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Тормозной путь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расстояние, проходимое автомобилем с момента действия тормозной системы в полную силу до остановки автомобиля.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31891" y="404664"/>
            <a:ext cx="6156814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ТОРМОЗНОЙ ПУТЬ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157811"/>
            <a:ext cx="4371975" cy="3157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338" y="3157811"/>
            <a:ext cx="4121150" cy="3151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6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Составляющие остановочного</a:t>
            </a:r>
            <a:br>
              <a:rPr lang="ru-RU" altLang="ru-RU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ru-RU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</a:t>
            </a:r>
          </a:p>
        </p:txBody>
      </p:sp>
      <p:grpSp>
        <p:nvGrpSpPr>
          <p:cNvPr id="2" name="Organization Chart 6"/>
          <p:cNvGrpSpPr>
            <a:grpSpLocks/>
          </p:cNvGrpSpPr>
          <p:nvPr/>
        </p:nvGrpSpPr>
        <p:grpSpPr bwMode="auto">
          <a:xfrm>
            <a:off x="97030" y="1078025"/>
            <a:ext cx="8954930" cy="4068102"/>
            <a:chOff x="849" y="151"/>
            <a:chExt cx="2885" cy="738"/>
          </a:xfrm>
        </p:grpSpPr>
        <p:cxnSp>
          <p:nvCxnSpPr>
            <p:cNvPr id="6148" name="_s6148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16200000" flipV="1">
              <a:off x="2583" y="81"/>
              <a:ext cx="206" cy="75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9" name="_s6149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5400000" flipH="1" flipV="1">
              <a:off x="1823" y="76"/>
              <a:ext cx="207" cy="76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6150"/>
            <p:cNvSpPr>
              <a:spLocks noChangeArrowheads="1"/>
            </p:cNvSpPr>
            <p:nvPr/>
          </p:nvSpPr>
          <p:spPr bwMode="auto">
            <a:xfrm>
              <a:off x="1674" y="151"/>
              <a:ext cx="1269" cy="204"/>
            </a:xfrm>
            <a:prstGeom prst="roundRect">
              <a:avLst>
                <a:gd name="adj" fmla="val 5051"/>
              </a:avLst>
            </a:prstGeom>
            <a:solidFill>
              <a:schemeClr val="bg2">
                <a:lumMod val="75000"/>
              </a:schemeClr>
            </a:soli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Остановочный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путь</a:t>
              </a:r>
            </a:p>
          </p:txBody>
        </p:sp>
        <p:sp>
          <p:nvSpPr>
            <p:cNvPr id="4" name="_s6151"/>
            <p:cNvSpPr>
              <a:spLocks noChangeArrowheads="1"/>
            </p:cNvSpPr>
            <p:nvPr/>
          </p:nvSpPr>
          <p:spPr bwMode="auto">
            <a:xfrm>
              <a:off x="849" y="562"/>
              <a:ext cx="1390" cy="327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75000"/>
              </a:schemeClr>
            </a:soli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Путь за время реакции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водителя</a:t>
              </a:r>
            </a:p>
          </p:txBody>
        </p:sp>
        <p:sp>
          <p:nvSpPr>
            <p:cNvPr id="5" name="_s6152"/>
            <p:cNvSpPr>
              <a:spLocks noChangeArrowheads="1"/>
            </p:cNvSpPr>
            <p:nvPr/>
          </p:nvSpPr>
          <p:spPr bwMode="auto">
            <a:xfrm>
              <a:off x="2391" y="561"/>
              <a:ext cx="1343" cy="328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75000"/>
              </a:schemeClr>
            </a:soli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Тормозной путь</a:t>
              </a:r>
            </a:p>
          </p:txBody>
        </p:sp>
      </p:grp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4625975" y="5235348"/>
            <a:ext cx="442753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chemeClr val="tx2"/>
                </a:solidFill>
                <a:latin typeface="Arial" charset="0"/>
              </a:rPr>
              <a:t>                    </a:t>
            </a:r>
            <a:r>
              <a:rPr lang="ru-RU" altLang="ru-RU" b="1" dirty="0">
                <a:latin typeface="Arial" charset="0"/>
              </a:rPr>
              <a:t>ЗАВИСИТ                                         от силы сцепления  колёс  с землёй</a:t>
            </a:r>
          </a:p>
          <a:p>
            <a:pPr eaLnBrk="1" hangingPunct="1"/>
            <a:r>
              <a:rPr lang="ru-RU" altLang="ru-RU" b="1" dirty="0">
                <a:latin typeface="Arial" charset="0"/>
              </a:rPr>
              <a:t>от скорости автомобиля</a:t>
            </a:r>
          </a:p>
          <a:p>
            <a:pPr eaLnBrk="1" hangingPunct="1"/>
            <a:r>
              <a:rPr lang="ru-RU" altLang="ru-RU" b="1" dirty="0">
                <a:latin typeface="Arial" charset="0"/>
              </a:rPr>
              <a:t>от состояния дороги   </a:t>
            </a:r>
          </a:p>
          <a:p>
            <a:pPr eaLnBrk="1" hangingPunct="1"/>
            <a:r>
              <a:rPr lang="ru-RU" altLang="ru-RU" b="1" dirty="0">
                <a:latin typeface="Arial" charset="0"/>
              </a:rPr>
              <a:t> от нагрузки и тяжести машины</a:t>
            </a:r>
          </a:p>
        </p:txBody>
      </p:sp>
      <p:sp>
        <p:nvSpPr>
          <p:cNvPr id="1037" name="Rectangle 3"/>
          <p:cNvSpPr>
            <a:spLocks noChangeArrowheads="1"/>
          </p:cNvSpPr>
          <p:nvPr/>
        </p:nvSpPr>
        <p:spPr bwMode="auto">
          <a:xfrm>
            <a:off x="114102" y="5235348"/>
            <a:ext cx="381635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</a:pPr>
            <a:r>
              <a:rPr lang="ru-RU" altLang="ru-RU" b="1" dirty="0">
                <a:latin typeface="Arial" charset="0"/>
              </a:rPr>
              <a:t>физического состояния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</a:pPr>
            <a:r>
              <a:rPr lang="ru-RU" altLang="ru-RU" b="1" dirty="0">
                <a:latin typeface="Arial" charset="0"/>
              </a:rPr>
              <a:t>возраста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</a:pPr>
            <a:r>
              <a:rPr lang="ru-RU" altLang="ru-RU" b="1" dirty="0">
                <a:latin typeface="Arial" charset="0"/>
              </a:rPr>
              <a:t>водительского опыта</a:t>
            </a:r>
          </a:p>
        </p:txBody>
      </p:sp>
    </p:spTree>
    <p:extLst>
      <p:ext uri="{BB962C8B-B14F-4D97-AF65-F5344CB8AC3E}">
        <p14:creationId xmlns:p14="http://schemas.microsoft.com/office/powerpoint/2010/main" val="5138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/>
      <p:bldP spid="1036" grpId="0"/>
      <p:bldP spid="10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BAEB9A6-54B0-403D-9FFA-30777C629CAF}" type="slidenum">
              <a:rPr lang="ru-RU" altLang="ru-RU" sz="1200"/>
              <a:pPr algn="r" eaLnBrk="1" hangingPunct="1"/>
              <a:t>15</a:t>
            </a:fld>
            <a:endParaRPr lang="ru-RU" altLang="ru-RU" sz="120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Тормозной путь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2133600"/>
            <a:ext cx="8642350" cy="3887788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Тормозной путь </a:t>
            </a:r>
            <a:r>
              <a:rPr lang="ru-RU" altLang="ru-RU" sz="3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увеличится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примерно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30%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дорога мокрая.</a:t>
            </a:r>
            <a:endParaRPr lang="en-US" altLang="ru-RU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b="1" dirty="0" smtClean="0">
              <a:solidFill>
                <a:schemeClr val="tx2"/>
              </a:solidFill>
              <a:latin typeface="Georgia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Тормозной путь </a:t>
            </a:r>
            <a:r>
              <a:rPr lang="ru-RU" altLang="ru-RU" sz="33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увеличится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примерно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5 раз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если дорога покрыта ледяной   коркой.</a:t>
            </a:r>
          </a:p>
          <a:p>
            <a:pPr eaLnBrk="1" hangingPunct="1"/>
            <a:endParaRPr lang="ru-RU" altLang="ru-RU" dirty="0" smtClean="0">
              <a:solidFill>
                <a:schemeClr val="tx2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0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11204861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207541"/>
              </p:ext>
            </p:extLst>
          </p:nvPr>
        </p:nvGraphicFramePr>
        <p:xfrm>
          <a:off x="2267744" y="1890373"/>
          <a:ext cx="6562725" cy="3455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7575"/>
                <a:gridCol w="2187575"/>
                <a:gridCol w="2187575"/>
              </a:tblGrid>
              <a:tr h="706062">
                <a:tc rowSpan="2"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Скорость, км/ч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13" marB="45713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Тормозной путь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13" marB="45713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574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Сухой асфальт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13" marB="45713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Мокрый асфальт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13" marB="45713"/>
                </a:tc>
              </a:tr>
              <a:tr h="2192509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40</a:t>
                      </a:r>
                    </a:p>
                    <a:p>
                      <a:pPr algn="ctr"/>
                      <a:r>
                        <a:rPr lang="ru-RU" sz="2800" b="1" dirty="0" smtClean="0"/>
                        <a:t>60</a:t>
                      </a:r>
                    </a:p>
                    <a:p>
                      <a:pPr algn="ctr"/>
                      <a:r>
                        <a:rPr lang="ru-RU" sz="2800" b="1" dirty="0" smtClean="0"/>
                        <a:t>80</a:t>
                      </a:r>
                    </a:p>
                    <a:p>
                      <a:pPr algn="ctr"/>
                      <a:r>
                        <a:rPr lang="ru-RU" sz="2800" b="1" dirty="0" smtClean="0"/>
                        <a:t>120</a:t>
                      </a:r>
                      <a:endParaRPr lang="ru-RU" sz="2800" b="1" dirty="0"/>
                    </a:p>
                  </a:txBody>
                  <a:tcPr marL="91432" marR="91432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8</a:t>
                      </a:r>
                    </a:p>
                    <a:p>
                      <a:pPr algn="ctr"/>
                      <a:r>
                        <a:rPr lang="ru-RU" sz="2800" b="1" dirty="0" smtClean="0"/>
                        <a:t>18</a:t>
                      </a:r>
                    </a:p>
                    <a:p>
                      <a:pPr algn="ctr"/>
                      <a:r>
                        <a:rPr lang="ru-RU" sz="2800" b="1" dirty="0" smtClean="0"/>
                        <a:t>32</a:t>
                      </a:r>
                    </a:p>
                    <a:p>
                      <a:pPr algn="ctr"/>
                      <a:r>
                        <a:rPr lang="ru-RU" sz="2800" b="1" dirty="0" smtClean="0"/>
                        <a:t>72</a:t>
                      </a:r>
                      <a:endParaRPr lang="ru-RU" sz="2800" b="1" dirty="0"/>
                    </a:p>
                  </a:txBody>
                  <a:tcPr marL="91432" marR="91432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    12,5</a:t>
                      </a:r>
                    </a:p>
                    <a:p>
                      <a:pPr algn="ctr"/>
                      <a:r>
                        <a:rPr lang="ru-RU" sz="2800" b="1" dirty="0" smtClean="0"/>
                        <a:t>28</a:t>
                      </a:r>
                    </a:p>
                    <a:p>
                      <a:pPr algn="ctr"/>
                      <a:r>
                        <a:rPr lang="ru-RU" sz="2800" b="1" dirty="0" smtClean="0"/>
                        <a:t>50</a:t>
                      </a:r>
                    </a:p>
                    <a:p>
                      <a:pPr algn="ctr"/>
                      <a:r>
                        <a:rPr lang="ru-RU" sz="2800" b="1" dirty="0" smtClean="0"/>
                        <a:t>     112,5</a:t>
                      </a:r>
                      <a:endParaRPr lang="ru-RU" sz="2800" b="1" dirty="0"/>
                    </a:p>
                  </a:txBody>
                  <a:tcPr marL="91432" marR="91432" marT="45713" marB="45713"/>
                </a:tc>
              </a:tr>
            </a:tbl>
          </a:graphicData>
        </a:graphic>
      </p:graphicFrame>
      <p:pic>
        <p:nvPicPr>
          <p:cNvPr id="9238" name="Picture 22" descr="C:\Documents and Settings\Людмила\Рабочий стол\кар през\IMG_50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675"/>
            <a:ext cx="207803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06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6929" y="188640"/>
            <a:ext cx="8856984" cy="132802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реакции водителя на препятствие от 0,5 до 1,2секунды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4993"/>
            <a:ext cx="7631062" cy="48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4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17025" y="260648"/>
            <a:ext cx="5518200" cy="102155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Дорожные знаки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742113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65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188640"/>
            <a:ext cx="8208912" cy="132802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Знаки, которые необходимо знать пешеходам, а не только водителям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4" y="1770395"/>
            <a:ext cx="2262187" cy="2268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61" y="1596210"/>
            <a:ext cx="223678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02618"/>
            <a:ext cx="2084387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4" y="4472763"/>
            <a:ext cx="2805113" cy="2109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87" y="4964569"/>
            <a:ext cx="1633537" cy="1639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25" y="4509119"/>
            <a:ext cx="2984620" cy="2224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72" y="1628800"/>
            <a:ext cx="1639887" cy="1639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577133"/>
            <a:ext cx="1530350" cy="1431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80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024" y="18864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не может изменить законы,</a:t>
            </a:r>
          </a:p>
          <a:p>
            <a:pPr algn="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он может их познать и</a:t>
            </a:r>
          </a:p>
          <a:p>
            <a:pPr algn="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учитывать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и практике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2132856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изменить скорость автомобиля?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автомобиль продолжает свое движение после выключения двигателя</a:t>
            </a:r>
            <a:r>
              <a:rPr lang="ru-RU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23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8137"/>
            <a:ext cx="4248472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87466" y="843675"/>
            <a:ext cx="4377021" cy="465808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Правила дорожного движения для пешеходов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12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91681" y="260648"/>
            <a:ext cx="5832648" cy="102155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задач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556793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Почему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пристегиваться при поездке в автомобиле?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76872"/>
            <a:ext cx="23780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098" y="4180344"/>
            <a:ext cx="79534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Утром по дороге в школу ученик 7 класса Антон собирался переходить улицу и увидел проезжающую машину. Ширина улицы 10м, Антон находится на расстоянии 6м от края дороги, машина - на расстоянии 100м от Антона. Стоит ли ему переходить через улицу или подождать и пропустить машину, если его скорость 80м/мин, а скорость машины: 60км/ч?</a:t>
            </a:r>
          </a:p>
        </p:txBody>
      </p:sp>
    </p:spTree>
    <p:extLst>
      <p:ext uri="{BB962C8B-B14F-4D97-AF65-F5344CB8AC3E}">
        <p14:creationId xmlns:p14="http://schemas.microsoft.com/office/powerpoint/2010/main" val="40379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188913"/>
            <a:ext cx="8521700" cy="590708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1.Почему в населенных пунктах существуют ограничения на скорость движения транспорта?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Так  положено.            Б. При больших скоростях легко остановиться перед пешеходным переходом или на перекрестке.   В. При больших скоростях трудно остановиться перед пешеходным переходом или перекрестке.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места на дорогах требуют особого внимания от водителя?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Дворовые территории.      Б. Места около школ, детских садов и пр.  В. Нерегулируемые перекрестки.  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зависит длина тормозного пути от скорости движения?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Чем больше скорость , тем меньше тормозной путь. 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Б. Чем больше скорость, тем больше тормозной путь.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В. Тормозной путь от скорости не зависит.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 какой стороне должен двигаться пешеход по дороге, где нет тротуара?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По правой, в сторону движения транспорта.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Б. По левой, навстречу транспорту.  В.  Не имеет значения.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61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1520" y="1095375"/>
            <a:ext cx="8594725" cy="57626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 какого возраста можно ездить на велосипеде по улицам и дорогам?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А. С 12 лет.        Б. С 14 лет.             В. С 16 лет.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Почему нельзя перебегать дорогу перед близко идущим транспортом?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Можно перебегать, если быстро бегаешь.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Б. Ни одна машина мгновенно  остановиться не может.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Вы вышли из автобуса, как вы будете переходить дорогу?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Обойдете автобус впереди.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Б. Обойдете автобус сзади.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Дождетесь, когда автобус уедет, и только тогда перейдете дорогу.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Какое правило нужно соблюдать, находясь в автомобиле в качестве пассажира?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А. При движении можно открывать дверь автомобиля.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Б. При движении автомобиля нельзя отвлекать водителя разговорами.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В. При движении автомобиля нельзя открывать окна.</a:t>
            </a:r>
          </a:p>
        </p:txBody>
      </p:sp>
    </p:spTree>
    <p:extLst>
      <p:ext uri="{BB962C8B-B14F-4D97-AF65-F5344CB8AC3E}">
        <p14:creationId xmlns:p14="http://schemas.microsoft.com/office/powerpoint/2010/main" val="265862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8117" y="476672"/>
            <a:ext cx="4000968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Проверка!!!</a:t>
            </a:r>
            <a:endParaRPr lang="ru-RU" sz="54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274838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В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А,Б,В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3 - Б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– Б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5 - Б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7 - В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</a:t>
            </a:r>
          </a:p>
        </p:txBody>
      </p:sp>
    </p:spTree>
    <p:extLst>
      <p:ext uri="{BB962C8B-B14F-4D97-AF65-F5344CB8AC3E}">
        <p14:creationId xmlns:p14="http://schemas.microsoft.com/office/powerpoint/2010/main" val="404799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8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Мальчик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играл с мячом на тротуаре. Неожиданно мяч выкатился на дорогу. Чтобы поймать мяч и вернуться с ним на тротуар мальчику необходимо 7 секунд. Какой путь пройдет за это время машина, движущаяся со скоростью 60 км/ч?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54" y="2996952"/>
            <a:ext cx="7254875" cy="2859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6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9552" y="476672"/>
            <a:ext cx="8433387" cy="102155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Исследовательская работа</a:t>
            </a:r>
            <a:endParaRPr lang="ru-RU" sz="54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5834063" cy="3889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70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23728" y="188640"/>
            <a:ext cx="4824536" cy="102155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рефлексия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628800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Что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 сегодня удивило на уроке?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Что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открыли на уроке в нашей лаборатории?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Оцените необходимость сегодняшнего знания по предмету для жизни по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бальной шкале!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4149080"/>
            <a:ext cx="62646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Физика! Какая емкость слова!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для нас не просто звук!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опора и основа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без исключения наук!!!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119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03153" y="332656"/>
            <a:ext cx="6137698" cy="102155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Домашнее задание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2420888"/>
            <a:ext cx="75608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кроссворд , содержащий основные физические понятия и понятия из правил дорожного движения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86002" y="4533972"/>
            <a:ext cx="4572000" cy="21452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не может изменить законы,</a:t>
            </a:r>
          </a:p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 он может их познать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                                                                 учитывать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и практике</a:t>
            </a:r>
          </a:p>
        </p:txBody>
      </p:sp>
    </p:spTree>
    <p:extLst>
      <p:ext uri="{BB962C8B-B14F-4D97-AF65-F5344CB8AC3E}">
        <p14:creationId xmlns:p14="http://schemas.microsoft.com/office/powerpoint/2010/main" val="360696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39952" y="151993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14124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 правила дорожного движения!</a:t>
            </a:r>
            <a:endParaRPr kumimoji="0" lang="ru-RU" sz="5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253682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96" y="116632"/>
            <a:ext cx="33782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77072"/>
            <a:ext cx="3505200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75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8513" y="476672"/>
            <a:ext cx="5826981" cy="923330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Тестовое задание: 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2996952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Проверка:</a:t>
            </a:r>
            <a:r>
              <a:rPr lang="ru-RU" dirty="0" smtClean="0"/>
              <a:t> </a:t>
            </a:r>
          </a:p>
          <a:p>
            <a:pPr algn="ctr"/>
            <a:r>
              <a:rPr lang="ru-RU" sz="3200" b="1" dirty="0" smtClean="0"/>
              <a:t>ИНЕРЦИЯ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74229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18147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377348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34" y="3861048"/>
            <a:ext cx="4164013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61" y="3910261"/>
            <a:ext cx="3816350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07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8" y="116632"/>
            <a:ext cx="385757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57" y="116632"/>
            <a:ext cx="3528392" cy="215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94908"/>
            <a:ext cx="3672408" cy="274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93962"/>
            <a:ext cx="3528392" cy="274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2636912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Аварии на дорогах Липецкой области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69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Липецке, в 00:35, на ул. Терешковой, 56-летний водитель (старший мастер), управляя автомобилем «Опель-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Вектра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 регулируемом пешеходном переходе допустил наезд на 59-летнего пешехода. Предварительная вина водителя иномарки - нарушение правил проезда пешеходного перехода. Пешеход с различными травмами был госпитализирован в БСМП №1.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2276872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Долгоруковском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в 18.35 на автодороге Елец – Долгоруково – Тербуны 53-летний водитель ВАЗ-2114 (начальник отдела) допустил наезд на 31-летнего велосипедиста, который с травмой был госпитализирован</a:t>
            </a:r>
            <a:r>
              <a:rPr lang="ru-RU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3645024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Измалковском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районе, в 13:55, на автодороге «Орел-Тамбов» 42-летний неработающий водитель, управляя автомобилем «Вольво» допустил наезд на велосипедиста. Предварительная вина водителя иномарки, - нарушение правил расположения транспортного средства на проезжей части. Пострадавший велосипедист с различными травмами был госпитализирован в ГУЗ «Елецкая РБ</a:t>
            </a:r>
            <a:r>
              <a:rPr lang="ru-RU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63136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Ельце в 16.35 на автодороге «Дон» 22-летний неработающий водитель ГАЗ-2788 по предварительным данным неправильно выбрал дистанцию и столкнулся с «ЗАЗ-Шанс» под управлением 55-летнего мужчины и «Ладой-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Ларгус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под управлением 37-летнего водителя. В результате 54-летнюдю пассажирку «Шевроле» с травмами госпитализировали.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9802" y="1772816"/>
            <a:ext cx="8610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Ельце в 13.00 на ул. К. Маркса 37-летний водитель ВАЗ-2108 (экскаваторщик) вне пешеходного перехода допустил наезд на трех девочек 8-ми, 10-ти и 13-ти лет. В результате две из них с травмами были госпитализированы, а 13-летняя от госпитализации отказалась.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284983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Восемнадцатого сентября в Ельце в 18.15 на ул. Я. Фабрициуса 49-летняя неработающая женщина, управляя ВАЗ-2114, на нерегулируемом пешеходном переходе допустила наезд на 14-летнюю девочку, которая получила травмы, и после оказания помощи была отпущена.</a:t>
            </a:r>
          </a:p>
        </p:txBody>
      </p:sp>
      <p:pic>
        <p:nvPicPr>
          <p:cNvPr id="2050" name="Picture 2" descr="C:\Users\Admin\AppData\Local\Microsoft\Windows\Temporary Internet Files\Content.IE5\J3OD5Z5N\84a17d107dd4129cd29eedf03b9142f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17927"/>
            <a:ext cx="3464904" cy="2440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27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прошедшие трое суток на территории Липецкой области инспекторы ГИБДД выявили 2971 нарушение ПДД, среди них – управление автомобилем в нетрезвом состоянии и отказ от медицинского освидетельствования – 42, 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скорости – 1764, неиспользование ремней безопасности – 173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зарегистрировано ДТП с материальным ущербом – 172.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3068960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за 6 месяцев текущего года общее число ДТП достигло 83 тысяч 773 случаев, 106 тысяч 88 человек получили ранения и погибло в ДТП – 10835 человек. Данные опубликованы на официальном сайте ГИБДД.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0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2188" y="476672"/>
            <a:ext cx="52829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file"/>
              </a:rPr>
              <a:t>Физкультминутка</a:t>
            </a:r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 автобусе»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Admin\AppData\Local\Microsoft\Windows\Temporary Internet Files\Content.IE5\03I9FS1Z\School-Bus-Clipart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66089"/>
            <a:ext cx="4509891" cy="322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56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122</TotalTime>
  <Words>1205</Words>
  <Application>Microsoft Office PowerPoint</Application>
  <PresentationFormat>Экран (4:3)</PresentationFormat>
  <Paragraphs>128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Составляющие остановочного                             пути</vt:lpstr>
      <vt:lpstr>Тормозной путь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15</cp:revision>
  <dcterms:created xsi:type="dcterms:W3CDTF">2015-10-18T16:46:59Z</dcterms:created>
  <dcterms:modified xsi:type="dcterms:W3CDTF">2015-10-20T18:25:00Z</dcterms:modified>
</cp:coreProperties>
</file>