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73" r:id="rId4"/>
    <p:sldId id="261" r:id="rId5"/>
    <p:sldId id="262" r:id="rId6"/>
    <p:sldId id="263" r:id="rId7"/>
    <p:sldId id="264" r:id="rId8"/>
    <p:sldId id="265" r:id="rId9"/>
    <p:sldId id="281" r:id="rId10"/>
    <p:sldId id="266" r:id="rId11"/>
    <p:sldId id="267" r:id="rId12"/>
    <p:sldId id="272" r:id="rId13"/>
    <p:sldId id="268" r:id="rId14"/>
    <p:sldId id="269" r:id="rId15"/>
    <p:sldId id="282" r:id="rId16"/>
    <p:sldId id="270" r:id="rId17"/>
    <p:sldId id="271" r:id="rId18"/>
    <p:sldId id="274" r:id="rId19"/>
    <p:sldId id="275" r:id="rId20"/>
    <p:sldId id="276" r:id="rId21"/>
    <p:sldId id="278" r:id="rId22"/>
    <p:sldId id="279" r:id="rId23"/>
    <p:sldId id="283" r:id="rId24"/>
    <p:sldId id="280"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08.01.2016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08.01.2016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C:\Users\&#1069;&#1076;&#1080;&#1090;&#1072;\Desktop\&#1051;&#1080;&#1090;&#1077;&#1088;&#1072;&#1090;&#1091;&#1088;&#1072;%20&#1080;%20%20%20%20&#1080;&#1089;&#1082;&#1091;&#1089;&#1089;&#1090;&#1074;&#1086;\&#1052;&#1059;&#1047;&#1067;&#1050;&#1040;%20&#1052;&#1061;&#1050;\&#1045;&#1089;&#1077;&#1085;&#1080;&#1085;%20&#1087;&#1088;&#1077;&#1079;&#1077;&#1085;&#1090;&#1072;&#1094;&#1080;&#1103;\&#1075;&#1072;&#1083;&#1080;&#1085;&#1072;-&#1085;&#1077;&#1085;&#1072;&#1096;&#1077;&#1074;&#1072;-&#1073;&#1077;&#1088;&#1077;&#1079;&#1072;.mp3"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audio" Target="file:///C:\Users\&#1069;&#1076;&#1080;&#1090;&#1072;\Desktop\&#1051;&#1080;&#1090;&#1077;&#1088;&#1072;&#1090;&#1091;&#1088;&#1072;%20&#1080;%20%20%20%20&#1080;&#1089;&#1082;&#1091;&#1089;&#1089;&#1090;&#1074;&#1086;\&#1052;&#1059;&#1047;&#1067;&#1050;&#1040;%20&#1052;&#1061;&#1050;\&#1045;&#1089;&#1077;&#1085;&#1080;&#1085;%20&#1087;&#1088;&#1077;&#1079;&#1077;&#1085;&#1090;&#1072;&#1094;&#1080;&#1103;\&#1045;&#1051;&#1045;&#1053;&#1040;%20&#1042;&#1040;&#1045;&#1053;&#1043;&#1040;%20-%20&#1047;&#1072;&#1076;&#1099;&#1084;&#1080;&#1083;&#1089;&#1103;%20&#1074;&#1077;&#1095;&#1077;&#1088;.mp3"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video" Target="file:///C:\Users\&#1069;&#1076;&#1080;&#1090;&#1072;\Desktop\&#1051;&#1080;&#1090;&#1077;&#1088;&#1072;&#1090;&#1091;&#1088;&#1072;%20&#1080;%20%20%20%20&#1080;&#1089;&#1082;&#1091;&#1089;&#1089;&#1090;&#1074;&#1086;\&#1052;&#1059;&#1047;&#1067;&#1050;&#1040;%20&#1052;&#1061;&#1050;\&#1045;&#1089;&#1077;&#1085;&#1080;&#1085;%20&#1087;&#1088;&#1077;&#1079;&#1077;&#1085;&#1090;&#1072;&#1094;&#1080;&#1103;\&#1047;&#1077;&#1084;&#1092;&#1080;&#1088;&#1072;%20'&#1052;&#1086;&#1089;&#1082;&#1074;&#1072;'.mp4"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1069;&#1076;&#1080;&#1090;&#1072;\Desktop\&#1051;&#1080;&#1090;&#1077;&#1088;&#1072;&#1090;&#1091;&#1088;&#1072;%20&#1080;%20%20%20%20&#1080;&#1089;&#1082;&#1091;&#1089;&#1089;&#1090;&#1074;&#1086;\&#1052;&#1059;&#1047;&#1067;&#1050;&#1040;%20&#1052;&#1061;&#1050;\&#1045;&#1089;&#1077;&#1085;&#1080;&#1085;%20&#1087;&#1088;&#1077;&#1079;&#1077;&#1085;&#1090;&#1072;&#1094;&#1080;&#1103;\&#1053;&#1080;&#1082;&#1086;&#1083;&#1072;&#1081;%20&#1053;&#1086;&#1089;&#1082;&#1086;&#1074;%20&#8212;%20&#1057;&#1077;&#1088;&#1075;&#1077;&#1081;%20&#1045;&#1089;&#1077;&#1085;&#1080;&#1085;%20&#171;&#1052;&#1085;&#1077;%20&#1075;&#1088;&#1091;&#1089;&#1090;&#1085;&#1086;%20&#1085;&#1072;%20&#1090;&#1077;&#1073;&#1103;%20&#1089;&#1084;&#1086;&#1090;&#1088;&#1077;&#1090;&#1100;&#187;.mp4" TargetMode="External"/><Relationship Id="rId1" Type="http://schemas.openxmlformats.org/officeDocument/2006/relationships/video" Target="file:///C:\Users\&#1069;&#1076;&#1080;&#1090;&#1072;\Desktop\&#1051;&#1080;&#1090;&#1077;&#1088;&#1072;&#1090;&#1091;&#1088;&#1072;%20&#1080;%20%20%20%20&#1080;&#1089;&#1082;&#1091;&#1089;&#1089;&#1090;&#1074;&#1086;\&#1052;&#1059;&#1047;&#1067;&#1050;&#1040;%20&#1052;&#1061;&#1050;\&#1045;&#1089;&#1077;&#1085;&#1080;&#1085;%20&#1087;&#1088;&#1077;&#1079;&#1077;&#1085;&#1090;&#1072;&#1094;&#1080;&#1103;\&#1057;&#1077;&#1088;&#1075;&#1077;&#1081;%20&#1045;&#1089;&#1077;&#1085;&#1080;&#1085;%20-%20&#171;&#1061;&#1091;&#1083;&#1080;&#1075;&#1072;&#1085;&#187;%20(&#1057;&#1077;&#1088;&#1075;&#1077;&#1081;%20&#1041;&#1077;&#1079;&#1088;&#1091;&#1082;&#1086;&#1074;),%20HD..mp4"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C:\Users\&#1069;&#1076;&#1080;&#1090;&#1072;\Desktop\&#1051;&#1080;&#1090;&#1077;&#1088;&#1072;&#1090;&#1091;&#1088;&#1072;%20&#1080;%20%20%20%20&#1080;&#1089;&#1082;&#1091;&#1089;&#1089;&#1090;&#1074;&#1086;\&#1052;&#1059;&#1047;&#1067;&#1050;&#1040;%20&#1052;&#1061;&#1050;\&#1045;&#1089;&#1077;&#1085;&#1080;&#1085;%20&#1087;&#1088;&#1077;&#1079;&#1077;&#1085;&#1090;&#1072;&#1094;&#1080;&#1103;\&#1055;&#1086;&#1105;&#1090;%20&#1079;&#1080;&#1084;&#1072;%20&#1072;&#1091;&#1082;&#1072;&#1077;&#1090;(&#1082;&#1072;&#1085;&#1090;&#1072;&#1090;&#1072;).mp3"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5.xml"/><Relationship Id="rId1" Type="http://schemas.openxmlformats.org/officeDocument/2006/relationships/audio" Target="file:///C:\Users\&#1069;&#1076;&#1080;&#1090;&#1072;\Desktop\&#1051;&#1080;&#1090;&#1077;&#1088;&#1072;&#1090;&#1091;&#1088;&#1072;%20&#1080;%20%20%20%20&#1080;&#1089;&#1082;&#1091;&#1089;&#1089;&#1090;&#1074;&#1086;\&#1052;&#1059;&#1047;&#1067;&#1050;&#1040;%20&#1052;&#1061;&#1050;\&#1045;&#1089;&#1077;&#1085;&#1080;&#1085;%20&#1087;&#1088;&#1077;&#1079;&#1077;&#1085;&#1090;&#1072;&#1094;&#1080;&#1103;\&#1055;&#1080;&#1089;&#1100;&#1084;&#1086;%20&#1084;&#1072;&#1090;&#1077;&#1088;&#1080;%20&#1040;.&#1052;&#1072;&#1083;&#1080;&#1085;&#1080;&#1085;.mp3"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ideo" Target="file:///C:\Users\&#1069;&#1076;&#1080;&#1090;&#1072;\Desktop\&#1051;&#1080;&#1090;&#1077;&#1088;&#1072;&#1090;&#1091;&#1088;&#1072;%20&#1080;%20%20%20%20&#1080;&#1089;&#1082;&#1091;&#1089;&#1089;&#1090;&#1074;&#1086;\&#1052;&#1059;&#1047;&#1067;&#1050;&#1040;%20&#1052;&#1061;&#1050;\&#1045;&#1089;&#1077;&#1085;&#1080;&#1085;%20&#1087;&#1088;&#1077;&#1079;&#1077;&#1085;&#1090;&#1072;&#1094;&#1080;&#1103;\&#1053;&#1080;&#1082;&#1086;&#1083;&#1072;&#1081;%20&#1053;&#1086;&#1089;&#1082;&#1086;&#1074;%20&#8212;%20&#1057;&#1077;&#1088;&#1075;&#1077;&#1081;%20&#1045;&#1089;&#1077;&#1085;&#1080;&#1085;%20&#171;&#1052;&#1085;&#1077;%20&#1075;&#1088;&#1091;&#1089;&#1090;&#1085;&#1086;%20&#1085;&#1072;%20&#1090;&#1077;&#1073;&#1103;%20&#1089;&#1084;&#1086;&#1090;&#1088;&#1077;&#1090;&#1100;&#187;.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932040" y="274638"/>
            <a:ext cx="3754760" cy="3370386"/>
          </a:xfrm>
        </p:spPr>
        <p:txBody>
          <a:bodyPr/>
          <a:lstStyle/>
          <a:p>
            <a:endParaRPr lang="ru-RU" dirty="0"/>
          </a:p>
        </p:txBody>
      </p:sp>
      <p:sp>
        <p:nvSpPr>
          <p:cNvPr id="3" name="Подзаголовок 2"/>
          <p:cNvSpPr>
            <a:spLocks noGrp="1"/>
          </p:cNvSpPr>
          <p:nvPr>
            <p:ph sz="half" idx="1"/>
          </p:nvPr>
        </p:nvSpPr>
        <p:spPr>
          <a:xfrm>
            <a:off x="4139952" y="1052736"/>
            <a:ext cx="4824536" cy="1944216"/>
          </a:xfrm>
          <a:solidFill>
            <a:srgbClr val="FFC000"/>
          </a:solidFill>
        </p:spPr>
        <p:style>
          <a:lnRef idx="2">
            <a:schemeClr val="accent2"/>
          </a:lnRef>
          <a:fillRef idx="1">
            <a:schemeClr val="lt1"/>
          </a:fillRef>
          <a:effectRef idx="0">
            <a:schemeClr val="accent2"/>
          </a:effectRef>
          <a:fontRef idx="minor">
            <a:schemeClr val="dk1"/>
          </a:fontRef>
        </p:style>
        <p:txBody>
          <a:bodyPr>
            <a:normAutofit fontScale="92500" lnSpcReduction="10000"/>
          </a:bodyPr>
          <a:lstStyle/>
          <a:p>
            <a:pPr>
              <a:buNone/>
            </a:pPr>
            <a:r>
              <a:rPr lang="ru-RU" sz="4000" b="1" i="1" dirty="0" smtClean="0">
                <a:solidFill>
                  <a:srgbClr val="0070C0"/>
                </a:solidFill>
              </a:rPr>
              <a:t>Народно – песенная </a:t>
            </a:r>
          </a:p>
          <a:p>
            <a:pPr>
              <a:buNone/>
            </a:pPr>
            <a:r>
              <a:rPr lang="ru-RU" sz="4000" b="1" i="1" dirty="0" smtClean="0">
                <a:solidFill>
                  <a:srgbClr val="0070C0"/>
                </a:solidFill>
              </a:rPr>
              <a:t>    основа лирики </a:t>
            </a:r>
          </a:p>
          <a:p>
            <a:pPr>
              <a:buNone/>
            </a:pPr>
            <a:r>
              <a:rPr lang="ru-RU" sz="4000" b="1" i="1" dirty="0" smtClean="0">
                <a:solidFill>
                  <a:srgbClr val="0070C0"/>
                </a:solidFill>
              </a:rPr>
              <a:t>        С</a:t>
            </a:r>
            <a:r>
              <a:rPr lang="en-US" sz="4000" b="1" i="1" dirty="0" smtClean="0">
                <a:solidFill>
                  <a:srgbClr val="0070C0"/>
                </a:solidFill>
              </a:rPr>
              <a:t>.</a:t>
            </a:r>
            <a:r>
              <a:rPr lang="ru-RU" sz="4000" b="1" i="1" dirty="0" smtClean="0">
                <a:solidFill>
                  <a:srgbClr val="0070C0"/>
                </a:solidFill>
              </a:rPr>
              <a:t> Есенина</a:t>
            </a:r>
            <a:endParaRPr lang="ru-RU" sz="4000" b="1" i="1" dirty="0">
              <a:solidFill>
                <a:srgbClr val="0070C0"/>
              </a:solidFill>
            </a:endParaRPr>
          </a:p>
        </p:txBody>
      </p:sp>
      <p:sp>
        <p:nvSpPr>
          <p:cNvPr id="6" name="Содержимое 5"/>
          <p:cNvSpPr>
            <a:spLocks noGrp="1"/>
          </p:cNvSpPr>
          <p:nvPr>
            <p:ph sz="half" idx="2"/>
          </p:nvPr>
        </p:nvSpPr>
        <p:spPr>
          <a:xfrm>
            <a:off x="4139952" y="3789040"/>
            <a:ext cx="4824536" cy="2160240"/>
          </a:xfrm>
        </p:spPr>
        <p:txBody>
          <a:bodyPr>
            <a:normAutofit fontScale="92500" lnSpcReduction="10000"/>
          </a:bodyPr>
          <a:lstStyle/>
          <a:p>
            <a:pPr>
              <a:buNone/>
            </a:pPr>
            <a:r>
              <a:rPr lang="ru-RU" dirty="0" smtClean="0"/>
              <a:t>       </a:t>
            </a:r>
          </a:p>
          <a:p>
            <a:pPr>
              <a:buNone/>
            </a:pPr>
            <a:r>
              <a:rPr lang="ru-RU" dirty="0" smtClean="0">
                <a:solidFill>
                  <a:srgbClr val="00B0F0"/>
                </a:solidFill>
              </a:rPr>
              <a:t>       ИНТЕГРИРОВАННЫЙ УРОК ЛИТЕРАТУРА И МУЗЫКА МХК</a:t>
            </a:r>
            <a:endParaRPr lang="ru-RU" dirty="0" smtClean="0"/>
          </a:p>
          <a:p>
            <a:pPr>
              <a:buNone/>
            </a:pPr>
            <a:r>
              <a:rPr lang="ru-RU" dirty="0" smtClean="0"/>
              <a:t>           </a:t>
            </a:r>
            <a:r>
              <a:rPr lang="ru-RU" dirty="0" smtClean="0">
                <a:solidFill>
                  <a:srgbClr val="00B0F0"/>
                </a:solidFill>
              </a:rPr>
              <a:t>Урок в 9 классе</a:t>
            </a:r>
            <a:endParaRPr lang="ru-RU" dirty="0">
              <a:solidFill>
                <a:srgbClr val="00B0F0"/>
              </a:solidFill>
            </a:endParaRPr>
          </a:p>
        </p:txBody>
      </p:sp>
      <p:pic>
        <p:nvPicPr>
          <p:cNvPr id="1026" name="Picture 2" descr="C:\Users\user\Desktop\8Wj-Bc0jYWk.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9513" y="548680"/>
            <a:ext cx="3816423" cy="532859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500482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54162"/>
          </a:xfrm>
        </p:spPr>
        <p:txBody>
          <a:bodyPr>
            <a:normAutofit fontScale="90000"/>
          </a:bodyPr>
          <a:lstStyle/>
          <a:p>
            <a:r>
              <a:rPr lang="ru-RU" dirty="0" smtClean="0"/>
              <a:t/>
            </a:r>
            <a:br>
              <a:rPr lang="ru-RU" dirty="0" smtClean="0"/>
            </a:br>
            <a:r>
              <a:rPr lang="ru-RU" dirty="0" smtClean="0"/>
              <a:t/>
            </a:r>
            <a:br>
              <a:rPr lang="ru-RU" dirty="0" smtClean="0"/>
            </a:br>
            <a:r>
              <a:rPr lang="ru-RU" sz="3600" b="1" dirty="0" smtClean="0">
                <a:solidFill>
                  <a:srgbClr val="00B0F0"/>
                </a:solidFill>
              </a:rPr>
              <a:t>Определение романса? Родина романса? Чем романс отличается от песни?</a:t>
            </a:r>
            <a:r>
              <a:rPr lang="ru-RU" dirty="0" smtClean="0"/>
              <a:t/>
            </a:r>
            <a:br>
              <a:rPr lang="ru-RU" dirty="0" smtClean="0"/>
            </a:br>
            <a:r>
              <a:rPr lang="ru-RU" dirty="0" smtClean="0"/>
              <a:t/>
            </a:r>
            <a:br>
              <a:rPr lang="ru-RU" dirty="0" smtClean="0"/>
            </a:br>
            <a:endParaRPr lang="ru-RU" dirty="0"/>
          </a:p>
        </p:txBody>
      </p:sp>
      <p:sp>
        <p:nvSpPr>
          <p:cNvPr id="6" name="Содержимое 5"/>
          <p:cNvSpPr>
            <a:spLocks noGrp="1"/>
          </p:cNvSpPr>
          <p:nvPr>
            <p:ph idx="1"/>
          </p:nvPr>
        </p:nvSpPr>
        <p:spPr>
          <a:xfrm>
            <a:off x="0" y="1600200"/>
            <a:ext cx="8964488" cy="5069160"/>
          </a:xfrm>
        </p:spPr>
        <p:txBody>
          <a:bodyPr>
            <a:normAutofit fontScale="77500" lnSpcReduction="20000"/>
          </a:bodyPr>
          <a:lstStyle/>
          <a:p>
            <a:pPr>
              <a:buNone/>
            </a:pPr>
            <a:r>
              <a:rPr lang="ru-RU" sz="3400" b="1" dirty="0" smtClean="0"/>
              <a:t>Романс</a:t>
            </a:r>
            <a:r>
              <a:rPr lang="ru-RU" sz="3400" dirty="0" smtClean="0"/>
              <a:t> -  произведение для голоса сопровождением фортепиано или   каких-л. других инструментов (гитары, арфы и т.п.). Небольшая музыкальная пьеса с преобладанием мелодии песенного лирического характера. </a:t>
            </a:r>
          </a:p>
          <a:p>
            <a:pPr>
              <a:buNone/>
            </a:pPr>
            <a:r>
              <a:rPr lang="ru-RU" sz="3400" dirty="0" smtClean="0"/>
              <a:t>Родина романса- Испания. Словом «романс» (исп. </a:t>
            </a:r>
            <a:r>
              <a:rPr lang="es-ES" sz="3400" i="1" dirty="0" smtClean="0"/>
              <a:t>romance</a:t>
            </a:r>
            <a:r>
              <a:rPr lang="ru-RU" sz="3400" dirty="0" smtClean="0"/>
              <a:t>) в XV—XVI веках испанцы называли стихотворение на местном «романском», то есть «нелатинском», наречии.</a:t>
            </a:r>
          </a:p>
          <a:p>
            <a:pPr>
              <a:buNone/>
            </a:pPr>
            <a:r>
              <a:rPr lang="ru-RU" sz="3400" dirty="0" smtClean="0"/>
              <a:t>Грань между этими двумя жанрами не всегда легко провести,особенно если речь идёт о ранних романсах. Признак романса - более детальная связь слова и музыки – определяет собой и другие. Например, большую содержательность, образность партии инструмента, перерастающей из сопровождения голоса в равномерного участника ансамбля.</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B0F0"/>
                </a:solidFill>
              </a:rPr>
              <a:t>Более 200 произведений в разных жанрах  написано на стихи поэта:</a:t>
            </a:r>
            <a:endParaRPr lang="ru-RU" b="1" dirty="0">
              <a:solidFill>
                <a:srgbClr val="00B0F0"/>
              </a:solidFill>
            </a:endParaRPr>
          </a:p>
        </p:txBody>
      </p:sp>
      <p:sp>
        <p:nvSpPr>
          <p:cNvPr id="3" name="Содержимое 2"/>
          <p:cNvSpPr>
            <a:spLocks noGrp="1"/>
          </p:cNvSpPr>
          <p:nvPr>
            <p:ph idx="1"/>
          </p:nvPr>
        </p:nvSpPr>
        <p:spPr/>
        <p:txBody>
          <a:bodyPr>
            <a:normAutofit fontScale="70000" lnSpcReduction="20000"/>
          </a:bodyPr>
          <a:lstStyle/>
          <a:p>
            <a:pPr>
              <a:buNone/>
            </a:pPr>
            <a:r>
              <a:rPr lang="ru-RU" sz="4800" i="1" dirty="0" smtClean="0">
                <a:solidFill>
                  <a:srgbClr val="002060"/>
                </a:solidFill>
              </a:rPr>
              <a:t> </a:t>
            </a:r>
          </a:p>
          <a:p>
            <a:pPr>
              <a:buNone/>
            </a:pPr>
            <a:r>
              <a:rPr lang="ru-RU" sz="4800" i="1" dirty="0" smtClean="0">
                <a:solidFill>
                  <a:srgbClr val="002060"/>
                </a:solidFill>
              </a:rPr>
              <a:t>   </a:t>
            </a:r>
            <a:r>
              <a:rPr lang="ru-RU" sz="4800" dirty="0" smtClean="0"/>
              <a:t>Строки Есенина обретали своё звучание и в женском исполнении Людмилы Зыкиной («Слышишь, мчатся сани»), Галины Ненашевой («Берёза»), Нины Пантелеевой («Не жалею, не зову, не плачу»), Ирины Понаровской («Капли»), Надежды Бабкиной («Отговорила роща золотая») и др.</a:t>
            </a:r>
            <a:br>
              <a:rPr lang="ru-RU" sz="4800" dirty="0" smtClean="0"/>
            </a:br>
            <a:r>
              <a:rPr lang="ru-RU" sz="4800" i="1" dirty="0" smtClean="0">
                <a:solidFill>
                  <a:srgbClr val="002060"/>
                </a:solidFill>
              </a:rPr>
              <a:t> </a:t>
            </a:r>
            <a:endParaRPr lang="ru-RU" sz="4800" i="1" dirty="0">
              <a:solidFill>
                <a:srgbClr val="002060"/>
              </a:solidFill>
            </a:endParaRPr>
          </a:p>
        </p:txBody>
      </p:sp>
      <p:pic>
        <p:nvPicPr>
          <p:cNvPr id="4" name="галина-ненашева-береза.mp3">
            <a:hlinkClick r:id="" action="ppaction://media"/>
          </p:cNvPr>
          <p:cNvPicPr>
            <a:picLocks noRot="1" noChangeAspect="1"/>
          </p:cNvPicPr>
          <p:nvPr>
            <a:audioFile r:link="rId1"/>
          </p:nvPr>
        </p:nvPicPr>
        <p:blipFill>
          <a:blip r:embed="rId3" cstate="print"/>
          <a:stretch>
            <a:fillRect/>
          </a:stretch>
        </p:blipFill>
        <p:spPr>
          <a:xfrm>
            <a:off x="7740352" y="551723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5802"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normAutofit fontScale="90000"/>
          </a:bodyPr>
          <a:lstStyle/>
          <a:p>
            <a:r>
              <a:rPr lang="ru-RU" dirty="0" smtClean="0">
                <a:solidFill>
                  <a:srgbClr val="00B0F0"/>
                </a:solidFill>
              </a:rPr>
              <a:t>Более 200 произведений в разных жанрах  написано на стихи поэта:</a:t>
            </a:r>
            <a:endParaRPr lang="ru-RU" b="1" dirty="0">
              <a:solidFill>
                <a:srgbClr val="00B0F0"/>
              </a:solidFill>
            </a:endParaRPr>
          </a:p>
        </p:txBody>
      </p:sp>
      <p:sp>
        <p:nvSpPr>
          <p:cNvPr id="6" name="Содержимое 9"/>
          <p:cNvSpPr>
            <a:spLocks noGrp="1"/>
          </p:cNvSpPr>
          <p:nvPr>
            <p:ph sz="half" idx="1"/>
          </p:nvPr>
        </p:nvSpPr>
        <p:spPr>
          <a:xfrm>
            <a:off x="395536" y="1556792"/>
            <a:ext cx="8002588" cy="4525963"/>
          </a:xfrm>
        </p:spPr>
        <p:txBody>
          <a:bodyPr>
            <a:normAutofit/>
          </a:bodyPr>
          <a:lstStyle/>
          <a:p>
            <a:pPr>
              <a:buNone/>
            </a:pPr>
            <a:endParaRPr lang="ru-RU" dirty="0" smtClean="0"/>
          </a:p>
          <a:p>
            <a:pPr>
              <a:buNone/>
            </a:pPr>
            <a:r>
              <a:rPr lang="ru-RU" dirty="0" smtClean="0"/>
              <a:t>     </a:t>
            </a:r>
            <a:r>
              <a:rPr lang="ru-RU" sz="3200" dirty="0" smtClean="0"/>
              <a:t>Стихотворения Сергея Есенина продолжают быть актуальными в жанре шансон. Песни на его стихи исполняются  Стасом Михайловым, Викой Цыгановой,Еленой Ваенгой.</a:t>
            </a:r>
          </a:p>
          <a:p>
            <a:endParaRPr lang="ru-RU" dirty="0"/>
          </a:p>
        </p:txBody>
      </p:sp>
      <p:pic>
        <p:nvPicPr>
          <p:cNvPr id="4" name="ЕЛЕНА ВАЕНГА - Задымился вечер.mp3">
            <a:hlinkClick r:id="" action="ppaction://media"/>
          </p:cNvPr>
          <p:cNvPicPr>
            <a:picLocks noRot="1" noChangeAspect="1"/>
          </p:cNvPicPr>
          <p:nvPr>
            <a:audioFile r:link="rId1"/>
          </p:nvPr>
        </p:nvPicPr>
        <p:blipFill>
          <a:blip r:embed="rId3" cstate="print"/>
          <a:stretch>
            <a:fillRect/>
          </a:stretch>
        </p:blipFill>
        <p:spPr>
          <a:xfrm>
            <a:off x="7668344" y="5445224"/>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3299"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fontScale="90000"/>
          </a:bodyPr>
          <a:lstStyle/>
          <a:p>
            <a:r>
              <a:rPr lang="ru-RU" sz="3600" b="1" dirty="0" smtClean="0">
                <a:solidFill>
                  <a:srgbClr val="00B0F0"/>
                </a:solidFill>
              </a:rPr>
              <a:t/>
            </a:r>
            <a:br>
              <a:rPr lang="ru-RU" sz="3600" b="1" dirty="0" smtClean="0">
                <a:solidFill>
                  <a:srgbClr val="00B0F0"/>
                </a:solidFill>
              </a:rPr>
            </a:br>
            <a:r>
              <a:rPr lang="ru-RU" sz="3600" b="1" dirty="0" smtClean="0">
                <a:solidFill>
                  <a:srgbClr val="00B0F0"/>
                </a:solidFill>
              </a:rPr>
              <a:t>Шансон - как музыкальный жанр?</a:t>
            </a:r>
            <a:r>
              <a:rPr lang="ru-RU" sz="3600" dirty="0" smtClean="0">
                <a:solidFill>
                  <a:srgbClr val="00B0F0"/>
                </a:solidFill>
              </a:rPr>
              <a:t/>
            </a:r>
            <a:br>
              <a:rPr lang="ru-RU" sz="3600" dirty="0" smtClean="0">
                <a:solidFill>
                  <a:srgbClr val="00B0F0"/>
                </a:solidFill>
              </a:rPr>
            </a:br>
            <a:endParaRPr lang="ru-RU" sz="3600" b="1" dirty="0">
              <a:solidFill>
                <a:srgbClr val="00B0F0"/>
              </a:solidFill>
            </a:endParaRPr>
          </a:p>
        </p:txBody>
      </p:sp>
      <p:sp>
        <p:nvSpPr>
          <p:cNvPr id="3" name="Содержимое 2"/>
          <p:cNvSpPr>
            <a:spLocks noGrp="1"/>
          </p:cNvSpPr>
          <p:nvPr>
            <p:ph idx="1"/>
          </p:nvPr>
        </p:nvSpPr>
        <p:spPr>
          <a:xfrm>
            <a:off x="457200" y="1772816"/>
            <a:ext cx="8229600" cy="4752528"/>
          </a:xfrm>
        </p:spPr>
        <p:txBody>
          <a:bodyPr>
            <a:normAutofit/>
          </a:bodyPr>
          <a:lstStyle/>
          <a:p>
            <a:pPr>
              <a:buNone/>
            </a:pPr>
            <a:r>
              <a:rPr lang="ru-RU" b="1" dirty="0" smtClean="0"/>
              <a:t>   </a:t>
            </a:r>
          </a:p>
          <a:p>
            <a:pPr>
              <a:buNone/>
            </a:pPr>
            <a:r>
              <a:rPr lang="ru-RU" b="1" dirty="0" smtClean="0"/>
              <a:t>   Шансон</a:t>
            </a:r>
            <a:r>
              <a:rPr lang="ru-RU" dirty="0" smtClean="0"/>
              <a:t>— жанр французской популярной музыки,  французская эстрадная песня в стилистике кабаре. Жанр шансонов использовали певцы французских кабаре в конце </a:t>
            </a:r>
            <a:r>
              <a:rPr lang="en-US" dirty="0" smtClean="0"/>
              <a:t>XIX</a:t>
            </a:r>
            <a:r>
              <a:rPr lang="ru-RU" dirty="0" smtClean="0"/>
              <a:t> века— первой половине </a:t>
            </a:r>
            <a:r>
              <a:rPr lang="en-US" dirty="0" smtClean="0"/>
              <a:t>XX</a:t>
            </a:r>
            <a:r>
              <a:rPr lang="ru-RU" dirty="0" smtClean="0"/>
              <a:t>века. </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B0F0"/>
                </a:solidFill>
              </a:rPr>
              <a:t>Более 200 произведений в разных жанрах  написано на стихи поэта:</a:t>
            </a:r>
            <a:endParaRPr lang="ru-RU" i="1" dirty="0">
              <a:solidFill>
                <a:srgbClr val="00B0F0"/>
              </a:solidFill>
            </a:endParaRPr>
          </a:p>
        </p:txBody>
      </p:sp>
      <p:sp>
        <p:nvSpPr>
          <p:cNvPr id="6" name="Содержимое 4"/>
          <p:cNvSpPr>
            <a:spLocks noGrp="1"/>
          </p:cNvSpPr>
          <p:nvPr>
            <p:ph sz="half" idx="1"/>
          </p:nvPr>
        </p:nvSpPr>
        <p:spPr>
          <a:xfrm>
            <a:off x="457200" y="1916113"/>
            <a:ext cx="8219256" cy="4210050"/>
          </a:xfrm>
        </p:spPr>
        <p:txBody>
          <a:bodyPr>
            <a:normAutofit/>
          </a:bodyPr>
          <a:lstStyle/>
          <a:p>
            <a:pPr>
              <a:buNone/>
            </a:pPr>
            <a:r>
              <a:rPr lang="ru-RU" sz="3200" b="1" dirty="0" smtClean="0"/>
              <a:t>   </a:t>
            </a:r>
            <a:r>
              <a:rPr lang="ru-RU" sz="4000" b="1" dirty="0" smtClean="0"/>
              <a:t>В  поп - музыке</a:t>
            </a:r>
            <a:r>
              <a:rPr lang="ru-RU" sz="4000" dirty="0" smtClean="0"/>
              <a:t> </a:t>
            </a:r>
            <a:r>
              <a:rPr lang="ru-RU" sz="3200" dirty="0" smtClean="0"/>
              <a:t>Земфирой,Прохором Шаляпиным, трио «Реликт»,  группой «Монгол Шуудан» и др. </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lstStyle/>
          <a:p>
            <a:endParaRPr lang="ru-RU"/>
          </a:p>
        </p:txBody>
      </p:sp>
      <p:pic>
        <p:nvPicPr>
          <p:cNvPr id="5" name="Земфира 'Москва'.mp4">
            <a:hlinkClick r:id="" action="ppaction://media"/>
          </p:cNvPr>
          <p:cNvPicPr>
            <a:picLocks noGrp="1" noRot="1" noChangeAspect="1"/>
          </p:cNvPicPr>
          <p:nvPr>
            <p:ph sz="half" idx="1"/>
            <a:videoFile r:link="rId1"/>
          </p:nvPr>
        </p:nvPicPr>
        <p:blipFill>
          <a:blip r:embed="rId3" cstate="print"/>
          <a:stretch>
            <a:fillRect/>
          </a:stretch>
        </p:blipFill>
        <p:spPr>
          <a:xfrm>
            <a:off x="323528" y="260648"/>
            <a:ext cx="8496943" cy="633670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smtClean="0">
                <a:solidFill>
                  <a:srgbClr val="00B0F0"/>
                </a:solidFill>
              </a:rPr>
              <a:t>Поп-музыка - как направление и жанр   в современной музыке?</a:t>
            </a:r>
            <a:endParaRPr lang="ru-RU" sz="3600" dirty="0">
              <a:solidFill>
                <a:srgbClr val="00B0F0"/>
              </a:solidFill>
            </a:endParaRPr>
          </a:p>
        </p:txBody>
      </p:sp>
      <p:sp>
        <p:nvSpPr>
          <p:cNvPr id="3" name="Содержимое 2"/>
          <p:cNvSpPr>
            <a:spLocks noGrp="1"/>
          </p:cNvSpPr>
          <p:nvPr>
            <p:ph idx="1"/>
          </p:nvPr>
        </p:nvSpPr>
        <p:spPr/>
        <p:txBody>
          <a:bodyPr/>
          <a:lstStyle/>
          <a:p>
            <a:endParaRPr lang="ru-RU" b="1" dirty="0" smtClean="0"/>
          </a:p>
          <a:p>
            <a:pPr>
              <a:buNone/>
            </a:pPr>
            <a:r>
              <a:rPr lang="ru-RU" b="1" dirty="0" smtClean="0"/>
              <a:t>   ПОП-МУЗЫКА</a:t>
            </a:r>
            <a:r>
              <a:rPr lang="ru-RU" dirty="0" smtClean="0"/>
              <a:t> - (англ . pop music, от popular music - популярная, общедоступная музыка), понятие, охватывающее разные стили и жанры развлекательной эстрадной музыки 20 в.</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B0F0"/>
                </a:solidFill>
              </a:rPr>
              <a:t>Более 200 произведений в разных жанрах  написано на стихи поэта:</a:t>
            </a:r>
            <a:endParaRPr lang="ru-RU" dirty="0">
              <a:solidFill>
                <a:srgbClr val="00B0F0"/>
              </a:solidFill>
            </a:endParaRPr>
          </a:p>
        </p:txBody>
      </p:sp>
      <p:sp>
        <p:nvSpPr>
          <p:cNvPr id="3" name="Содержимое 2"/>
          <p:cNvSpPr>
            <a:spLocks noGrp="1"/>
          </p:cNvSpPr>
          <p:nvPr>
            <p:ph idx="1"/>
          </p:nvPr>
        </p:nvSpPr>
        <p:spPr>
          <a:xfrm>
            <a:off x="0" y="1600200"/>
            <a:ext cx="8964488" cy="5257800"/>
          </a:xfrm>
        </p:spPr>
        <p:txBody>
          <a:bodyPr>
            <a:normAutofit fontScale="70000" lnSpcReduction="20000"/>
          </a:bodyPr>
          <a:lstStyle/>
          <a:p>
            <a:pPr>
              <a:buNone/>
            </a:pPr>
            <a:r>
              <a:rPr lang="ru-RU" dirty="0" smtClean="0"/>
              <a:t>     </a:t>
            </a:r>
            <a:r>
              <a:rPr lang="ru-RU" sz="4000" dirty="0" smtClean="0"/>
              <a:t>Стихотворения Есенина звучат и в переводе. Итальянский певец и композитор Анджело Брандуарди в свой альбом 1975 года «La luna» включает песню по мотивам «Исповеди хулигана». Польский эстрадный певец и композитор Кшиштоф Кравчик записал в 1977 году году пластинку, где стихи Есенина звучат в переводе Владислава Броневского</a:t>
            </a:r>
            <a:r>
              <a:rPr lang="ru-RU" sz="4000" b="1" dirty="0" smtClean="0"/>
              <a:t>. в </a:t>
            </a:r>
          </a:p>
          <a:p>
            <a:pPr>
              <a:buNone/>
            </a:pPr>
            <a:r>
              <a:rPr lang="ru-RU" sz="4000" b="1" dirty="0" smtClean="0"/>
              <a:t>    жанре рэп</a:t>
            </a:r>
            <a:r>
              <a:rPr lang="ru-RU" sz="4000" dirty="0" smtClean="0"/>
              <a:t> — «Письмо к женщине» Миша Маваши, </a:t>
            </a:r>
            <a:r>
              <a:rPr lang="ru-RU" sz="4000" b="1" dirty="0" smtClean="0"/>
              <a:t>пэган-метал </a:t>
            </a:r>
            <a:r>
              <a:rPr lang="ru-RU" sz="4000" dirty="0" smtClean="0"/>
              <a:t>—«Я обманывать себя не стану»,группа «Невидь», </a:t>
            </a:r>
            <a:r>
              <a:rPr lang="ru-RU" sz="4000" b="1" dirty="0" smtClean="0"/>
              <a:t>инди-фолк</a:t>
            </a:r>
            <a:r>
              <a:rPr lang="ru-RU" sz="4000" dirty="0" smtClean="0"/>
              <a:t> — «Заметался пожар голубой» (группа The Retuses), </a:t>
            </a:r>
            <a:r>
              <a:rPr lang="ru-RU" sz="4000" b="1" dirty="0" smtClean="0"/>
              <a:t>рок-сюиту</a:t>
            </a:r>
            <a:r>
              <a:rPr lang="ru-RU" sz="4000" dirty="0" smtClean="0"/>
              <a:t> «Есенин Сергей» выпустила «Мастерская Игоря Ковалева».</a:t>
            </a:r>
          </a:p>
          <a:p>
            <a:pPr>
              <a:buNone/>
            </a:pPr>
            <a:r>
              <a:rPr lang="ru-RU" sz="4000" b="1" dirty="0" smtClean="0"/>
              <a:t>      </a:t>
            </a:r>
            <a:endParaRPr lang="ru-RU" sz="4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smtClean="0">
                <a:solidFill>
                  <a:srgbClr val="00B0F0"/>
                </a:solidFill>
              </a:rPr>
              <a:t/>
            </a:r>
            <a:br>
              <a:rPr lang="ru-RU" sz="3600" b="1" dirty="0" smtClean="0">
                <a:solidFill>
                  <a:srgbClr val="00B0F0"/>
                </a:solidFill>
              </a:rPr>
            </a:br>
            <a:r>
              <a:rPr lang="ru-RU" sz="3600" b="1" dirty="0" smtClean="0">
                <a:solidFill>
                  <a:srgbClr val="00B0F0"/>
                </a:solidFill>
              </a:rPr>
              <a:t>Определение направлений поп-музыки: пэган-метал, инди-фолк, рок-музыка.</a:t>
            </a:r>
            <a:r>
              <a:rPr lang="ru-RU" dirty="0" smtClean="0"/>
              <a:t/>
            </a:r>
            <a:br>
              <a:rPr lang="ru-RU" dirty="0" smtClean="0"/>
            </a:br>
            <a:endParaRPr lang="ru-RU" dirty="0"/>
          </a:p>
        </p:txBody>
      </p:sp>
      <p:sp>
        <p:nvSpPr>
          <p:cNvPr id="3" name="Содержимое 2"/>
          <p:cNvSpPr>
            <a:spLocks noGrp="1"/>
          </p:cNvSpPr>
          <p:nvPr>
            <p:ph idx="1"/>
          </p:nvPr>
        </p:nvSpPr>
        <p:spPr>
          <a:xfrm>
            <a:off x="0" y="1628800"/>
            <a:ext cx="8964488" cy="5229200"/>
          </a:xfrm>
        </p:spPr>
        <p:txBody>
          <a:bodyPr>
            <a:noAutofit/>
          </a:bodyPr>
          <a:lstStyle/>
          <a:p>
            <a:pPr>
              <a:buNone/>
            </a:pPr>
            <a:r>
              <a:rPr lang="ru-RU" sz="2400" b="1" dirty="0" smtClean="0"/>
              <a:t>Пейган-метал</a:t>
            </a:r>
            <a:r>
              <a:rPr lang="ru-RU" sz="2400" dirty="0" smtClean="0"/>
              <a:t> (от англ. </a:t>
            </a:r>
            <a:r>
              <a:rPr lang="ru-RU" sz="2400" i="1" dirty="0" smtClean="0"/>
              <a:t>pagan metal</a:t>
            </a:r>
            <a:r>
              <a:rPr lang="ru-RU" sz="2400" dirty="0" smtClean="0"/>
              <a:t> — языческий металл) -направление в экстремальном метале, эксплуатирующее различные элементы язычества.</a:t>
            </a:r>
          </a:p>
          <a:p>
            <a:pPr>
              <a:buNone/>
            </a:pPr>
            <a:r>
              <a:rPr lang="ru-RU" sz="2400" b="1" dirty="0" smtClean="0"/>
              <a:t>Инди-фолк</a:t>
            </a:r>
            <a:r>
              <a:rPr lang="ru-RU" sz="2400" dirty="0" smtClean="0"/>
              <a:t> (</a:t>
            </a:r>
            <a:r>
              <a:rPr lang="ru-RU" sz="2400" dirty="0" smtClean="0">
                <a:solidFill>
                  <a:schemeClr val="tx1">
                    <a:lumMod val="95000"/>
                    <a:lumOff val="5000"/>
                  </a:schemeClr>
                </a:solidFill>
              </a:rPr>
              <a:t>англ. </a:t>
            </a:r>
            <a:r>
              <a:rPr lang="ru-RU" sz="2400" i="1" dirty="0" smtClean="0">
                <a:solidFill>
                  <a:schemeClr val="tx1">
                    <a:lumMod val="95000"/>
                    <a:lumOff val="5000"/>
                  </a:schemeClr>
                </a:solidFill>
              </a:rPr>
              <a:t>Indie folk</a:t>
            </a:r>
            <a:r>
              <a:rPr lang="ru-RU" sz="2400" dirty="0" smtClean="0">
                <a:solidFill>
                  <a:schemeClr val="tx1">
                    <a:lumMod val="95000"/>
                    <a:lumOff val="5000"/>
                  </a:schemeClr>
                </a:solidFill>
              </a:rPr>
              <a:t>, </a:t>
            </a:r>
            <a:r>
              <a:rPr lang="ru-RU" sz="2400" i="1" dirty="0" smtClean="0">
                <a:solidFill>
                  <a:schemeClr val="tx1">
                    <a:lumMod val="95000"/>
                    <a:lumOff val="5000"/>
                  </a:schemeClr>
                </a:solidFill>
              </a:rPr>
              <a:t>независимая народная музыка</a:t>
            </a:r>
            <a:r>
              <a:rPr lang="ru-RU" sz="2400" dirty="0" smtClean="0">
                <a:solidFill>
                  <a:schemeClr val="tx1">
                    <a:lumMod val="95000"/>
                    <a:lumOff val="5000"/>
                  </a:schemeClr>
                </a:solidFill>
              </a:rPr>
              <a:t>) — муз.жанр, созданный в 1990- годах авторами-исполнителями песен из инди-рок-сообщества под влиянием эстрадной фолк-музыки 50-х, 60-х и начала 70-х годов, кантри-музыки и инди-рока.</a:t>
            </a:r>
          </a:p>
          <a:p>
            <a:pPr>
              <a:buNone/>
            </a:pPr>
            <a:r>
              <a:rPr lang="ru-RU" sz="2400" b="1" dirty="0" smtClean="0">
                <a:solidFill>
                  <a:schemeClr val="tx1">
                    <a:lumMod val="95000"/>
                    <a:lumOff val="5000"/>
                  </a:schemeClr>
                </a:solidFill>
              </a:rPr>
              <a:t>Рок-му́зыка</a:t>
            </a:r>
            <a:r>
              <a:rPr lang="ru-RU" sz="2400" dirty="0" smtClean="0">
                <a:solidFill>
                  <a:schemeClr val="tx1">
                    <a:lumMod val="95000"/>
                    <a:lumOff val="5000"/>
                  </a:schemeClr>
                </a:solidFill>
              </a:rPr>
              <a:t> (англ. </a:t>
            </a:r>
            <a:r>
              <a:rPr lang="ru-RU" sz="2400" i="1" dirty="0" smtClean="0">
                <a:solidFill>
                  <a:schemeClr val="tx1">
                    <a:lumMod val="95000"/>
                    <a:lumOff val="5000"/>
                  </a:schemeClr>
                </a:solidFill>
              </a:rPr>
              <a:t>Rock music</a:t>
            </a:r>
            <a:r>
              <a:rPr lang="ru-RU" sz="2400" dirty="0" smtClean="0">
                <a:solidFill>
                  <a:schemeClr val="tx1">
                    <a:lumMod val="95000"/>
                    <a:lumOff val="5000"/>
                  </a:schemeClr>
                </a:solidFill>
              </a:rPr>
              <a:t>) — обобщающее название ряда направлений популярной музыки. </a:t>
            </a:r>
            <a:r>
              <a:rPr lang="ru-RU" sz="2400" dirty="0" smtClean="0"/>
              <a:t>Слово «rock» — (в переводе с английского «качать», «укачивать», «качаться») — в данном случае указывает на характерные для этих направлений ритмические ощущения, связанные с определённой формой движения, по аналогии с «roll», «twist», «swing», «shake» и т. п. Такие признаки рок-музыки, как использование </a:t>
            </a:r>
            <a:endParaRPr lang="ru-RU"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B0F0"/>
                </a:solidFill>
              </a:rPr>
              <a:t>Раскрыть значение РЭП ? </a:t>
            </a:r>
            <a:endParaRPr lang="ru-RU" dirty="0">
              <a:solidFill>
                <a:srgbClr val="00B0F0"/>
              </a:solidFill>
            </a:endParaRPr>
          </a:p>
        </p:txBody>
      </p:sp>
      <p:sp>
        <p:nvSpPr>
          <p:cNvPr id="3" name="Содержимое 2"/>
          <p:cNvSpPr>
            <a:spLocks noGrp="1"/>
          </p:cNvSpPr>
          <p:nvPr>
            <p:ph idx="1"/>
          </p:nvPr>
        </p:nvSpPr>
        <p:spPr>
          <a:xfrm>
            <a:off x="457200" y="1916832"/>
            <a:ext cx="8229600" cy="4209331"/>
          </a:xfrm>
        </p:spPr>
        <p:txBody>
          <a:bodyPr/>
          <a:lstStyle/>
          <a:p>
            <a:r>
              <a:rPr lang="ru-RU" b="1" dirty="0" smtClean="0"/>
              <a:t>РЭП</a:t>
            </a:r>
            <a:r>
              <a:rPr lang="ru-RU" dirty="0" smtClean="0"/>
              <a:t> -  (произошло от английского </a:t>
            </a:r>
            <a:r>
              <a:rPr lang="ru-RU" i="1" dirty="0" smtClean="0"/>
              <a:t>rap</a:t>
            </a:r>
            <a:r>
              <a:rPr lang="ru-RU" dirty="0" smtClean="0"/>
              <a:t> ) — стук, удар (намёк на ритмичность рэпа). </a:t>
            </a:r>
            <a:r>
              <a:rPr lang="ru-RU" i="1" dirty="0" smtClean="0"/>
              <a:t>To rap</a:t>
            </a:r>
            <a:r>
              <a:rPr lang="ru-RU" dirty="0" smtClean="0"/>
              <a:t> также означает «говорить», «разговаривать»,  ритмичный речитатив, обычно читающийся под музыку с тяжёлым битом</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B0F0"/>
                </a:solidFill>
              </a:rPr>
              <a:t>О ком</a:t>
            </a:r>
            <a:r>
              <a:rPr lang="en-US" b="1" dirty="0" smtClean="0">
                <a:solidFill>
                  <a:srgbClr val="00B0F0"/>
                </a:solidFill>
              </a:rPr>
              <a:t> </a:t>
            </a:r>
            <a:r>
              <a:rPr lang="ru-RU" b="1" dirty="0" smtClean="0">
                <a:solidFill>
                  <a:srgbClr val="00B0F0"/>
                </a:solidFill>
              </a:rPr>
              <a:t>сказано</a:t>
            </a:r>
            <a:r>
              <a:rPr lang="en-US" b="1" dirty="0" smtClean="0">
                <a:solidFill>
                  <a:srgbClr val="00B0F0"/>
                </a:solidFill>
              </a:rPr>
              <a:t>?</a:t>
            </a:r>
            <a:endParaRPr lang="ru-RU" b="1" dirty="0">
              <a:solidFill>
                <a:srgbClr val="00B0F0"/>
              </a:solidFill>
            </a:endParaRPr>
          </a:p>
        </p:txBody>
      </p:sp>
      <p:sp>
        <p:nvSpPr>
          <p:cNvPr id="3" name="Объект 2"/>
          <p:cNvSpPr>
            <a:spLocks noGrp="1"/>
          </p:cNvSpPr>
          <p:nvPr>
            <p:ph idx="1"/>
          </p:nvPr>
        </p:nvSpPr>
        <p:spPr>
          <a:xfrm>
            <a:off x="457200" y="1988840"/>
            <a:ext cx="8229600" cy="4137323"/>
          </a:xfrm>
        </p:spPr>
        <p:txBody>
          <a:bodyPr>
            <a:noAutofit/>
          </a:bodyPr>
          <a:lstStyle/>
          <a:p>
            <a:pPr marL="0" indent="0">
              <a:buNone/>
            </a:pPr>
            <a:r>
              <a:rPr lang="ru-RU" sz="4000" dirty="0" smtClean="0"/>
              <a:t>Стихи Есенина наполнены звуками, где звенят удила, запахами ,где пахнет яблоками, медом и ладаном, красками ,где ласкает взор алый свет зари.</a:t>
            </a:r>
            <a:br>
              <a:rPr lang="ru-RU" sz="4000" dirty="0" smtClean="0"/>
            </a:br>
            <a:endParaRPr lang="ru-RU" sz="4000" b="1" dirty="0">
              <a:solidFill>
                <a:srgbClr val="002060"/>
              </a:solidFill>
            </a:endParaRPr>
          </a:p>
        </p:txBody>
      </p:sp>
    </p:spTree>
    <p:extLst>
      <p:ext uri="{BB962C8B-B14F-4D97-AF65-F5344CB8AC3E}">
        <p14:creationId xmlns="" xmlns:p14="http://schemas.microsoft.com/office/powerpoint/2010/main" val="22871541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fontScale="90000"/>
          </a:bodyPr>
          <a:lstStyle/>
          <a:p>
            <a:r>
              <a:rPr lang="ru-RU" dirty="0" smtClean="0">
                <a:solidFill>
                  <a:srgbClr val="00B0F0"/>
                </a:solidFill>
              </a:rPr>
              <a:t>Более 200 произведений в разных жанрах  написано на стихи поэта:</a:t>
            </a:r>
            <a:endParaRPr lang="ru-RU" dirty="0"/>
          </a:p>
        </p:txBody>
      </p:sp>
      <p:sp>
        <p:nvSpPr>
          <p:cNvPr id="3" name="Содержимое 2"/>
          <p:cNvSpPr>
            <a:spLocks noGrp="1"/>
          </p:cNvSpPr>
          <p:nvPr>
            <p:ph idx="1"/>
          </p:nvPr>
        </p:nvSpPr>
        <p:spPr>
          <a:xfrm>
            <a:off x="251520" y="1484784"/>
            <a:ext cx="8640960" cy="5112568"/>
          </a:xfrm>
        </p:spPr>
        <p:txBody>
          <a:bodyPr/>
          <a:lstStyle/>
          <a:p>
            <a:pPr>
              <a:buNone/>
            </a:pPr>
            <a:endParaRPr lang="ru-RU" dirty="0" smtClean="0"/>
          </a:p>
          <a:p>
            <a:pPr>
              <a:buNone/>
            </a:pPr>
            <a:r>
              <a:rPr lang="ru-RU" dirty="0" smtClean="0"/>
              <a:t>      Стихи Сергея Есенина тесно переплетены с кинематографом.</a:t>
            </a:r>
            <a:r>
              <a:rPr lang="ru-RU" b="1" dirty="0" smtClean="0"/>
              <a:t> </a:t>
            </a:r>
            <a:r>
              <a:rPr lang="ru-RU" dirty="0" smtClean="0"/>
              <a:t>Один из молодых жанров в искусстве</a:t>
            </a:r>
            <a:r>
              <a:rPr lang="ru-RU" i="1" dirty="0" smtClean="0"/>
              <a:t>. </a:t>
            </a:r>
            <a:r>
              <a:rPr lang="ru-RU" dirty="0" smtClean="0"/>
              <a:t>Романсы входили в творческие вечера актёров («Я зажёг свой костер» на музыку Юрия Эриконы в исполнении Николая Караченцова, «Королева» в телевизионном бенефисе Ларисы Голубкиной). </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fontScale="90000"/>
          </a:bodyPr>
          <a:lstStyle/>
          <a:p>
            <a:r>
              <a:rPr lang="ru-RU" dirty="0" smtClean="0">
                <a:solidFill>
                  <a:srgbClr val="00B0F0"/>
                </a:solidFill>
              </a:rPr>
              <a:t>Более 200 произведений в разных жанрах  написано на стихи поэта:</a:t>
            </a:r>
            <a:endParaRPr lang="ru-RU" dirty="0"/>
          </a:p>
        </p:txBody>
      </p:sp>
      <p:sp>
        <p:nvSpPr>
          <p:cNvPr id="3" name="Содержимое 2"/>
          <p:cNvSpPr>
            <a:spLocks noGrp="1"/>
          </p:cNvSpPr>
          <p:nvPr>
            <p:ph idx="1"/>
          </p:nvPr>
        </p:nvSpPr>
        <p:spPr/>
        <p:txBody>
          <a:bodyPr>
            <a:normAutofit fontScale="85000" lnSpcReduction="20000"/>
          </a:bodyPr>
          <a:lstStyle/>
          <a:p>
            <a:pPr>
              <a:buNone/>
            </a:pPr>
            <a:r>
              <a:rPr lang="ru-RU" i="1" dirty="0" smtClean="0"/>
              <a:t>   </a:t>
            </a:r>
          </a:p>
          <a:p>
            <a:pPr>
              <a:buNone/>
            </a:pPr>
            <a:r>
              <a:rPr lang="ru-RU" i="1" dirty="0" smtClean="0"/>
              <a:t>     Оригинальное прочтение  известных песен   предлагается для худ. Кино: «Под окошком месяц» на музыку  Я.Френкеля для фильма «Крона Российской империи,или Снова неуловимые», «Клён ты мой опавший» в исполнении  группы «Чайф» для фильма «По ту сторону волков».                       Так же был снят сериал в 2005 г. «Есенин», где в главной роли играл известный актёр Сергей Безруков. Саундтреком к этому сериалу вышел альбом Сергея Безрукова под названием «Хулиган», в котором артист впервые выступил автором музыки. </a:t>
            </a:r>
            <a:endParaRPr lang="ru-RU" dirty="0" smtClean="0"/>
          </a:p>
          <a:p>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rmAutofit fontScale="90000"/>
          </a:bodyPr>
          <a:lstStyle/>
          <a:p>
            <a:r>
              <a:rPr lang="ru-RU" sz="3100" b="1" dirty="0" smtClean="0">
                <a:solidFill>
                  <a:srgbClr val="00B0F0"/>
                </a:solidFill>
              </a:rPr>
              <a:t/>
            </a:r>
            <a:br>
              <a:rPr lang="ru-RU" sz="3100" b="1" dirty="0" smtClean="0">
                <a:solidFill>
                  <a:srgbClr val="00B0F0"/>
                </a:solidFill>
              </a:rPr>
            </a:br>
            <a:r>
              <a:rPr lang="ru-RU" sz="3100" b="1" dirty="0" smtClean="0">
                <a:solidFill>
                  <a:srgbClr val="00B0F0"/>
                </a:solidFill>
              </a:rPr>
              <a:t>Кинематограф - как вид искусства? Киноискусство является синтезом каких видов искусств?</a:t>
            </a:r>
            <a:r>
              <a:rPr lang="ru-RU" dirty="0" smtClean="0"/>
              <a:t/>
            </a:r>
            <a:br>
              <a:rPr lang="ru-RU" dirty="0" smtClean="0"/>
            </a:br>
            <a:endParaRPr lang="ru-RU" dirty="0"/>
          </a:p>
        </p:txBody>
      </p:sp>
      <p:sp>
        <p:nvSpPr>
          <p:cNvPr id="3" name="Содержимое 2"/>
          <p:cNvSpPr>
            <a:spLocks noGrp="1"/>
          </p:cNvSpPr>
          <p:nvPr>
            <p:ph idx="1"/>
          </p:nvPr>
        </p:nvSpPr>
        <p:spPr>
          <a:xfrm>
            <a:off x="0" y="1600200"/>
            <a:ext cx="9144000" cy="5069160"/>
          </a:xfrm>
        </p:spPr>
        <p:txBody>
          <a:bodyPr>
            <a:normAutofit fontScale="92500" lnSpcReduction="20000"/>
          </a:bodyPr>
          <a:lstStyle/>
          <a:p>
            <a:pPr>
              <a:buNone/>
            </a:pPr>
            <a:r>
              <a:rPr lang="ru-RU" b="1" dirty="0" smtClean="0"/>
              <a:t> Кинемато́граф</a:t>
            </a:r>
            <a:r>
              <a:rPr lang="ru-RU" dirty="0" smtClean="0"/>
              <a:t> (от греч. движение, писать, рисовать; то есть «записывающий движение») — отрасль человеческой деятельности, заключающаяся в создании движущихся изображений.                  Иногда также упоминается как </a:t>
            </a:r>
            <a:r>
              <a:rPr lang="ru-RU" b="1" dirty="0" smtClean="0"/>
              <a:t>синемато́граф</a:t>
            </a:r>
            <a:r>
              <a:rPr lang="ru-RU" dirty="0" smtClean="0"/>
              <a:t> (от фр. </a:t>
            </a:r>
            <a:r>
              <a:rPr lang="fr-FR" i="1" dirty="0" smtClean="0"/>
              <a:t>cinématographe</a:t>
            </a:r>
            <a:r>
              <a:rPr lang="ru-RU" dirty="0" smtClean="0"/>
              <a:t>, устар.) и </a:t>
            </a:r>
            <a:r>
              <a:rPr lang="ru-RU" b="1" dirty="0" smtClean="0"/>
              <a:t>кинематогра́фия (</a:t>
            </a:r>
            <a:r>
              <a:rPr lang="ru-RU" i="1" dirty="0" smtClean="0"/>
              <a:t>название заимсвовано у одноимённого аппарата,изобретённого братьями Люмьер).</a:t>
            </a:r>
            <a:r>
              <a:rPr lang="ru-RU" dirty="0" smtClean="0"/>
              <a:t> </a:t>
            </a:r>
          </a:p>
          <a:p>
            <a:pPr>
              <a:buNone/>
            </a:pPr>
            <a:r>
              <a:rPr lang="ru-RU" dirty="0" smtClean="0"/>
              <a:t>Киноискусство является синтезом таких искусств как: литература, музыка, изобразительное искусство и театр.   </a:t>
            </a:r>
          </a:p>
          <a:p>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 name="Сергей Есенин - «Хулиган» (Сергей Безруков), HD..mp4">
            <a:hlinkClick r:id="" action="ppaction://media"/>
          </p:cNvPr>
          <p:cNvPicPr>
            <a:picLocks noGrp="1" noRot="1" noChangeAspect="1"/>
          </p:cNvPicPr>
          <p:nvPr>
            <p:ph idx="1"/>
            <a:videoFile r:link="rId1"/>
          </p:nvPr>
        </p:nvPicPr>
        <p:blipFill>
          <a:blip r:embed="rId4" cstate="print"/>
          <a:stretch>
            <a:fillRect/>
          </a:stretch>
        </p:blipFill>
        <p:spPr>
          <a:xfrm>
            <a:off x="-1524000" y="0"/>
            <a:ext cx="12192000" cy="7291388"/>
          </a:xfrm>
          <a:prstGeom prst="rect">
            <a:avLst/>
          </a:prstGeom>
        </p:spPr>
      </p:pic>
      <p:pic>
        <p:nvPicPr>
          <p:cNvPr id="9" name="Николай Носков — Сергей Есенин «Мне грустно на тебя смотреть».mp4">
            <a:hlinkClick r:id="" action="ppaction://media"/>
          </p:cNvPr>
          <p:cNvPicPr>
            <a:picLocks noRot="1" noChangeAspect="1"/>
          </p:cNvPicPr>
          <p:nvPr>
            <a:videoFile r:link="rId2"/>
          </p:nvPr>
        </p:nvPicPr>
        <p:blipFill>
          <a:blip r:embed="rId5" cstate="print"/>
          <a:stretch>
            <a:fillRect/>
          </a:stretch>
        </p:blipFill>
        <p:spPr>
          <a:xfrm>
            <a:off x="-1524000" y="0"/>
            <a:ext cx="12192000" cy="6858000"/>
          </a:xfrm>
          <a:prstGeom prst="rect">
            <a:avLst/>
          </a:prstGeom>
        </p:spPr>
      </p:pic>
      <p:pic>
        <p:nvPicPr>
          <p:cNvPr id="10" name="Сергей Есенин - «Хулиган» (Сергей Безруков), HD..mp4">
            <a:hlinkClick r:id="" action="ppaction://media"/>
          </p:cNvPr>
          <p:cNvPicPr>
            <a:picLocks noRot="1" noChangeAspect="1"/>
          </p:cNvPicPr>
          <p:nvPr>
            <a:videoFile r:link="rId1"/>
          </p:nvPr>
        </p:nvPicPr>
        <p:blipFill>
          <a:blip r:embed="rId4" cstate="print"/>
          <a:stretch>
            <a:fillRect/>
          </a:stretch>
        </p:blipFill>
        <p:spPr>
          <a:xfrm>
            <a:off x="-152400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08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9"/>
                                        </p:tgtEl>
                                      </p:cBhvr>
                                    </p:cmd>
                                  </p:childTnLst>
                                </p:cTn>
                              </p:par>
                            </p:childTnLst>
                          </p:cTn>
                        </p:par>
                      </p:childTnLst>
                    </p:cTn>
                  </p:par>
                </p:childTnLst>
              </p:cTn>
              <p:nextCondLst>
                <p:cond evt="onClick" delay="0">
                  <p:tgtEl>
                    <p:spTgt spid="9"/>
                  </p:tgtEl>
                </p:cond>
              </p:nextCondLst>
            </p:seq>
            <p:video>
              <p:cMediaNode>
                <p:cTn id="18" fill="hold" display="0">
                  <p:stCondLst>
                    <p:cond delay="indefinite"/>
                  </p:stCondLst>
                  <p:endCondLst>
                    <p:cond evt="onNext" delay="0">
                      <p:tgtEl>
                        <p:sldTgt/>
                      </p:tgtEl>
                    </p:cond>
                    <p:cond evt="onPrev" delay="0">
                      <p:tgtEl>
                        <p:sldTgt/>
                      </p:tgtEl>
                    </p:cond>
                  </p:endCondLst>
                </p:cTn>
                <p:tgtEl>
                  <p:spTgt spid="9"/>
                </p:tgtEl>
              </p:cMediaNode>
            </p:video>
            <p:seq concurrent="1" nextAc="seek">
              <p:cTn id="19" restart="whenNotActive" fill="hold" evtFilter="cancelBubble" nodeType="interactiveSeq">
                <p:stCondLst>
                  <p:cond evt="onClick" delay="0">
                    <p:tgtEl>
                      <p:spTgt spid="10"/>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10"/>
                                        </p:tgtEl>
                                      </p:cBhvr>
                                    </p:cmd>
                                  </p:childTnLst>
                                </p:cTn>
                              </p:par>
                            </p:childTnLst>
                          </p:cTn>
                        </p:par>
                      </p:childTnLst>
                    </p:cTn>
                  </p:par>
                </p:childTnLst>
              </p:cTn>
              <p:nextCondLst>
                <p:cond evt="onClick" delay="0">
                  <p:tgtEl>
                    <p:spTgt spid="10"/>
                  </p:tgtEl>
                </p:cond>
              </p:nextCondLst>
            </p:seq>
            <p:video>
              <p:cMediaNode>
                <p:cTn id="24"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B0F0"/>
                </a:solidFill>
              </a:rPr>
              <a:t>Вывод:</a:t>
            </a:r>
            <a:endParaRPr lang="ru-RU" dirty="0">
              <a:solidFill>
                <a:srgbClr val="00B0F0"/>
              </a:solidFill>
            </a:endParaRPr>
          </a:p>
        </p:txBody>
      </p:sp>
      <p:sp>
        <p:nvSpPr>
          <p:cNvPr id="3" name="Содержимое 2"/>
          <p:cNvSpPr>
            <a:spLocks noGrp="1"/>
          </p:cNvSpPr>
          <p:nvPr>
            <p:ph idx="1"/>
          </p:nvPr>
        </p:nvSpPr>
        <p:spPr>
          <a:xfrm>
            <a:off x="0" y="1600200"/>
            <a:ext cx="9144000" cy="4997152"/>
          </a:xfrm>
        </p:spPr>
        <p:txBody>
          <a:bodyPr>
            <a:normAutofit fontScale="92500" lnSpcReduction="10000"/>
          </a:bodyPr>
          <a:lstStyle/>
          <a:p>
            <a:pPr>
              <a:buNone/>
            </a:pPr>
            <a:r>
              <a:rPr lang="ru-RU" dirty="0" smtClean="0"/>
              <a:t> У Андрея Вознесенского есть стихотворение «Живите не в пространстве, а во времени…». Вот  Сергей Есенин живёт во времени. Этот гениальный поэт всегда современен. Его стихи кровно близки нам, нашему времени.</a:t>
            </a:r>
          </a:p>
          <a:p>
            <a:pPr>
              <a:buNone/>
            </a:pPr>
            <a:r>
              <a:rPr lang="ru-RU" dirty="0" smtClean="0"/>
              <a:t>Музыкальная разработка есенинской поэзии продолжается. И, надо надеяться, что нас ждёт немало открытий на этом пути. Ещё много раз будут композиторы черпать вдохновение из чистого и щедрого источника поэтичности и музыкальности, имя которому – Сергей Есенин.</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B0F0"/>
                </a:solidFill>
              </a:rPr>
              <a:t>О ком</a:t>
            </a:r>
            <a:r>
              <a:rPr lang="en-US" b="1" dirty="0" smtClean="0">
                <a:solidFill>
                  <a:srgbClr val="00B0F0"/>
                </a:solidFill>
              </a:rPr>
              <a:t> </a:t>
            </a:r>
            <a:r>
              <a:rPr lang="ru-RU" b="1" dirty="0" smtClean="0">
                <a:solidFill>
                  <a:srgbClr val="00B0F0"/>
                </a:solidFill>
              </a:rPr>
              <a:t>сказано</a:t>
            </a:r>
            <a:r>
              <a:rPr lang="en-US" b="1" dirty="0" smtClean="0">
                <a:solidFill>
                  <a:srgbClr val="00B0F0"/>
                </a:solidFill>
              </a:rPr>
              <a:t>?</a:t>
            </a:r>
            <a:endParaRPr lang="ru-RU" dirty="0"/>
          </a:p>
        </p:txBody>
      </p:sp>
      <p:sp>
        <p:nvSpPr>
          <p:cNvPr id="3" name="Содержимое 2"/>
          <p:cNvSpPr>
            <a:spLocks noGrp="1"/>
          </p:cNvSpPr>
          <p:nvPr>
            <p:ph idx="1"/>
          </p:nvPr>
        </p:nvSpPr>
        <p:spPr/>
        <p:txBody>
          <a:bodyPr/>
          <a:lstStyle/>
          <a:p>
            <a:pPr>
              <a:buNone/>
            </a:pPr>
            <a:r>
              <a:rPr lang="ru-RU" dirty="0" smtClean="0"/>
              <a:t>    Но за всей этой красочностью всегда чувствуются грусть и печаль.</a:t>
            </a:r>
            <a:br>
              <a:rPr lang="ru-RU" dirty="0" smtClean="0"/>
            </a:br>
            <a:r>
              <a:rPr lang="ru-RU" dirty="0" smtClean="0"/>
              <a:t>Ему никогда не надо было, как другим поэтам, постигать душу народа – он ее всегда знал и чувствовал. Она жила в нём в том числе и с теми песнями, которые он слышал с детства, и поэтому поэтическая работа Есенина переплетена с его музыкальными впечатлениями. </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00B0F0"/>
                </a:solidFill>
              </a:rPr>
              <a:t>C.</a:t>
            </a:r>
            <a:r>
              <a:rPr lang="ru-RU" b="1" dirty="0" smtClean="0">
                <a:solidFill>
                  <a:srgbClr val="00B0F0"/>
                </a:solidFill>
              </a:rPr>
              <a:t> А</a:t>
            </a:r>
            <a:r>
              <a:rPr lang="en-US" b="1" dirty="0" smtClean="0">
                <a:solidFill>
                  <a:srgbClr val="00B0F0"/>
                </a:solidFill>
              </a:rPr>
              <a:t>.</a:t>
            </a:r>
            <a:r>
              <a:rPr lang="ru-RU" b="1" dirty="0" smtClean="0">
                <a:solidFill>
                  <a:srgbClr val="00B0F0"/>
                </a:solidFill>
              </a:rPr>
              <a:t> Есенин </a:t>
            </a:r>
            <a:r>
              <a:rPr lang="en-US" b="1" dirty="0" smtClean="0">
                <a:solidFill>
                  <a:srgbClr val="00B0F0"/>
                </a:solidFill>
              </a:rPr>
              <a:t>: </a:t>
            </a:r>
            <a:endParaRPr lang="ru-RU" b="1" dirty="0">
              <a:solidFill>
                <a:srgbClr val="00B0F0"/>
              </a:solidFill>
            </a:endParaRPr>
          </a:p>
        </p:txBody>
      </p:sp>
      <p:sp>
        <p:nvSpPr>
          <p:cNvPr id="3" name="Объект 2"/>
          <p:cNvSpPr>
            <a:spLocks noGrp="1"/>
          </p:cNvSpPr>
          <p:nvPr>
            <p:ph idx="1"/>
          </p:nvPr>
        </p:nvSpPr>
        <p:spPr>
          <a:xfrm>
            <a:off x="457200" y="1628800"/>
            <a:ext cx="8229600" cy="5040560"/>
          </a:xfrm>
        </p:spPr>
        <p:txBody>
          <a:bodyPr>
            <a:noAutofit/>
          </a:bodyPr>
          <a:lstStyle/>
          <a:p>
            <a:pPr marL="0" indent="0">
              <a:buNone/>
            </a:pPr>
            <a:r>
              <a:rPr lang="ru-RU" sz="3600" b="1" i="1" dirty="0">
                <a:solidFill>
                  <a:srgbClr val="002060"/>
                </a:solidFill>
              </a:rPr>
              <a:t> </a:t>
            </a:r>
            <a:r>
              <a:rPr lang="ru-RU" sz="3600" dirty="0" smtClean="0"/>
              <a:t>Обладал </a:t>
            </a:r>
            <a:r>
              <a:rPr lang="ru-RU" sz="3600" i="1" dirty="0" smtClean="0"/>
              <a:t>«необычайным чувством ритма, но нередко, прежде чем положить свои лирические стихи на бумагу, проигрывал их…видимо, для самопроверки, на рояле, испытывая их на звук и на слух, на простоту, кристальную ясность и доходчивость до сердца человеческого, до души народной».</a:t>
            </a:r>
            <a:endParaRPr lang="ru-RU" sz="3600" b="1" dirty="0">
              <a:solidFill>
                <a:srgbClr val="002060"/>
              </a:solidFill>
            </a:endParaRPr>
          </a:p>
        </p:txBody>
      </p:sp>
    </p:spTree>
    <p:extLst>
      <p:ext uri="{BB962C8B-B14F-4D97-AF65-F5344CB8AC3E}">
        <p14:creationId xmlns="" xmlns:p14="http://schemas.microsoft.com/office/powerpoint/2010/main" val="2766101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smtClean="0">
                <a:solidFill>
                  <a:srgbClr val="00B0F0"/>
                </a:solidFill>
              </a:rPr>
              <a:t>Более 200 произведений в разных жанрах  написано на стихи поэта:</a:t>
            </a:r>
            <a:endParaRPr lang="ru-RU" sz="3600" b="1" dirty="0">
              <a:solidFill>
                <a:srgbClr val="00B0F0"/>
              </a:solidFill>
            </a:endParaRPr>
          </a:p>
        </p:txBody>
      </p:sp>
      <p:sp>
        <p:nvSpPr>
          <p:cNvPr id="3" name="Объект 2"/>
          <p:cNvSpPr>
            <a:spLocks noGrp="1"/>
          </p:cNvSpPr>
          <p:nvPr>
            <p:ph idx="1"/>
          </p:nvPr>
        </p:nvSpPr>
        <p:spPr>
          <a:xfrm>
            <a:off x="457200" y="1772816"/>
            <a:ext cx="8229600" cy="4680520"/>
          </a:xfrm>
        </p:spPr>
        <p:txBody>
          <a:bodyPr>
            <a:normAutofit fontScale="92500" lnSpcReduction="10000"/>
          </a:bodyPr>
          <a:lstStyle/>
          <a:p>
            <a:pPr>
              <a:buNone/>
            </a:pPr>
            <a:r>
              <a:rPr lang="ru-RU" dirty="0" smtClean="0"/>
              <a:t>- опера «Анна Снегина» композитор А. Холминов написал одноимённую оперу в 1966 г                     с либретто А.Машинистова</a:t>
            </a:r>
          </a:p>
          <a:p>
            <a:pPr>
              <a:buNone/>
            </a:pPr>
            <a:r>
              <a:rPr lang="ru-RU" dirty="0" smtClean="0"/>
              <a:t>- вокальный цикл «Тебе, о Родина»                                А. Флярковского</a:t>
            </a:r>
          </a:p>
          <a:p>
            <a:pPr>
              <a:buNone/>
            </a:pPr>
            <a:r>
              <a:rPr lang="ru-RU" dirty="0" smtClean="0"/>
              <a:t> - только 27 произведений написал              Георгий Свиридов. Среди них особо следует отметить одно из самых значительных его сочинений</a:t>
            </a:r>
            <a:r>
              <a:rPr lang="ru-RU" i="1" dirty="0" smtClean="0"/>
              <a:t> </a:t>
            </a:r>
            <a:r>
              <a:rPr lang="ru-RU" dirty="0" smtClean="0"/>
              <a:t>вокально-симфоническую поэму «Памяти Сергея Есенина» «Поёт зима,аукает»</a:t>
            </a:r>
            <a:endParaRPr lang="ru-RU" i="1" dirty="0">
              <a:solidFill>
                <a:schemeClr val="accent5"/>
              </a:solidFill>
            </a:endParaRPr>
          </a:p>
        </p:txBody>
      </p:sp>
      <p:pic>
        <p:nvPicPr>
          <p:cNvPr id="4" name="Поёт зима аукает(кантата).mp3">
            <a:hlinkClick r:id="" action="ppaction://media"/>
          </p:cNvPr>
          <p:cNvPicPr>
            <a:picLocks noRot="1" noChangeAspect="1"/>
          </p:cNvPicPr>
          <p:nvPr>
            <a:audioFile r:link="rId1"/>
          </p:nvPr>
        </p:nvPicPr>
        <p:blipFill>
          <a:blip r:embed="rId3" cstate="print"/>
          <a:stretch>
            <a:fillRect/>
          </a:stretch>
        </p:blipFill>
        <p:spPr>
          <a:xfrm>
            <a:off x="8172400" y="5301208"/>
            <a:ext cx="304800" cy="304800"/>
          </a:xfrm>
          <a:prstGeom prst="rect">
            <a:avLst/>
          </a:prstGeom>
        </p:spPr>
      </p:pic>
    </p:spTree>
    <p:extLst>
      <p:ext uri="{BB962C8B-B14F-4D97-AF65-F5344CB8AC3E}">
        <p14:creationId xmlns="" xmlns:p14="http://schemas.microsoft.com/office/powerpoint/2010/main" val="1360998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88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smtClean="0">
                <a:solidFill>
                  <a:srgbClr val="00B0F0"/>
                </a:solidFill>
              </a:rPr>
              <a:t/>
            </a:r>
            <a:br>
              <a:rPr lang="ru-RU" sz="3600" b="1" dirty="0" smtClean="0">
                <a:solidFill>
                  <a:srgbClr val="00B0F0"/>
                </a:solidFill>
              </a:rPr>
            </a:br>
            <a:r>
              <a:rPr lang="ru-RU" sz="3600" b="1" dirty="0" smtClean="0">
                <a:solidFill>
                  <a:srgbClr val="00B0F0"/>
                </a:solidFill>
              </a:rPr>
              <a:t>Определение кантаты? Какие жанры в музыке относятся к вокальным?</a:t>
            </a:r>
            <a:r>
              <a:rPr lang="ru-RU" dirty="0" smtClean="0"/>
              <a:t/>
            </a:r>
            <a:br>
              <a:rPr lang="ru-RU" dirty="0" smtClean="0"/>
            </a:br>
            <a:endParaRPr lang="ru-RU" b="1" dirty="0">
              <a:solidFill>
                <a:srgbClr val="00B0F0"/>
              </a:solidFill>
            </a:endParaRPr>
          </a:p>
        </p:txBody>
      </p:sp>
      <p:sp>
        <p:nvSpPr>
          <p:cNvPr id="7" name="Содержимое 6"/>
          <p:cNvSpPr>
            <a:spLocks noGrp="1"/>
          </p:cNvSpPr>
          <p:nvPr>
            <p:ph sz="half" idx="2"/>
          </p:nvPr>
        </p:nvSpPr>
        <p:spPr>
          <a:xfrm>
            <a:off x="457200" y="1772816"/>
            <a:ext cx="8219256" cy="4353347"/>
          </a:xfrm>
        </p:spPr>
        <p:txBody>
          <a:bodyPr/>
          <a:lstStyle/>
          <a:p>
            <a:pPr>
              <a:buNone/>
            </a:pPr>
            <a:r>
              <a:rPr lang="ru-RU" dirty="0" smtClean="0"/>
              <a:t> </a:t>
            </a:r>
            <a:endParaRPr lang="ru-RU" dirty="0"/>
          </a:p>
        </p:txBody>
      </p:sp>
      <p:sp>
        <p:nvSpPr>
          <p:cNvPr id="11268" name="Rectangle 4"/>
          <p:cNvSpPr>
            <a:spLocks noChangeArrowheads="1"/>
          </p:cNvSpPr>
          <p:nvPr/>
        </p:nvSpPr>
        <p:spPr bwMode="auto">
          <a:xfrm>
            <a:off x="467544" y="1853555"/>
            <a:ext cx="835292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Кантата</a:t>
            </a:r>
            <a:r>
              <a:rPr kumimoji="0" lang="ru-RU" sz="3600" i="0" u="none" strike="noStrike" cap="none" normalizeH="0" baseline="0" dirty="0" smtClean="0">
                <a:ln>
                  <a:noFill/>
                </a:ln>
                <a:solidFill>
                  <a:srgbClr val="000000"/>
                </a:solidFill>
                <a:effectLst/>
                <a:latin typeface="Calibri"/>
                <a:ea typeface="Calibri" pitchFamily="34" charset="0"/>
                <a:cs typeface="Times New Roman" pitchFamily="18" charset="0"/>
              </a:rPr>
              <a:t> </a:t>
            </a:r>
            <a:r>
              <a:rPr kumimoji="0" lang="ru-RU" sz="360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(ит. cantata) "пьеса для пения"- крупное вокальное произведение с инструментальным сопровождением, состоящее из соло, дуэтов  и хоровых номеров.</a:t>
            </a:r>
            <a:r>
              <a:rPr kumimoji="0" lang="ru-RU" sz="3600" i="0" u="none" strike="noStrike" cap="none" normalizeH="0" baseline="0" dirty="0" smtClean="0">
                <a:ln>
                  <a:noFill/>
                </a:ln>
                <a:solidFill>
                  <a:srgbClr val="000000"/>
                </a:solidFill>
                <a:effectLst/>
                <a:latin typeface="Calibri"/>
                <a:ea typeface="Calibri" pitchFamily="34" charset="0"/>
                <a:cs typeface="Times New Roman" pitchFamily="18" charset="0"/>
              </a:rPr>
              <a:t> </a:t>
            </a:r>
            <a:endParaRPr kumimoji="0" lang="ru-RU" sz="36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ru-RU" sz="36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Опера, оперетта, кантата, песня, романс, мюзикл и т.д. </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42137653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r>
              <a:rPr lang="ru-RU" dirty="0" smtClean="0">
                <a:solidFill>
                  <a:srgbClr val="00B0F0"/>
                </a:solidFill>
              </a:rPr>
              <a:t> </a:t>
            </a:r>
            <a:endParaRPr lang="ru-RU" dirty="0">
              <a:solidFill>
                <a:srgbClr val="00B0F0"/>
              </a:solidFill>
            </a:endParaRPr>
          </a:p>
        </p:txBody>
      </p:sp>
      <p:sp>
        <p:nvSpPr>
          <p:cNvPr id="7" name="Содержимое 6"/>
          <p:cNvSpPr>
            <a:spLocks noGrp="1"/>
          </p:cNvSpPr>
          <p:nvPr>
            <p:ph sz="half" idx="2"/>
          </p:nvPr>
        </p:nvSpPr>
        <p:spPr>
          <a:xfrm>
            <a:off x="457200" y="1916832"/>
            <a:ext cx="8075240" cy="4209331"/>
          </a:xfrm>
        </p:spPr>
        <p:txBody>
          <a:bodyPr>
            <a:normAutofit fontScale="92500" lnSpcReduction="10000"/>
          </a:bodyPr>
          <a:lstStyle/>
          <a:p>
            <a:pPr>
              <a:buNone/>
            </a:pPr>
            <a:r>
              <a:rPr lang="ru-RU" dirty="0" smtClean="0"/>
              <a:t>     </a:t>
            </a:r>
            <a:r>
              <a:rPr lang="ru-RU" sz="3200" dirty="0" smtClean="0"/>
              <a:t>Лирика  Есенина превращалась в  романсы и песни :</a:t>
            </a:r>
          </a:p>
          <a:p>
            <a:pPr>
              <a:buNone/>
            </a:pPr>
            <a:r>
              <a:rPr lang="ru-RU" sz="3200" dirty="0" smtClean="0"/>
              <a:t>    Cтроки стихотворения «Письмо матери» легли в основу романса молодого композитора Василия Липатова . С тех пор романс на музыку Липатова звучал в исполнении Дмитрия Гнатюка, Юрия Гуляева, Вадима Козина, Клавдии Шульженко, Александра Малинина, других исполнителей.  </a:t>
            </a:r>
            <a:r>
              <a:rPr lang="ru-RU" sz="3200" i="1" dirty="0" smtClean="0"/>
              <a:t>  </a:t>
            </a:r>
            <a:endParaRPr lang="ru-RU" sz="3200" dirty="0" smtClean="0"/>
          </a:p>
          <a:p>
            <a:endParaRPr lang="ru-RU" dirty="0"/>
          </a:p>
        </p:txBody>
      </p:sp>
      <p:sp>
        <p:nvSpPr>
          <p:cNvPr id="13" name="Содержимое 11"/>
          <p:cNvSpPr>
            <a:spLocks noGrp="1"/>
          </p:cNvSpPr>
          <p:nvPr>
            <p:ph sz="quarter" idx="4"/>
          </p:nvPr>
        </p:nvSpPr>
        <p:spPr>
          <a:xfrm>
            <a:off x="323529" y="188641"/>
            <a:ext cx="8363272" cy="1224136"/>
          </a:xfrm>
        </p:spPr>
        <p:txBody>
          <a:bodyPr>
            <a:noAutofit/>
          </a:bodyPr>
          <a:lstStyle/>
          <a:p>
            <a:pPr>
              <a:buNone/>
            </a:pPr>
            <a:r>
              <a:rPr lang="ru-RU" sz="4000" dirty="0" smtClean="0">
                <a:solidFill>
                  <a:srgbClr val="00B0F0"/>
                </a:solidFill>
              </a:rPr>
              <a:t>Более 200 произведений в разных жанрах  написано на стихи поэта:</a:t>
            </a:r>
            <a:endParaRPr lang="ru-RU" sz="4000" dirty="0"/>
          </a:p>
        </p:txBody>
      </p:sp>
      <p:pic>
        <p:nvPicPr>
          <p:cNvPr id="5" name="Письмо матери А.Малинин.mp3">
            <a:hlinkClick r:id="" action="ppaction://media"/>
          </p:cNvPr>
          <p:cNvPicPr>
            <a:picLocks noRot="1" noChangeAspect="1"/>
          </p:cNvPicPr>
          <p:nvPr>
            <a:audioFile r:link="rId1"/>
          </p:nvPr>
        </p:nvPicPr>
        <p:blipFill>
          <a:blip r:embed="rId3" cstate="print"/>
          <a:stretch>
            <a:fillRect/>
          </a:stretch>
        </p:blipFill>
        <p:spPr>
          <a:xfrm>
            <a:off x="7596336" y="580526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77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B0F0"/>
                </a:solidFill>
              </a:rPr>
              <a:t/>
            </a:r>
            <a:br>
              <a:rPr lang="ru-RU" dirty="0" smtClean="0">
                <a:solidFill>
                  <a:srgbClr val="00B0F0"/>
                </a:solidFill>
              </a:rPr>
            </a:br>
            <a:r>
              <a:rPr lang="ru-RU" dirty="0" smtClean="0">
                <a:solidFill>
                  <a:srgbClr val="00B0F0"/>
                </a:solidFill>
              </a:rPr>
              <a:t>Более 200 произведений в разных жанрах  написано на стихи поэта:</a:t>
            </a:r>
            <a:r>
              <a:rPr lang="ru-RU" dirty="0" smtClean="0"/>
              <a:t/>
            </a:r>
            <a:br>
              <a:rPr lang="ru-RU" dirty="0" smtClean="0"/>
            </a:br>
            <a:endParaRPr lang="ru-RU" dirty="0">
              <a:solidFill>
                <a:srgbClr val="00B0F0"/>
              </a:solidFill>
            </a:endParaRPr>
          </a:p>
        </p:txBody>
      </p:sp>
      <p:sp>
        <p:nvSpPr>
          <p:cNvPr id="4" name="Содержимое 3"/>
          <p:cNvSpPr>
            <a:spLocks noGrp="1"/>
          </p:cNvSpPr>
          <p:nvPr>
            <p:ph idx="1"/>
          </p:nvPr>
        </p:nvSpPr>
        <p:spPr>
          <a:xfrm>
            <a:off x="0" y="1600200"/>
            <a:ext cx="9144000" cy="5257800"/>
          </a:xfrm>
        </p:spPr>
        <p:txBody>
          <a:bodyPr>
            <a:normAutofit fontScale="32500" lnSpcReduction="20000"/>
          </a:bodyPr>
          <a:lstStyle/>
          <a:p>
            <a:pPr>
              <a:buNone/>
            </a:pPr>
            <a:endParaRPr lang="ru-RU" sz="4000" dirty="0" smtClean="0"/>
          </a:p>
          <a:p>
            <a:pPr>
              <a:buNone/>
            </a:pPr>
            <a:r>
              <a:rPr lang="ru-RU" sz="7400" dirty="0" smtClean="0"/>
              <a:t>Лирика Есенина превращалась в романсы благодаря композитору, народному артисту СССР Григорию Пономаренко. Его произведения «Отговорила роща золотая», «Пускай ты выпита другим», «Выткался на озере», «Шаганэ ты моя, Шаганэ», «Заметался пожар голубой», «Собаке Качалова» входили в репертуар Иосифа Кобзона, Владимира Трошина, Аркадия Северного, ансамбля «Радуница», ВИА «Орэра» и др.</a:t>
            </a:r>
          </a:p>
          <a:p>
            <a:pPr>
              <a:buNone/>
            </a:pPr>
            <a:r>
              <a:rPr lang="ru-RU" sz="7400" b="1" dirty="0" smtClean="0"/>
              <a:t> </a:t>
            </a:r>
            <a:r>
              <a:rPr lang="ru-RU" sz="7400" dirty="0" smtClean="0"/>
              <a:t>К творчеству Есенина обращался Иван Козловский («Ты поила коня», «Я по первому снегу»), Муслим Магомаев («Королева», «Прощай, Баку»), Евгений Мартынов («Берёзка»), Валерий Ободзинский («До свиданья друг мой, до свиданья»), Владимир Высоцкий (на любительской плёнке сохранился отрывок из сказки «Сиротка»),так же Матюхин Александр Борисович, который даёт возможность по-новому услышать наших поэтов.  </a:t>
            </a:r>
          </a:p>
          <a:p>
            <a:endParaRPr lang="ru-RU" sz="6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Николай Носков — Сергей Есенин «Мне грустно на тебя смотреть».mp4">
            <a:hlinkClick r:id="" action="ppaction://media"/>
          </p:cNvPr>
          <p:cNvPicPr>
            <a:picLocks noGrp="1" noRot="1" noChangeAspect="1"/>
          </p:cNvPicPr>
          <p:nvPr>
            <p:ph idx="1"/>
            <a:videoFile r:link="rId1"/>
          </p:nvPr>
        </p:nvPicPr>
        <p:blipFill>
          <a:blip r:embed="rId3" cstate="print"/>
          <a:stretch>
            <a:fillRect/>
          </a:stretch>
        </p:blipFill>
        <p:spPr>
          <a:xfrm>
            <a:off x="-972616" y="-27384"/>
            <a:ext cx="10945216" cy="729138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331</TotalTime>
  <Words>724</Words>
  <Application>Microsoft Office PowerPoint</Application>
  <PresentationFormat>Экран (4:3)</PresentationFormat>
  <Paragraphs>68</Paragraphs>
  <Slides>24</Slides>
  <Notes>0</Notes>
  <HiddenSlides>0</HiddenSlides>
  <MMClips>9</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Слайд 1</vt:lpstr>
      <vt:lpstr>О ком сказано?</vt:lpstr>
      <vt:lpstr>О ком сказано?</vt:lpstr>
      <vt:lpstr>C. А. Есенин : </vt:lpstr>
      <vt:lpstr>Более 200 произведений в разных жанрах  написано на стихи поэта:</vt:lpstr>
      <vt:lpstr> Определение кантаты? Какие жанры в музыке относятся к вокальным? </vt:lpstr>
      <vt:lpstr> </vt:lpstr>
      <vt:lpstr> Более 200 произведений в разных жанрах  написано на стихи поэта: </vt:lpstr>
      <vt:lpstr>Слайд 9</vt:lpstr>
      <vt:lpstr>  Определение романса? Родина романса? Чем романс отличается от песни?  </vt:lpstr>
      <vt:lpstr>Более 200 произведений в разных жанрах  написано на стихи поэта:</vt:lpstr>
      <vt:lpstr>Более 200 произведений в разных жанрах  написано на стихи поэта:</vt:lpstr>
      <vt:lpstr> Шансон - как музыкальный жанр? </vt:lpstr>
      <vt:lpstr>Более 200 произведений в разных жанрах  написано на стихи поэта:</vt:lpstr>
      <vt:lpstr>Слайд 15</vt:lpstr>
      <vt:lpstr>Поп-музыка - как направление и жанр   в современной музыке?</vt:lpstr>
      <vt:lpstr>Более 200 произведений в разных жанрах  написано на стихи поэта:</vt:lpstr>
      <vt:lpstr> Определение направлений поп-музыки: пэган-метал, инди-фолк, рок-музыка. </vt:lpstr>
      <vt:lpstr>Раскрыть значение РЭП ? </vt:lpstr>
      <vt:lpstr>Более 200 произведений в разных жанрах  написано на стихи поэта:</vt:lpstr>
      <vt:lpstr>Более 200 произведений в разных жанрах  написано на стихи поэта:</vt:lpstr>
      <vt:lpstr> Кинематограф - как вид искусства? Киноискусство является синтезом каких видов искусств? </vt:lpstr>
      <vt:lpstr>Слайд 23</vt:lpstr>
      <vt:lpstr>Вывод:</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Эдита</cp:lastModifiedBy>
  <cp:revision>41</cp:revision>
  <dcterms:created xsi:type="dcterms:W3CDTF">2013-01-06T13:13:53Z</dcterms:created>
  <dcterms:modified xsi:type="dcterms:W3CDTF">2016-01-08T20:36:07Z</dcterms:modified>
</cp:coreProperties>
</file>