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2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E%D0%BB%D0%B8%D1%82%D0%B2%D0%B0" TargetMode="External"/><Relationship Id="rId2" Type="http://schemas.openxmlformats.org/officeDocument/2006/relationships/hyperlink" Target="https://ru.wikipedia.org/wiki/%D0%98%D0%B2%D1%80%D0%B8%D1%8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90%D0%BA%D0%BA%D0%BB%D0%B0%D0%BC%D0%B0%D1%86%D0%B8%D1%8F_(%D0%B1%D0%BE%D0%B3%D0%BE%D1%81%D0%BB%D1%83%D0%B6%D0%B5%D0%BD%D0%B8%D0%B5)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932040" y="274638"/>
            <a:ext cx="3754760" cy="337038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>
            <a:off x="4139952" y="1052736"/>
            <a:ext cx="4824536" cy="1944216"/>
          </a:xfr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0070C0"/>
                </a:solidFill>
              </a:rPr>
              <a:t>Народно – песенная 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0070C0"/>
                </a:solidFill>
              </a:rPr>
              <a:t>    основа лирики 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0070C0"/>
                </a:solidFill>
              </a:rPr>
              <a:t>        С</a:t>
            </a:r>
            <a:r>
              <a:rPr lang="en-US" sz="4000" b="1" i="1" dirty="0" smtClean="0">
                <a:solidFill>
                  <a:srgbClr val="0070C0"/>
                </a:solidFill>
              </a:rPr>
              <a:t>.</a:t>
            </a:r>
            <a:r>
              <a:rPr lang="ru-RU" sz="4000" b="1" i="1" dirty="0" smtClean="0">
                <a:solidFill>
                  <a:srgbClr val="0070C0"/>
                </a:solidFill>
              </a:rPr>
              <a:t> Есенина</a:t>
            </a:r>
            <a:endParaRPr lang="ru-RU" sz="4000" b="1" i="1" dirty="0">
              <a:solidFill>
                <a:srgbClr val="0070C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83968" y="4437113"/>
            <a:ext cx="4536504" cy="136815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/>
              <a:t>      </a:t>
            </a:r>
            <a:r>
              <a:rPr lang="ru-RU" dirty="0" smtClean="0">
                <a:solidFill>
                  <a:srgbClr val="00B0F0"/>
                </a:solidFill>
              </a:rPr>
              <a:t>ИНТЕГРИРОВАННЫЙ </a:t>
            </a:r>
            <a:r>
              <a:rPr lang="ru-RU" dirty="0" smtClean="0">
                <a:solidFill>
                  <a:srgbClr val="00B0F0"/>
                </a:solidFill>
              </a:rPr>
              <a:t>УРОК ЛИТЕРАТУРА И МУЗЫКА МХК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</a:t>
            </a:r>
            <a:r>
              <a:rPr lang="ru-RU" dirty="0" smtClean="0"/>
              <a:t>      </a:t>
            </a:r>
            <a:r>
              <a:rPr lang="ru-RU" dirty="0" smtClean="0">
                <a:solidFill>
                  <a:srgbClr val="00B0F0"/>
                </a:solidFill>
              </a:rPr>
              <a:t>Урок </a:t>
            </a:r>
            <a:r>
              <a:rPr lang="ru-RU" dirty="0" smtClean="0">
                <a:solidFill>
                  <a:srgbClr val="00B0F0"/>
                </a:solidFill>
              </a:rPr>
              <a:t>в 9 классе</a:t>
            </a:r>
            <a:r>
              <a:rPr lang="ru-RU" dirty="0" smtClean="0"/>
              <a:t>   </a:t>
            </a:r>
            <a:endParaRPr lang="ru-RU" dirty="0" smtClean="0"/>
          </a:p>
        </p:txBody>
      </p:sp>
      <p:pic>
        <p:nvPicPr>
          <p:cNvPr id="1026" name="Picture 2" descr="C:\Users\user\Desktop\8Wj-Bc0jYW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548680"/>
            <a:ext cx="3816423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5004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сравните</a:t>
            </a:r>
            <a:r>
              <a:rPr lang="en-US" b="1" dirty="0" smtClean="0">
                <a:solidFill>
                  <a:srgbClr val="00B0F0"/>
                </a:solidFill>
              </a:rPr>
              <a:t>: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/>
              <a:t>«Над бабкиной избушкой висит хлеба краюшка»</a:t>
            </a:r>
            <a:r>
              <a:rPr lang="en-US" b="1" i="1" dirty="0" smtClean="0"/>
              <a:t>.</a:t>
            </a:r>
            <a:endParaRPr lang="ru-RU" b="1" i="1" dirty="0" smtClean="0"/>
          </a:p>
          <a:p>
            <a:endParaRPr lang="ru-RU" b="1" i="1" dirty="0" smtClean="0"/>
          </a:p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 «Светит, да не греет».</a:t>
            </a:r>
            <a:endParaRPr lang="en-US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 smtClean="0"/>
          </a:p>
          <a:p>
            <a:r>
              <a:rPr lang="ru-RU" b="1" i="1" dirty="0" smtClean="0">
                <a:solidFill>
                  <a:srgbClr val="00B050"/>
                </a:solidFill>
              </a:rPr>
              <a:t>«Крыльями машет, а улететь не может». </a:t>
            </a:r>
            <a:endParaRPr lang="en-US" b="1" i="1" dirty="0" smtClean="0">
              <a:solidFill>
                <a:srgbClr val="00B050"/>
              </a:solidFill>
            </a:endParaRPr>
          </a:p>
          <a:p>
            <a:endParaRPr lang="ru-RU" b="1" i="1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/>
              <a:t>«Ковригой хлебною над сводом надломлена твоя Луна».</a:t>
            </a:r>
          </a:p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«В саду горит костёр рябины красной, но никого не может он согреть»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«Так мельница, крылом махая, с земли не может улететь»</a:t>
            </a:r>
          </a:p>
          <a:p>
            <a:endParaRPr lang="ru-RU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Черты народности в лирике С</a:t>
            </a:r>
            <a:r>
              <a:rPr lang="en-US" sz="3200" b="1" dirty="0" smtClean="0">
                <a:solidFill>
                  <a:srgbClr val="00B0F0"/>
                </a:solidFill>
              </a:rPr>
              <a:t>.</a:t>
            </a:r>
            <a:r>
              <a:rPr lang="ru-RU" sz="3200" b="1" dirty="0" smtClean="0">
                <a:solidFill>
                  <a:srgbClr val="00B0F0"/>
                </a:solidFill>
              </a:rPr>
              <a:t> Есенина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</p:spPr>
        <p:txBody>
          <a:bodyPr>
            <a:normAutofit fontScale="32500" lnSpcReduction="20000"/>
          </a:bodyPr>
          <a:lstStyle/>
          <a:p>
            <a:r>
              <a:rPr lang="ru-RU" sz="5500" dirty="0" smtClean="0"/>
              <a:t>1) </a:t>
            </a:r>
            <a:r>
              <a:rPr lang="ru-RU" sz="5500" b="1" dirty="0" smtClean="0"/>
              <a:t>Образность</a:t>
            </a:r>
            <a:r>
              <a:rPr lang="ru-RU" sz="5500" dirty="0" smtClean="0"/>
              <a:t> – главный, издавна сложившийся признак русского народного</a:t>
            </a:r>
          </a:p>
          <a:p>
            <a:pPr>
              <a:buNone/>
            </a:pPr>
            <a:r>
              <a:rPr lang="ru-RU" sz="5500" dirty="0" smtClean="0"/>
              <a:t>         искусства.</a:t>
            </a:r>
          </a:p>
          <a:p>
            <a:r>
              <a:rPr lang="ru-RU" sz="5500" dirty="0" smtClean="0"/>
              <a:t>2) </a:t>
            </a:r>
            <a:r>
              <a:rPr lang="ru-RU" sz="5500" b="1" dirty="0" smtClean="0"/>
              <a:t>Психологический параллелизм </a:t>
            </a:r>
            <a:r>
              <a:rPr lang="ru-RU" sz="5500" dirty="0" smtClean="0"/>
              <a:t>- особенность русского народного творчества и поэтики Есенина (выражение чувств через явления природы).</a:t>
            </a:r>
          </a:p>
          <a:p>
            <a:r>
              <a:rPr lang="ru-RU" sz="5500" dirty="0" smtClean="0"/>
              <a:t>3) </a:t>
            </a:r>
            <a:r>
              <a:rPr lang="ru-RU" sz="5500" b="1" dirty="0" smtClean="0"/>
              <a:t>Очеловечение</a:t>
            </a:r>
            <a:r>
              <a:rPr lang="ru-RU" sz="5500" dirty="0" smtClean="0"/>
              <a:t> природы свойственно народному творчеству и лирике</a:t>
            </a:r>
          </a:p>
          <a:p>
            <a:pPr>
              <a:buNone/>
            </a:pPr>
            <a:r>
              <a:rPr lang="ru-RU" sz="5500" dirty="0" smtClean="0"/>
              <a:t>         Есенина.</a:t>
            </a:r>
          </a:p>
          <a:p>
            <a:r>
              <a:rPr lang="ru-RU" sz="5500" dirty="0" smtClean="0"/>
              <a:t>4) Язык Есенина, его </a:t>
            </a:r>
            <a:r>
              <a:rPr lang="ru-RU" sz="5500" b="1" dirty="0" smtClean="0"/>
              <a:t>связь с народным языком:</a:t>
            </a:r>
          </a:p>
          <a:p>
            <a:pPr>
              <a:buNone/>
            </a:pPr>
            <a:r>
              <a:rPr lang="ru-RU" sz="5500" dirty="0" smtClean="0"/>
              <a:t>              а) </a:t>
            </a:r>
            <a:r>
              <a:rPr lang="ru-RU" sz="5500" b="1" dirty="0" smtClean="0"/>
              <a:t>диалектизмы</a:t>
            </a:r>
            <a:r>
              <a:rPr lang="ru-RU" sz="5500" dirty="0" smtClean="0"/>
              <a:t> (шамкать, </a:t>
            </a:r>
            <a:r>
              <a:rPr lang="ru-RU" sz="5500" dirty="0" err="1" smtClean="0"/>
              <a:t>сутемень</a:t>
            </a:r>
            <a:r>
              <a:rPr lang="ru-RU" sz="5500" dirty="0" smtClean="0"/>
              <a:t> и др.);</a:t>
            </a:r>
          </a:p>
          <a:p>
            <a:pPr>
              <a:buNone/>
            </a:pPr>
            <a:r>
              <a:rPr lang="ru-RU" sz="5500" dirty="0" smtClean="0"/>
              <a:t>              б) </a:t>
            </a:r>
            <a:r>
              <a:rPr lang="ru-RU" sz="5500" b="1" dirty="0" smtClean="0"/>
              <a:t>архаизмы </a:t>
            </a:r>
            <a:r>
              <a:rPr lang="ru-RU" sz="5500" dirty="0" smtClean="0"/>
              <a:t>(вежды, небесные дщери и др.);</a:t>
            </a:r>
          </a:p>
          <a:p>
            <a:pPr>
              <a:buNone/>
            </a:pPr>
            <a:r>
              <a:rPr lang="ru-RU" sz="5500" dirty="0" smtClean="0"/>
              <a:t>              в) </a:t>
            </a:r>
            <a:r>
              <a:rPr lang="ru-RU" sz="5500" b="1" dirty="0" smtClean="0"/>
              <a:t>выражения</a:t>
            </a:r>
            <a:r>
              <a:rPr lang="ru-RU" sz="5500" dirty="0" smtClean="0"/>
              <a:t>, дошедшие до нас </a:t>
            </a:r>
            <a:r>
              <a:rPr lang="ru-RU" sz="5500" b="1" dirty="0" smtClean="0"/>
              <a:t>из глубокой древности </a:t>
            </a:r>
            <a:r>
              <a:rPr lang="ru-RU" sz="5500" dirty="0" smtClean="0"/>
              <a:t>(златой родник,</a:t>
            </a:r>
          </a:p>
          <a:p>
            <a:pPr>
              <a:buNone/>
            </a:pPr>
            <a:r>
              <a:rPr lang="ru-RU" sz="5500" dirty="0" smtClean="0"/>
              <a:t>               хладная планета и др.);</a:t>
            </a:r>
          </a:p>
          <a:p>
            <a:pPr>
              <a:buNone/>
            </a:pPr>
            <a:r>
              <a:rPr lang="ru-RU" sz="5500" dirty="0" smtClean="0"/>
              <a:t>              г) </a:t>
            </a:r>
            <a:r>
              <a:rPr lang="ru-RU" sz="5500" b="1" dirty="0" smtClean="0"/>
              <a:t>употребление кратких существительных </a:t>
            </a:r>
            <a:r>
              <a:rPr lang="ru-RU" sz="5500" dirty="0" smtClean="0"/>
              <a:t>типа «конский топ», «людская</a:t>
            </a:r>
          </a:p>
          <a:p>
            <a:pPr>
              <a:buNone/>
            </a:pPr>
            <a:r>
              <a:rPr lang="ru-RU" sz="5500" dirty="0" smtClean="0"/>
              <a:t>                молвь»;</a:t>
            </a:r>
          </a:p>
          <a:p>
            <a:pPr>
              <a:buNone/>
            </a:pPr>
            <a:r>
              <a:rPr lang="ru-RU" sz="5500" dirty="0" smtClean="0"/>
              <a:t>             </a:t>
            </a:r>
            <a:r>
              <a:rPr lang="ru-RU" sz="5500" dirty="0" err="1" smtClean="0"/>
              <a:t>д</a:t>
            </a:r>
            <a:r>
              <a:rPr lang="ru-RU" sz="5500" dirty="0" smtClean="0"/>
              <a:t>) такие слова, как </a:t>
            </a:r>
            <a:r>
              <a:rPr lang="ru-RU" sz="5500" b="1" dirty="0" smtClean="0"/>
              <a:t>«темь»; «</a:t>
            </a:r>
            <a:r>
              <a:rPr lang="ru-RU" sz="5500" b="1" dirty="0" err="1" smtClean="0"/>
              <a:t>звень</a:t>
            </a:r>
            <a:r>
              <a:rPr lang="ru-RU" sz="5500" b="1" dirty="0" smtClean="0"/>
              <a:t>»; «синь и сонь» </a:t>
            </a:r>
            <a:r>
              <a:rPr lang="ru-RU" sz="5500" dirty="0" smtClean="0"/>
              <a:t>и другие.</a:t>
            </a:r>
          </a:p>
          <a:p>
            <a:r>
              <a:rPr lang="ru-RU" sz="5500" dirty="0" smtClean="0"/>
              <a:t>5) </a:t>
            </a:r>
            <a:r>
              <a:rPr lang="ru-RU" sz="5500" b="1" dirty="0" smtClean="0"/>
              <a:t>Афористичность </a:t>
            </a:r>
            <a:r>
              <a:rPr lang="ru-RU" sz="5500" dirty="0" smtClean="0"/>
              <a:t>языка Есенина, восходящая к художественным чертам</a:t>
            </a:r>
          </a:p>
          <a:p>
            <a:pPr>
              <a:buNone/>
            </a:pPr>
            <a:r>
              <a:rPr lang="ru-RU" sz="5500" dirty="0" smtClean="0"/>
              <a:t>         народного творчества.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solidFill>
                  <a:srgbClr val="00B0F0"/>
                </a:solidFill>
              </a:rPr>
              <a:t>Сохнет стаявшая глина</a:t>
            </a:r>
            <a:r>
              <a:rPr lang="en-US" i="1" dirty="0" smtClean="0">
                <a:solidFill>
                  <a:srgbClr val="00B0F0"/>
                </a:solidFill>
              </a:rPr>
              <a:t>…</a:t>
            </a:r>
            <a:r>
              <a:rPr lang="ru-RU" i="1" dirty="0" smtClean="0">
                <a:solidFill>
                  <a:srgbClr val="00B0F0"/>
                </a:solidFill>
              </a:rPr>
              <a:t> </a:t>
            </a:r>
            <a:endParaRPr lang="ru-RU" i="1" dirty="0">
              <a:solidFill>
                <a:srgbClr val="00B0F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20933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i="1" dirty="0" smtClean="0"/>
              <a:t>Сохнет стаявшая глина,</a:t>
            </a:r>
          </a:p>
          <a:p>
            <a:pPr>
              <a:buNone/>
            </a:pPr>
            <a:r>
              <a:rPr lang="ru-RU" sz="9600" b="1" i="1" dirty="0" smtClean="0"/>
              <a:t> На </a:t>
            </a:r>
            <a:r>
              <a:rPr lang="ru-RU" sz="9600" b="1" i="1" dirty="0" err="1" smtClean="0"/>
              <a:t>сугорьях</a:t>
            </a:r>
            <a:r>
              <a:rPr lang="ru-RU" sz="9600" b="1" i="1" dirty="0" smtClean="0"/>
              <a:t> гниль опенок.</a:t>
            </a:r>
          </a:p>
          <a:p>
            <a:pPr>
              <a:buNone/>
            </a:pPr>
            <a:r>
              <a:rPr lang="ru-RU" sz="9600" b="1" i="1" dirty="0" smtClean="0"/>
              <a:t>  Пляшет ветер по равнинам,</a:t>
            </a:r>
          </a:p>
          <a:p>
            <a:pPr>
              <a:buNone/>
            </a:pPr>
            <a:r>
              <a:rPr lang="ru-RU" sz="9600" b="1" i="1" dirty="0" smtClean="0"/>
              <a:t>Рыжий ласковый осленок.</a:t>
            </a:r>
          </a:p>
          <a:p>
            <a:pPr>
              <a:buNone/>
            </a:pPr>
            <a:r>
              <a:rPr lang="ru-RU" sz="9600" b="1" i="1" dirty="0" smtClean="0"/>
              <a:t> </a:t>
            </a:r>
          </a:p>
          <a:p>
            <a:pPr>
              <a:buNone/>
            </a:pPr>
            <a:r>
              <a:rPr lang="ru-RU" sz="9600" b="1" i="1" dirty="0" smtClean="0"/>
              <a:t>Пахнет вербой и смолою.</a:t>
            </a:r>
          </a:p>
          <a:p>
            <a:pPr>
              <a:buNone/>
            </a:pPr>
            <a:r>
              <a:rPr lang="ru-RU" sz="9600" b="1" i="1" dirty="0" smtClean="0"/>
              <a:t>Синь то дремлет, то вздыхает.</a:t>
            </a:r>
          </a:p>
          <a:p>
            <a:pPr>
              <a:buNone/>
            </a:pPr>
            <a:r>
              <a:rPr lang="ru-RU" sz="9600" b="1" i="1" dirty="0" smtClean="0"/>
              <a:t>У лесного аналоя</a:t>
            </a:r>
          </a:p>
          <a:p>
            <a:pPr>
              <a:buNone/>
            </a:pPr>
            <a:r>
              <a:rPr lang="ru-RU" sz="9600" b="1" i="1" dirty="0" smtClean="0"/>
              <a:t>Воробей псалтырь читает.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i="1" dirty="0" smtClean="0"/>
              <a:t>Прошлогодний лист в овраге</a:t>
            </a:r>
          </a:p>
          <a:p>
            <a:pPr>
              <a:buNone/>
            </a:pPr>
            <a:r>
              <a:rPr lang="ru-RU" sz="9600" b="1" i="1" dirty="0" smtClean="0"/>
              <a:t> Средь кустов – как ворох меди.</a:t>
            </a:r>
          </a:p>
          <a:p>
            <a:pPr>
              <a:buNone/>
            </a:pPr>
            <a:r>
              <a:rPr lang="ru-RU" sz="9600" b="1" i="1" dirty="0" smtClean="0"/>
              <a:t> Кто-то в солнечной сермяге</a:t>
            </a:r>
          </a:p>
          <a:p>
            <a:pPr>
              <a:buNone/>
            </a:pPr>
            <a:r>
              <a:rPr lang="ru-RU" sz="9600" b="1" i="1" dirty="0" smtClean="0"/>
              <a:t>На осленке рыжем едет.</a:t>
            </a:r>
          </a:p>
          <a:p>
            <a:pPr>
              <a:buNone/>
            </a:pPr>
            <a:r>
              <a:rPr lang="ru-RU" sz="9600" b="1" i="1" dirty="0" smtClean="0"/>
              <a:t> </a:t>
            </a:r>
          </a:p>
          <a:p>
            <a:pPr>
              <a:buNone/>
            </a:pPr>
            <a:r>
              <a:rPr lang="ru-RU" sz="9600" b="1" i="1" dirty="0" smtClean="0"/>
              <a:t>Прядь волос нежней кудели,</a:t>
            </a:r>
          </a:p>
          <a:p>
            <a:pPr>
              <a:buNone/>
            </a:pPr>
            <a:r>
              <a:rPr lang="ru-RU" sz="9600" b="1" i="1" dirty="0" smtClean="0"/>
              <a:t> Но лицо его туманно.</a:t>
            </a:r>
          </a:p>
          <a:p>
            <a:pPr>
              <a:buNone/>
            </a:pPr>
            <a:r>
              <a:rPr lang="ru-RU" sz="9600" b="1" i="1" dirty="0" smtClean="0"/>
              <a:t> Никнут сосны, никнут ели</a:t>
            </a:r>
          </a:p>
          <a:p>
            <a:pPr>
              <a:buNone/>
            </a:pPr>
            <a:r>
              <a:rPr lang="ru-RU" sz="9600" b="1" i="1" dirty="0" smtClean="0"/>
              <a:t> И кричат ему: «Осанна!»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Словарная работа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 err="1" smtClean="0"/>
              <a:t>Оса́нна</a:t>
            </a:r>
            <a:r>
              <a:rPr lang="ru-RU" dirty="0" smtClean="0"/>
              <a:t> (</a:t>
            </a:r>
            <a:r>
              <a:rPr lang="ru-RU" u="sng" dirty="0" err="1" smtClean="0">
                <a:hlinkClick r:id="rId2" tooltip="Иврит"/>
              </a:rPr>
              <a:t>ивр</a:t>
            </a:r>
            <a:r>
              <a:rPr lang="ru-RU" u="sng" dirty="0" smtClean="0">
                <a:hlinkClick r:id="rId2" tooltip="Иврит"/>
              </a:rPr>
              <a:t>.</a:t>
            </a:r>
            <a:r>
              <a:rPr lang="ru-RU" dirty="0" smtClean="0"/>
              <a:t> ‏</a:t>
            </a:r>
            <a:r>
              <a:rPr lang="he-IL" dirty="0" smtClean="0"/>
              <a:t>הושיע נא</a:t>
            </a:r>
            <a:r>
              <a:rPr lang="ru-RU" dirty="0" smtClean="0"/>
              <a:t>‏‎‎‎, </a:t>
            </a:r>
            <a:r>
              <a:rPr lang="ru-RU" i="1" dirty="0" err="1" smtClean="0"/>
              <a:t>hôšî‘â-nā</a:t>
            </a:r>
            <a:r>
              <a:rPr lang="ru-RU" i="1" dirty="0" smtClean="0"/>
              <a:t>’</a:t>
            </a:r>
            <a:r>
              <a:rPr lang="ru-RU" dirty="0" smtClean="0"/>
              <a:t> — </a:t>
            </a:r>
            <a:r>
              <a:rPr lang="ru-RU" i="1" dirty="0" smtClean="0"/>
              <a:t>спаси, мы молим</a:t>
            </a:r>
            <a:r>
              <a:rPr lang="ru-RU" dirty="0" smtClean="0"/>
              <a:t>) — торжественное молитвенное восклицание (краткая </a:t>
            </a:r>
            <a:r>
              <a:rPr lang="ru-RU" u="sng" dirty="0" smtClean="0">
                <a:hlinkClick r:id="rId3" tooltip="Молитва"/>
              </a:rPr>
              <a:t>молитва</a:t>
            </a:r>
            <a:r>
              <a:rPr lang="ru-RU" dirty="0" smtClean="0"/>
              <a:t>), изначально являвшееся хвалебным </a:t>
            </a:r>
            <a:r>
              <a:rPr lang="ru-RU" u="sng" dirty="0" smtClean="0">
                <a:hlinkClick r:id="rId4" tooltip="Аккламация (богослужение)"/>
              </a:rPr>
              <a:t>возгласом</a:t>
            </a:r>
            <a:r>
              <a:rPr lang="ru-RU" dirty="0" smtClean="0"/>
              <a:t>. Моление о помощи (спаси!); уверенность в помощи (спасение!); междометие, выражающее радость о спасении (слава!).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Задание на дом</a:t>
            </a:r>
            <a:r>
              <a:rPr lang="en-US" dirty="0" smtClean="0">
                <a:solidFill>
                  <a:srgbClr val="00B0F0"/>
                </a:solidFill>
              </a:rPr>
              <a:t>: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</a:t>
            </a:r>
          </a:p>
          <a:p>
            <a:pPr>
              <a:buNone/>
            </a:pPr>
            <a:r>
              <a:rPr lang="ru-RU" b="1" dirty="0" smtClean="0"/>
              <a:t>              Анализ стихотворения:</a:t>
            </a:r>
          </a:p>
          <a:p>
            <a:r>
              <a:rPr lang="ru-RU" b="1" dirty="0" smtClean="0"/>
              <a:t>1гр. «Восход солнца»</a:t>
            </a:r>
          </a:p>
          <a:p>
            <a:r>
              <a:rPr lang="ru-RU" b="1" dirty="0" smtClean="0"/>
              <a:t>2гр. «Я пастух, мои палаты…»</a:t>
            </a:r>
          </a:p>
          <a:p>
            <a:r>
              <a:rPr lang="ru-RU" b="1" dirty="0" smtClean="0"/>
              <a:t>3гр. «Хороша была Танюша</a:t>
            </a:r>
            <a:r>
              <a:rPr lang="en-US" b="1" dirty="0" smtClean="0"/>
              <a:t>…</a:t>
            </a:r>
            <a:r>
              <a:rPr lang="ru-RU" b="1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О ком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ru-RU" b="1" dirty="0" smtClean="0">
                <a:solidFill>
                  <a:srgbClr val="00B0F0"/>
                </a:solidFill>
              </a:rPr>
              <a:t>сказано</a:t>
            </a:r>
            <a:r>
              <a:rPr lang="en-US" b="1" dirty="0" smtClean="0">
                <a:solidFill>
                  <a:srgbClr val="00B0F0"/>
                </a:solidFill>
              </a:rPr>
              <a:t>?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002060"/>
                </a:solidFill>
              </a:rPr>
              <a:t>«Больше всего он любил русские песни. За ними он проводил целые вечера и дни. Он </a:t>
            </a:r>
            <a:r>
              <a:rPr lang="ru-RU" sz="4000" b="1" i="1" dirty="0" smtClean="0">
                <a:solidFill>
                  <a:srgbClr val="002060"/>
                </a:solidFill>
              </a:rPr>
              <a:t>заставлял </a:t>
            </a:r>
            <a:r>
              <a:rPr lang="ru-RU" sz="4000" b="1" i="1" dirty="0">
                <a:solidFill>
                  <a:srgbClr val="002060"/>
                </a:solidFill>
              </a:rPr>
              <a:t>петь всех, приходивших к нему,…знал песню, как теперь редко кто знает, и любил её – грустную, задорную, старинную, современную».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871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C.</a:t>
            </a:r>
            <a:r>
              <a:rPr lang="ru-RU" b="1" dirty="0" smtClean="0">
                <a:solidFill>
                  <a:srgbClr val="00B0F0"/>
                </a:solidFill>
              </a:rPr>
              <a:t> А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  <a:r>
              <a:rPr lang="ru-RU" b="1" dirty="0" smtClean="0">
                <a:solidFill>
                  <a:srgbClr val="00B0F0"/>
                </a:solidFill>
              </a:rPr>
              <a:t> Есенин </a:t>
            </a:r>
            <a:r>
              <a:rPr lang="en-US" b="1" dirty="0" smtClean="0">
                <a:solidFill>
                  <a:srgbClr val="00B0F0"/>
                </a:solidFill>
              </a:rPr>
              <a:t>: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</a:rPr>
              <a:t> «Родился я с песнями в травном одеяле.</a:t>
            </a:r>
            <a:endParaRPr lang="ru-RU"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</a:rPr>
              <a:t>Зори </a:t>
            </a:r>
            <a:r>
              <a:rPr lang="ru-RU" sz="3600" b="1" i="1" dirty="0">
                <a:solidFill>
                  <a:srgbClr val="002060"/>
                </a:solidFill>
              </a:rPr>
              <a:t>меня вешние в радугу свивали</a:t>
            </a:r>
            <a:r>
              <a:rPr lang="ru-RU" sz="3600" b="1" i="1" dirty="0" smtClean="0">
                <a:solidFill>
                  <a:srgbClr val="002060"/>
                </a:solidFill>
              </a:rPr>
              <a:t>.                                  Вырос </a:t>
            </a:r>
            <a:r>
              <a:rPr lang="ru-RU" sz="3600" b="1" i="1" dirty="0">
                <a:solidFill>
                  <a:srgbClr val="002060"/>
                </a:solidFill>
              </a:rPr>
              <a:t>я до зрелости, внук купальской ночи,</a:t>
            </a:r>
            <a:endParaRPr lang="ru-RU"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</a:rPr>
              <a:t>Сутемень</a:t>
            </a: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i="1" dirty="0" err="1">
                <a:solidFill>
                  <a:srgbClr val="002060"/>
                </a:solidFill>
              </a:rPr>
              <a:t>колдовная</a:t>
            </a:r>
            <a:r>
              <a:rPr lang="ru-RU" sz="3600" b="1" i="1" dirty="0">
                <a:solidFill>
                  <a:srgbClr val="002060"/>
                </a:solidFill>
              </a:rPr>
              <a:t> счастье мне </a:t>
            </a:r>
            <a:r>
              <a:rPr lang="ru-RU" sz="3600" b="1" i="1" dirty="0" smtClean="0">
                <a:solidFill>
                  <a:srgbClr val="002060"/>
                </a:solidFill>
              </a:rPr>
              <a:t>      пророчит</a:t>
            </a:r>
            <a:r>
              <a:rPr lang="ru-RU" sz="3600" b="1" i="1" dirty="0">
                <a:solidFill>
                  <a:srgbClr val="002060"/>
                </a:solidFill>
              </a:rPr>
              <a:t>…» 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610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Задание экспертной группе</a:t>
            </a:r>
            <a:r>
              <a:rPr lang="en-US" b="1" dirty="0" smtClean="0">
                <a:solidFill>
                  <a:srgbClr val="00B0F0"/>
                </a:solidFill>
              </a:rPr>
              <a:t>: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Выявить корни народности есенинской поэзии</a:t>
            </a:r>
            <a:r>
              <a:rPr lang="en-US" sz="40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</a:t>
            </a:r>
            <a:r>
              <a:rPr lang="ru-RU" sz="40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а именно</a:t>
            </a:r>
            <a:r>
              <a:rPr lang="en-US" sz="40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влияние деда и бабушки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влияние матери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влияние отца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влияние народного творчества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099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дедушка и бабушка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Федор Андреевич Титов</a:t>
            </a:r>
            <a:endParaRPr lang="ru-RU" dirty="0"/>
          </a:p>
        </p:txBody>
      </p:sp>
      <p:pic>
        <p:nvPicPr>
          <p:cNvPr id="1026" name="Picture 2" descr="C:\Users\Светлана\Desktop\дед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99592" y="2420888"/>
            <a:ext cx="2710584" cy="3951288"/>
          </a:xfrm>
          <a:prstGeom prst="rect">
            <a:avLst/>
          </a:prstGeom>
          <a:noFill/>
        </p:spPr>
      </p:pic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Дом</a:t>
            </a:r>
            <a:r>
              <a:rPr lang="en-US" dirty="0" smtClean="0"/>
              <a:t>, </a:t>
            </a:r>
            <a:r>
              <a:rPr lang="ru-RU" dirty="0" smtClean="0"/>
              <a:t>в котором рос Есенин</a:t>
            </a:r>
            <a:endParaRPr lang="ru-RU" dirty="0"/>
          </a:p>
        </p:txBody>
      </p:sp>
      <p:pic>
        <p:nvPicPr>
          <p:cNvPr id="1027" name="Picture 3" descr="C:\Users\Светлана\Desktop\дом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645025" y="2680486"/>
            <a:ext cx="4041775" cy="29400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137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Родители 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Александр Никитич Есенин</a:t>
            </a:r>
            <a:endParaRPr lang="ru-RU" dirty="0"/>
          </a:p>
        </p:txBody>
      </p:sp>
      <p:pic>
        <p:nvPicPr>
          <p:cNvPr id="2050" name="Picture 2" descr="C:\Users\Светлана\Desktop\родител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07514" y="2174875"/>
            <a:ext cx="2739560" cy="3951288"/>
          </a:xfrm>
          <a:prstGeom prst="rect">
            <a:avLst/>
          </a:prstGeom>
          <a:noFill/>
        </p:spPr>
      </p:pic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Татьяна Федоровна Титова</a:t>
            </a:r>
            <a:endParaRPr lang="ru-RU" dirty="0"/>
          </a:p>
        </p:txBody>
      </p:sp>
      <p:pic>
        <p:nvPicPr>
          <p:cNvPr id="2051" name="Picture 3" descr="C:\Users\Светлана\Desktop\род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6456" y="2174875"/>
            <a:ext cx="3038912" cy="39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Богата была родина Есенина песнями, </a:t>
            </a:r>
            <a:r>
              <a:rPr lang="ru-RU" dirty="0" err="1" smtClean="0">
                <a:solidFill>
                  <a:srgbClr val="00B0F0"/>
                </a:solidFill>
              </a:rPr>
              <a:t>прибасками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3074" name="Picture 2" descr="C:\Users\Светлана\Desktop\народно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916832"/>
            <a:ext cx="6096000" cy="4229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2700" i="1" dirty="0" smtClean="0"/>
              <a:t/>
            </a:r>
            <a:br>
              <a:rPr lang="ru-RU" sz="2700" i="1" dirty="0" smtClean="0"/>
            </a:br>
            <a:r>
              <a:rPr lang="ru-RU" sz="3100" b="1" i="1" dirty="0" smtClean="0">
                <a:solidFill>
                  <a:srgbClr val="00B0F0"/>
                </a:solidFill>
              </a:rPr>
              <a:t>«Сыпь, тальянка, звонко, сыпь, тальянка, смело!</a:t>
            </a:r>
            <a:r>
              <a:rPr lang="ru-RU" sz="3100" b="1" dirty="0" smtClean="0">
                <a:solidFill>
                  <a:srgbClr val="00B0F0"/>
                </a:solidFill>
              </a:rPr>
              <a:t/>
            </a:r>
            <a:br>
              <a:rPr lang="ru-RU" sz="3100" b="1" dirty="0" smtClean="0">
                <a:solidFill>
                  <a:srgbClr val="00B0F0"/>
                </a:solidFill>
              </a:rPr>
            </a:br>
            <a:r>
              <a:rPr lang="ru-RU" sz="3100" b="1" i="1" dirty="0" smtClean="0">
                <a:solidFill>
                  <a:srgbClr val="00B0F0"/>
                </a:solidFill>
              </a:rPr>
              <a:t>     Вспомнить, что ли, юность, ту, что пролетела?..</a:t>
            </a:r>
            <a:r>
              <a:rPr lang="ru-RU" sz="3100" b="1" i="1" u="sng" dirty="0" smtClean="0">
                <a:solidFill>
                  <a:srgbClr val="00B0F0"/>
                </a:solidFill>
              </a:rPr>
              <a:t>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Users\Светлана\Desktop\garmon-v-rukah-esenin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6975" y="1916113"/>
            <a:ext cx="4210050" cy="421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С. Есенин утверждал: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i="1" dirty="0" smtClean="0">
                <a:solidFill>
                  <a:srgbClr val="002060"/>
                </a:solidFill>
              </a:rPr>
              <a:t>     «Моя лирика жива одной большой любовью, любовью к родине. </a:t>
            </a:r>
          </a:p>
          <a:p>
            <a:pPr>
              <a:buNone/>
            </a:pPr>
            <a:r>
              <a:rPr lang="ru-RU" sz="4800" i="1" dirty="0" smtClean="0">
                <a:solidFill>
                  <a:srgbClr val="002060"/>
                </a:solidFill>
              </a:rPr>
              <a:t>Чувство родины – основное в моём творчестве». </a:t>
            </a:r>
            <a:endParaRPr lang="ru-RU" sz="4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460</Words>
  <Application>Microsoft Office PowerPoint</Application>
  <PresentationFormat>Экран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О ком сказано?</vt:lpstr>
      <vt:lpstr>C. А. Есенин : </vt:lpstr>
      <vt:lpstr>Задание экспертной группе:</vt:lpstr>
      <vt:lpstr>дедушка и бабушка</vt:lpstr>
      <vt:lpstr>Родители </vt:lpstr>
      <vt:lpstr>Богата была родина Есенина песнями, прибасками </vt:lpstr>
      <vt:lpstr> «Сыпь, тальянка, звонко, сыпь, тальянка, смело!      Вспомнить, что ли, юность, ту, что пролетела?..       </vt:lpstr>
      <vt:lpstr>С. Есенин утверждал: </vt:lpstr>
      <vt:lpstr>сравните:</vt:lpstr>
      <vt:lpstr>Черты народности в лирике С. Есенина</vt:lpstr>
      <vt:lpstr>Сохнет стаявшая глина… </vt:lpstr>
      <vt:lpstr>Словарная работа</vt:lpstr>
      <vt:lpstr>Задание на дом: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Эдита</cp:lastModifiedBy>
  <cp:revision>21</cp:revision>
  <dcterms:created xsi:type="dcterms:W3CDTF">2013-01-06T13:13:53Z</dcterms:created>
  <dcterms:modified xsi:type="dcterms:W3CDTF">2016-01-08T19:43:24Z</dcterms:modified>
</cp:coreProperties>
</file>