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3" r:id="rId9"/>
    <p:sldId id="275" r:id="rId10"/>
    <p:sldId id="274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34" r:id="rId21"/>
    <p:sldId id="321" r:id="rId22"/>
    <p:sldId id="335" r:id="rId23"/>
    <p:sldId id="336" r:id="rId24"/>
    <p:sldId id="337" r:id="rId25"/>
    <p:sldId id="284" r:id="rId26"/>
    <p:sldId id="341" r:id="rId27"/>
    <p:sldId id="311" r:id="rId28"/>
    <p:sldId id="328" r:id="rId29"/>
    <p:sldId id="329" r:id="rId30"/>
    <p:sldId id="338" r:id="rId31"/>
    <p:sldId id="323" r:id="rId32"/>
    <p:sldId id="339" r:id="rId33"/>
    <p:sldId id="295" r:id="rId34"/>
    <p:sldId id="303" r:id="rId35"/>
    <p:sldId id="340" r:id="rId36"/>
    <p:sldId id="342" r:id="rId37"/>
    <p:sldId id="265" r:id="rId38"/>
    <p:sldId id="343" r:id="rId39"/>
    <p:sldId id="344" r:id="rId40"/>
    <p:sldId id="345" r:id="rId41"/>
    <p:sldId id="346" r:id="rId42"/>
    <p:sldId id="260" r:id="rId43"/>
    <p:sldId id="261" r:id="rId44"/>
    <p:sldId id="262" r:id="rId45"/>
    <p:sldId id="263" r:id="rId46"/>
    <p:sldId id="264" r:id="rId47"/>
    <p:sldId id="285" r:id="rId48"/>
    <p:sldId id="288" r:id="rId49"/>
    <p:sldId id="289" r:id="rId50"/>
    <p:sldId id="290" r:id="rId51"/>
    <p:sldId id="286" r:id="rId52"/>
    <p:sldId id="287" r:id="rId53"/>
    <p:sldId id="304" r:id="rId54"/>
    <p:sldId id="291" r:id="rId55"/>
    <p:sldId id="292" r:id="rId56"/>
    <p:sldId id="293" r:id="rId57"/>
    <p:sldId id="294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5" r:id="rId66"/>
    <p:sldId id="306" r:id="rId67"/>
    <p:sldId id="307" r:id="rId68"/>
    <p:sldId id="308" r:id="rId69"/>
    <p:sldId id="309" r:id="rId70"/>
    <p:sldId id="310" r:id="rId71"/>
    <p:sldId id="312" r:id="rId72"/>
    <p:sldId id="313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2" r:id="rId81"/>
    <p:sldId id="324" r:id="rId82"/>
    <p:sldId id="325" r:id="rId83"/>
    <p:sldId id="326" r:id="rId84"/>
    <p:sldId id="327" r:id="rId85"/>
    <p:sldId id="330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64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4B817-5A38-4266-BD2D-04709EEF1EF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1E790BFD-34C7-412F-A09E-06F18DAAFB57}">
      <dgm:prSet phldrT="[Текст]" custT="1"/>
      <dgm:spPr/>
      <dgm:t>
        <a:bodyPr/>
        <a:lstStyle/>
        <a:p>
          <a:r>
            <a:rPr lang="ru-RU" sz="1800" dirty="0" smtClean="0"/>
            <a:t>Автопортрет (1980 г.)</a:t>
          </a:r>
          <a:endParaRPr lang="ru-RU" sz="1800" dirty="0"/>
        </a:p>
      </dgm:t>
    </dgm:pt>
    <dgm:pt modelId="{989CE10B-89DF-4D7E-97C0-DA6B765A3B78}" type="parTrans" cxnId="{40551BD8-E9DA-4B70-A226-9AB297C8E2C5}">
      <dgm:prSet/>
      <dgm:spPr/>
      <dgm:t>
        <a:bodyPr/>
        <a:lstStyle/>
        <a:p>
          <a:endParaRPr lang="ru-RU"/>
        </a:p>
      </dgm:t>
    </dgm:pt>
    <dgm:pt modelId="{1A706617-4065-43DD-BAD0-0041C4C95FAC}" type="sibTrans" cxnId="{40551BD8-E9DA-4B70-A226-9AB297C8E2C5}">
      <dgm:prSet/>
      <dgm:spPr/>
      <dgm:t>
        <a:bodyPr/>
        <a:lstStyle/>
        <a:p>
          <a:endParaRPr lang="ru-RU"/>
        </a:p>
      </dgm:t>
    </dgm:pt>
    <dgm:pt modelId="{AFCF2C37-36DB-431C-BF79-A5BFD108B800}" type="pres">
      <dgm:prSet presAssocID="{7F04B817-5A38-4266-BD2D-04709EEF1EFA}" presName="Name0" presStyleCnt="0">
        <dgm:presLayoutVars>
          <dgm:chMax/>
          <dgm:chPref/>
          <dgm:dir/>
        </dgm:presLayoutVars>
      </dgm:prSet>
      <dgm:spPr/>
    </dgm:pt>
    <dgm:pt modelId="{F50208B7-AA91-451D-A47D-7F34E6558224}" type="pres">
      <dgm:prSet presAssocID="{1E790BFD-34C7-412F-A09E-06F18DAAFB57}" presName="composite" presStyleCnt="0">
        <dgm:presLayoutVars>
          <dgm:chMax val="1"/>
          <dgm:chPref val="1"/>
        </dgm:presLayoutVars>
      </dgm:prSet>
      <dgm:spPr/>
    </dgm:pt>
    <dgm:pt modelId="{39B06F04-169C-4FAA-8DC4-EF1B30DB589F}" type="pres">
      <dgm:prSet presAssocID="{1E790BFD-34C7-412F-A09E-06F18DAAFB57}" presName="Accent" presStyleLbl="trAlignAcc1" presStyleIdx="0" presStyleCnt="1" custLinFactNeighborX="-782" custLinFactNeighborY="4241">
        <dgm:presLayoutVars>
          <dgm:chMax val="0"/>
          <dgm:chPref val="0"/>
        </dgm:presLayoutVars>
      </dgm:prSet>
      <dgm:spPr/>
    </dgm:pt>
    <dgm:pt modelId="{BA217D02-15DD-4A95-9CAB-CCEB02857208}" type="pres">
      <dgm:prSet presAssocID="{1E790BFD-34C7-412F-A09E-06F18DAAFB57}" presName="Image" presStyleLbl="alignImgPlace1" presStyleIdx="0" presStyleCnt="1" custScaleX="75095" custScaleY="81975" custLinFactNeighborX="-1304" custLinFactNeighborY="-31">
        <dgm:presLayoutVars>
          <dgm:chMax val="0"/>
          <dgm:chPref val="0"/>
        </dgm:presLayoutVars>
      </dgm:prSet>
      <dgm:spPr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556" r="16156"/>
          </a:stretch>
        </a:blipFill>
      </dgm:spPr>
      <dgm:t>
        <a:bodyPr/>
        <a:lstStyle/>
        <a:p>
          <a:endParaRPr lang="ru-RU"/>
        </a:p>
      </dgm:t>
    </dgm:pt>
    <dgm:pt modelId="{7208FF1B-6C19-4D59-9525-AB6002520D8A}" type="pres">
      <dgm:prSet presAssocID="{1E790BFD-34C7-412F-A09E-06F18DAAFB57}" presName="ChildComposite" presStyleCnt="0"/>
      <dgm:spPr/>
    </dgm:pt>
    <dgm:pt modelId="{56255C43-0D5A-449F-B17E-F23A8427450F}" type="pres">
      <dgm:prSet presAssocID="{1E790BFD-34C7-412F-A09E-06F18DAAFB5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EC9DC92-D467-443B-ABD4-1549BBBBCD6B}" type="pres">
      <dgm:prSet presAssocID="{1E790BFD-34C7-412F-A09E-06F18DAAFB57}" presName="Parent" presStyleLbl="revTx" presStyleIdx="0" presStyleCnt="1" custAng="0" custScaleY="5067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9F0DB1-5F83-44BE-9EB5-8400FE149928}" type="presOf" srcId="{1E790BFD-34C7-412F-A09E-06F18DAAFB57}" destId="{8EC9DC92-D467-443B-ABD4-1549BBBBCD6B}" srcOrd="0" destOrd="0" presId="urn:microsoft.com/office/officeart/2008/layout/CaptionedPictures"/>
    <dgm:cxn modelId="{90B75D3B-7F46-4D5E-B8D5-CB7AACBC94BE}" type="presOf" srcId="{7F04B817-5A38-4266-BD2D-04709EEF1EFA}" destId="{AFCF2C37-36DB-431C-BF79-A5BFD108B800}" srcOrd="0" destOrd="0" presId="urn:microsoft.com/office/officeart/2008/layout/CaptionedPictures"/>
    <dgm:cxn modelId="{40551BD8-E9DA-4B70-A226-9AB297C8E2C5}" srcId="{7F04B817-5A38-4266-BD2D-04709EEF1EFA}" destId="{1E790BFD-34C7-412F-A09E-06F18DAAFB57}" srcOrd="0" destOrd="0" parTransId="{989CE10B-89DF-4D7E-97C0-DA6B765A3B78}" sibTransId="{1A706617-4065-43DD-BAD0-0041C4C95FAC}"/>
    <dgm:cxn modelId="{37067A10-133D-4255-BA87-9DD5D908A734}" type="presParOf" srcId="{AFCF2C37-36DB-431C-BF79-A5BFD108B800}" destId="{F50208B7-AA91-451D-A47D-7F34E6558224}" srcOrd="0" destOrd="0" presId="urn:microsoft.com/office/officeart/2008/layout/CaptionedPictures"/>
    <dgm:cxn modelId="{70F4B02F-5C7F-4CD4-9481-E16153CF4E67}" type="presParOf" srcId="{F50208B7-AA91-451D-A47D-7F34E6558224}" destId="{39B06F04-169C-4FAA-8DC4-EF1B30DB589F}" srcOrd="0" destOrd="0" presId="urn:microsoft.com/office/officeart/2008/layout/CaptionedPictures"/>
    <dgm:cxn modelId="{85668F07-3B17-4EEB-814F-A13BB2F088D9}" type="presParOf" srcId="{F50208B7-AA91-451D-A47D-7F34E6558224}" destId="{BA217D02-15DD-4A95-9CAB-CCEB02857208}" srcOrd="1" destOrd="0" presId="urn:microsoft.com/office/officeart/2008/layout/CaptionedPictures"/>
    <dgm:cxn modelId="{9352195C-5399-4E0A-81C0-527910C4085F}" type="presParOf" srcId="{F50208B7-AA91-451D-A47D-7F34E6558224}" destId="{7208FF1B-6C19-4D59-9525-AB6002520D8A}" srcOrd="2" destOrd="0" presId="urn:microsoft.com/office/officeart/2008/layout/CaptionedPictures"/>
    <dgm:cxn modelId="{1429BB65-8EB3-464C-88F8-8F93E87BF85F}" type="presParOf" srcId="{7208FF1B-6C19-4D59-9525-AB6002520D8A}" destId="{56255C43-0D5A-449F-B17E-F23A8427450F}" srcOrd="0" destOrd="0" presId="urn:microsoft.com/office/officeart/2008/layout/CaptionedPictures"/>
    <dgm:cxn modelId="{7493561E-DD29-4D8D-9B77-9057E7841DED}" type="presParOf" srcId="{7208FF1B-6C19-4D59-9525-AB6002520D8A}" destId="{8EC9DC92-D467-443B-ABD4-1549BBBBCD6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6F04-169C-4FAA-8DC4-EF1B30DB589F}">
      <dsp:nvSpPr>
        <dsp:cNvPr id="0" name=""/>
        <dsp:cNvSpPr/>
      </dsp:nvSpPr>
      <dsp:spPr>
        <a:xfrm>
          <a:off x="0" y="26131"/>
          <a:ext cx="5486400" cy="64545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17D02-15DD-4A95-9CAB-CCEB02857208}">
      <dsp:nvSpPr>
        <dsp:cNvPr id="0" name=""/>
        <dsp:cNvSpPr/>
      </dsp:nvSpPr>
      <dsp:spPr>
        <a:xfrm>
          <a:off x="824806" y="648066"/>
          <a:ext cx="3708010" cy="343924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556" r="1615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9DC92-D467-443B-ABD4-1549BBBBCD6B}">
      <dsp:nvSpPr>
        <dsp:cNvPr id="0" name=""/>
        <dsp:cNvSpPr/>
      </dsp:nvSpPr>
      <dsp:spPr>
        <a:xfrm>
          <a:off x="274320" y="4896543"/>
          <a:ext cx="4937760" cy="88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Автопортрет (1980 г.)</a:t>
          </a:r>
          <a:endParaRPr lang="ru-RU" sz="1800" kern="1200" dirty="0"/>
        </a:p>
      </dsp:txBody>
      <dsp:txXfrm>
        <a:off x="274320" y="4896543"/>
        <a:ext cx="4937760" cy="883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1DF5BA-C01F-4E12-9C9A-21CDFD11CC2B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DCEFF8-A64E-46E0-9FCA-9C2CEC02C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Мастер кисти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Художник </a:t>
            </a:r>
          </a:p>
          <a:p>
            <a:r>
              <a:rPr lang="ru-RU" dirty="0" smtClean="0"/>
              <a:t>Владимир Иванович </a:t>
            </a:r>
          </a:p>
          <a:p>
            <a:r>
              <a:rPr lang="ru-RU" sz="3500" dirty="0" err="1" smtClean="0"/>
              <a:t>Пегушев</a:t>
            </a:r>
            <a:r>
              <a:rPr lang="ru-RU" sz="3000" dirty="0" smtClean="0"/>
              <a:t> </a:t>
            </a:r>
          </a:p>
          <a:p>
            <a:r>
              <a:rPr lang="ru-RU" sz="1800" dirty="0" smtClean="0"/>
              <a:t>(1921-2006)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787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7921625" cy="5616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5877272"/>
            <a:ext cx="3240360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«На лесном кордоне»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96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8"/>
            <a:ext cx="5486400" cy="78494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" r="-415"/>
          <a:stretch/>
        </p:blipFill>
        <p:spPr>
          <a:xfrm>
            <a:off x="853440" y="655320"/>
            <a:ext cx="7452360" cy="5581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1432" y="5949280"/>
            <a:ext cx="5112568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«Уголок двора» 1981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610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39" y="620713"/>
            <a:ext cx="7833361" cy="55451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5877272"/>
            <a:ext cx="2095128" cy="39000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«Осенний наряд»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08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6" r="-197"/>
          <a:stretch/>
        </p:blipFill>
        <p:spPr>
          <a:xfrm>
            <a:off x="822960" y="476250"/>
            <a:ext cx="7406640" cy="57610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5805264"/>
            <a:ext cx="4104456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Натюрморт «Осень»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680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14422"/>
            <a:ext cx="5486400" cy="52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5" b="-84"/>
          <a:stretch/>
        </p:blipFill>
        <p:spPr>
          <a:xfrm>
            <a:off x="428596" y="785794"/>
            <a:ext cx="8233727" cy="55016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5805264"/>
            <a:ext cx="2448272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«Осенний этюд»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107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" r="-543"/>
          <a:stretch/>
        </p:blipFill>
        <p:spPr>
          <a:xfrm>
            <a:off x="487680" y="476250"/>
            <a:ext cx="8046720" cy="5832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5949280"/>
            <a:ext cx="3096344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«Подтаял первый снег»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577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57554" y="1131888"/>
            <a:ext cx="2857520" cy="5111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0"/>
          <a:stretch/>
        </p:blipFill>
        <p:spPr>
          <a:xfrm>
            <a:off x="2255520" y="137160"/>
            <a:ext cx="4572000" cy="64604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6237312"/>
            <a:ext cx="2232248" cy="36004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«Зима в засеке»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77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/>
          <a:stretch/>
        </p:blipFill>
        <p:spPr>
          <a:xfrm>
            <a:off x="468313" y="624840"/>
            <a:ext cx="8135937" cy="5654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5949280"/>
            <a:ext cx="295232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«Весна идёт»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301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487680"/>
            <a:ext cx="8353425" cy="5669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877272"/>
            <a:ext cx="2880320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«Неодетая весна»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66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" y="476251"/>
            <a:ext cx="7604760" cy="57873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949280"/>
            <a:ext cx="2304256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«Майский этюд»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80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Рисунок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3303698"/>
              </p:ext>
            </p:extLst>
          </p:nvPr>
        </p:nvGraphicFramePr>
        <p:xfrm>
          <a:off x="1828800" y="116632"/>
          <a:ext cx="54864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8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63" y="404664"/>
            <a:ext cx="8380212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517232"/>
            <a:ext cx="280831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«Осень в пышном наряде»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725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00108"/>
            <a:ext cx="5486400" cy="52228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0" b="-550"/>
          <a:stretch/>
        </p:blipFill>
        <p:spPr>
          <a:xfrm>
            <a:off x="539750" y="777240"/>
            <a:ext cx="7993063" cy="5242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5661248"/>
            <a:ext cx="2520280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«Рыбацкий костёр»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79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27572"/>
            <a:ext cx="8352927" cy="6060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5589240"/>
            <a:ext cx="244827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«Заводь. Осень»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520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643050"/>
            <a:ext cx="3000396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040" y="121920"/>
            <a:ext cx="4556760" cy="6598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6381328"/>
            <a:ext cx="2448272" cy="36004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«Полдень на Медведице»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16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00364" y="1428736"/>
            <a:ext cx="2786082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"/>
          <a:stretch/>
        </p:blipFill>
        <p:spPr>
          <a:xfrm>
            <a:off x="2209800" y="214290"/>
            <a:ext cx="4739640" cy="63579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5936" y="6143644"/>
            <a:ext cx="2952328" cy="7143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«Зацвели пролески» 1970-е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4646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351838" cy="59769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6093296"/>
            <a:ext cx="3456384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«Непогодь»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68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1160" y="411480"/>
            <a:ext cx="5935028" cy="58521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877272"/>
            <a:ext cx="244827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«Петров день»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237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7" r="-104"/>
          <a:stretch/>
        </p:blipFill>
        <p:spPr>
          <a:xfrm>
            <a:off x="563880" y="620713"/>
            <a:ext cx="7924800" cy="51736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5517232"/>
            <a:ext cx="2376264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«На огородах»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5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"/>
          <a:stretch/>
        </p:blipFill>
        <p:spPr>
          <a:xfrm>
            <a:off x="468313" y="609600"/>
            <a:ext cx="8135937" cy="5547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5805264"/>
            <a:ext cx="2520280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«Конец сентября»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224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1" b="-291"/>
          <a:stretch/>
        </p:blipFill>
        <p:spPr>
          <a:xfrm>
            <a:off x="468313" y="620713"/>
            <a:ext cx="8135937" cy="5400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5661248"/>
            <a:ext cx="259228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«Вдали </a:t>
            </a:r>
            <a:r>
              <a:rPr lang="ru-RU" sz="1200" dirty="0" err="1" smtClean="0"/>
              <a:t>Аткара</a:t>
            </a:r>
            <a:r>
              <a:rPr lang="ru-RU" sz="1200" dirty="0" smtClean="0"/>
              <a:t>»  1979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791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548641"/>
            <a:ext cx="7921625" cy="5455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5661248"/>
            <a:ext cx="2664296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</a:t>
            </a:r>
            <a:r>
              <a:rPr lang="ru-RU" sz="1200" dirty="0" err="1" smtClean="0"/>
              <a:t>Ветренный</a:t>
            </a:r>
            <a:r>
              <a:rPr lang="ru-RU" sz="1200" dirty="0" smtClean="0"/>
              <a:t> день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47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8"/>
            <a:ext cx="4886340" cy="1154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5"/>
          <a:stretch/>
        </p:blipFill>
        <p:spPr>
          <a:xfrm>
            <a:off x="611188" y="1066800"/>
            <a:ext cx="7921625" cy="4693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56176" y="5373216"/>
            <a:ext cx="2376264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«Осенний день»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47042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8"/>
            <a:ext cx="5100654" cy="825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" b="-172"/>
          <a:stretch/>
        </p:blipFill>
        <p:spPr>
          <a:xfrm>
            <a:off x="468313" y="792479"/>
            <a:ext cx="8280400" cy="48310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5301208"/>
            <a:ext cx="2736304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 конце лета»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37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" r="-50"/>
          <a:stretch/>
        </p:blipFill>
        <p:spPr>
          <a:xfrm>
            <a:off x="563879" y="620713"/>
            <a:ext cx="7863841" cy="55451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805264"/>
            <a:ext cx="2520280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 разгаре лета»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088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"/>
          <a:stretch/>
        </p:blipFill>
        <p:spPr>
          <a:xfrm>
            <a:off x="761999" y="620713"/>
            <a:ext cx="7574281" cy="5616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5949280"/>
            <a:ext cx="2592288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«Ливень» 1987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92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" b="-179"/>
          <a:stretch/>
        </p:blipFill>
        <p:spPr>
          <a:xfrm>
            <a:off x="539750" y="115888"/>
            <a:ext cx="7993063" cy="6337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6093296"/>
            <a:ext cx="3744416" cy="360039"/>
          </a:xfrm>
        </p:spPr>
        <p:txBody>
          <a:bodyPr>
            <a:normAutofit/>
          </a:bodyPr>
          <a:lstStyle/>
          <a:p>
            <a:r>
              <a:rPr lang="ru-RU" sz="1200" smtClean="0"/>
              <a:t>«Весеннее  утро </a:t>
            </a:r>
            <a:r>
              <a:rPr lang="ru-RU" sz="1200" dirty="0" smtClean="0"/>
              <a:t>на Долгом озере»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232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8"/>
            <a:ext cx="4529150" cy="8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" y="899159"/>
            <a:ext cx="7635240" cy="45872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085184"/>
            <a:ext cx="2304256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«Зимние сумерки»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9574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3643338" cy="4429156"/>
          </a:xfrm>
        </p:spPr>
        <p:txBody>
          <a:bodyPr/>
          <a:lstStyle/>
          <a:p>
            <a:r>
              <a:rPr lang="ru-RU" dirty="0" smtClean="0"/>
              <a:t>Цветок, - творенья нет в природе совершенней,</a:t>
            </a:r>
            <a:br>
              <a:rPr lang="ru-RU" dirty="0" smtClean="0"/>
            </a:br>
            <a:r>
              <a:rPr lang="ru-RU" dirty="0" smtClean="0"/>
              <a:t>Но жизни трепетной уж очень краток миг</a:t>
            </a:r>
            <a:br>
              <a:rPr lang="ru-RU" dirty="0" smtClean="0"/>
            </a:br>
            <a:r>
              <a:rPr lang="ru-RU" dirty="0" smtClean="0"/>
              <a:t>Художнику ты даришь вдохновенье</a:t>
            </a:r>
            <a:br>
              <a:rPr lang="ru-RU" dirty="0" smtClean="0"/>
            </a:br>
            <a:r>
              <a:rPr lang="ru-RU" dirty="0" smtClean="0"/>
              <a:t>И пишет он этюд, а ты уже поник.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0"/>
            <a:ext cx="50292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6525344"/>
            <a:ext cx="2952328" cy="3326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«Натюрморт в оранжевой гамме»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50707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2" b="-1222"/>
          <a:stretch/>
        </p:blipFill>
        <p:spPr>
          <a:xfrm>
            <a:off x="179512" y="260648"/>
            <a:ext cx="8713788" cy="6264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6021288"/>
            <a:ext cx="3024336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«Смятение» 1987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91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3500462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>Как будто жизненные соки не исчезли,</a:t>
            </a:r>
            <a:br>
              <a:rPr lang="ru-RU" dirty="0" smtClean="0"/>
            </a:br>
            <a:r>
              <a:rPr lang="ru-RU" dirty="0" smtClean="0"/>
              <a:t>А перешли холсту, впитал он силу их</a:t>
            </a:r>
            <a:br>
              <a:rPr lang="ru-RU" dirty="0" smtClean="0"/>
            </a:br>
            <a:r>
              <a:rPr lang="ru-RU" dirty="0" smtClean="0"/>
              <a:t>И хрупкость нежная и красота воскресли –</a:t>
            </a:r>
            <a:br>
              <a:rPr lang="ru-RU" dirty="0" smtClean="0"/>
            </a:br>
            <a:r>
              <a:rPr lang="ru-RU" dirty="0" smtClean="0"/>
              <a:t>Свершилось таинство, художник, ты велик.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0040" y="115888"/>
            <a:ext cx="5013960" cy="6742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6453336"/>
            <a:ext cx="3384376" cy="40466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«Натюрморт в голубой гамме»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65252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3571900" cy="5429288"/>
          </a:xfrm>
        </p:spPr>
        <p:txBody>
          <a:bodyPr/>
          <a:lstStyle/>
          <a:p>
            <a:r>
              <a:rPr lang="ru-RU" dirty="0" smtClean="0"/>
              <a:t>Художник, миг остановить ты властен.</a:t>
            </a:r>
            <a:br>
              <a:rPr lang="ru-RU" dirty="0" smtClean="0"/>
            </a:br>
            <a:r>
              <a:rPr lang="ru-RU" dirty="0" smtClean="0"/>
              <a:t>Ты пишешь жизнь, давая жить холсту.</a:t>
            </a:r>
            <a:br>
              <a:rPr lang="ru-RU" dirty="0" smtClean="0"/>
            </a:br>
            <a:r>
              <a:rPr lang="ru-RU" dirty="0" smtClean="0"/>
              <a:t>Труд вдохновенный твой для мира не напрасен</a:t>
            </a:r>
            <a:br>
              <a:rPr lang="ru-RU" dirty="0" smtClean="0"/>
            </a:br>
            <a:r>
              <a:rPr lang="ru-RU" dirty="0" smtClean="0"/>
              <a:t>- Ты сохраняешь миру красоту.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520" y="137160"/>
            <a:ext cx="4983480" cy="6720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6357958"/>
            <a:ext cx="2521990" cy="50004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«Цветы в чёрной вазе»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1358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143240" y="1131888"/>
            <a:ext cx="3500462" cy="2254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" r="-75"/>
          <a:stretch/>
        </p:blipFill>
        <p:spPr>
          <a:xfrm>
            <a:off x="2377440" y="260350"/>
            <a:ext cx="4389120" cy="6264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6237312"/>
            <a:ext cx="3175248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</a:t>
            </a:r>
            <a:r>
              <a:rPr lang="ru-RU" sz="1200" dirty="0" err="1" smtClean="0"/>
              <a:t>Аткарский</a:t>
            </a:r>
            <a:r>
              <a:rPr lang="ru-RU" sz="1200" dirty="0" smtClean="0"/>
              <a:t> Кавказ»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86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714744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Цветенье жизни очень скоротечно,</a:t>
            </a:r>
            <a:br>
              <a:rPr lang="ru-RU" dirty="0" smtClean="0"/>
            </a:br>
            <a:r>
              <a:rPr lang="ru-RU" dirty="0" smtClean="0"/>
              <a:t>Увяло, как цветок, и нет его следа.</a:t>
            </a:r>
            <a:br>
              <a:rPr lang="ru-RU" dirty="0" smtClean="0"/>
            </a:br>
            <a:r>
              <a:rPr lang="ru-RU" dirty="0" smtClean="0"/>
              <a:t>Но на холстах жить будут бесконечно,</a:t>
            </a:r>
            <a:br>
              <a:rPr lang="ru-RU" dirty="0" smtClean="0"/>
            </a:br>
            <a:r>
              <a:rPr lang="ru-RU" dirty="0" smtClean="0"/>
              <a:t>Цветы – </a:t>
            </a:r>
            <a:r>
              <a:rPr lang="ru-RU" dirty="0" err="1" smtClean="0"/>
              <a:t>созданья</a:t>
            </a:r>
            <a:r>
              <a:rPr lang="ru-RU" dirty="0" smtClean="0"/>
              <a:t> твоего труда.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058" y="0"/>
            <a:ext cx="50292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525344"/>
            <a:ext cx="1944216" cy="3326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«Флоксы»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3474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3786182" cy="4143404"/>
          </a:xfrm>
        </p:spPr>
        <p:txBody>
          <a:bodyPr/>
          <a:lstStyle/>
          <a:p>
            <a:r>
              <a:rPr lang="ru-RU" dirty="0" smtClean="0"/>
              <a:t>Цветок раскрылся вновь, он вечности заложник</a:t>
            </a:r>
            <a:br>
              <a:rPr lang="ru-RU" dirty="0" smtClean="0"/>
            </a:br>
            <a:r>
              <a:rPr lang="ru-RU" dirty="0" smtClean="0"/>
              <a:t>И будет с нами он, пока живем мы тут.</a:t>
            </a:r>
            <a:br>
              <a:rPr lang="ru-RU" dirty="0" smtClean="0"/>
            </a:br>
            <a:r>
              <a:rPr lang="ru-RU" dirty="0" smtClean="0"/>
              <a:t>Живых цветов Земли не дарит нам художник</a:t>
            </a:r>
            <a:br>
              <a:rPr lang="ru-RU" dirty="0" smtClean="0"/>
            </a:br>
            <a:r>
              <a:rPr lang="ru-RU" dirty="0" smtClean="0"/>
              <a:t>- Цветы его души в картинах расцветут.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6" y="0"/>
            <a:ext cx="4953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6525344"/>
            <a:ext cx="2160240" cy="3326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«Восточные маки»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63571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"/>
          <a:stretch/>
        </p:blipFill>
        <p:spPr>
          <a:xfrm>
            <a:off x="868680" y="549275"/>
            <a:ext cx="7345680" cy="5183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5445224"/>
            <a:ext cx="2822104" cy="31432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«Этюд с цветами»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18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14356"/>
            <a:ext cx="4500594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7"/>
          <a:stretch/>
        </p:blipFill>
        <p:spPr>
          <a:xfrm>
            <a:off x="2255520" y="188913"/>
            <a:ext cx="4526280" cy="64087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6165304"/>
            <a:ext cx="5846440" cy="53035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«Последний букет»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611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" b="-192"/>
          <a:stretch/>
        </p:blipFill>
        <p:spPr>
          <a:xfrm>
            <a:off x="395288" y="260350"/>
            <a:ext cx="8353425" cy="6048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5877272"/>
            <a:ext cx="3096344" cy="28803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«Цветы запоздалые»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718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928670"/>
            <a:ext cx="4214842" cy="2032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" t="-626" r="-1142"/>
          <a:stretch/>
        </p:blipFill>
        <p:spPr>
          <a:xfrm>
            <a:off x="2225040" y="115888"/>
            <a:ext cx="4663440" cy="64817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6165304"/>
            <a:ext cx="2815208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«Утренний букет»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023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3571900" cy="274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3" r="-563"/>
          <a:stretch/>
        </p:blipFill>
        <p:spPr>
          <a:xfrm>
            <a:off x="2286000" y="182880"/>
            <a:ext cx="4602480" cy="64862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6165304"/>
            <a:ext cx="1807096" cy="5040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«Маки»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70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3571900" cy="4572032"/>
          </a:xfrm>
        </p:spPr>
        <p:txBody>
          <a:bodyPr/>
          <a:lstStyle/>
          <a:p>
            <a:r>
              <a:rPr lang="ru-RU" dirty="0" smtClean="0"/>
              <a:t>Взволнует душу и заворожит</a:t>
            </a:r>
            <a:br>
              <a:rPr lang="ru-RU" dirty="0" smtClean="0"/>
            </a:br>
            <a:r>
              <a:rPr lang="ru-RU" dirty="0" smtClean="0"/>
              <a:t>С осенней ветви желтый лист слетая</a:t>
            </a:r>
            <a:br>
              <a:rPr lang="ru-RU" dirty="0" smtClean="0"/>
            </a:br>
            <a:r>
              <a:rPr lang="ru-RU" dirty="0" smtClean="0"/>
              <a:t>И красками своими оживет</a:t>
            </a:r>
            <a:br>
              <a:rPr lang="ru-RU" dirty="0" smtClean="0"/>
            </a:br>
            <a:r>
              <a:rPr lang="ru-RU" dirty="0" smtClean="0"/>
              <a:t>Художника палитра золотая.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496" y="571480"/>
            <a:ext cx="4857784" cy="5759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6021288"/>
            <a:ext cx="2808312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«Листопад» 11.10.1979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85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2857520" cy="5429288"/>
          </a:xfrm>
        </p:spPr>
        <p:txBody>
          <a:bodyPr/>
          <a:lstStyle/>
          <a:p>
            <a:r>
              <a:rPr lang="ru-RU" dirty="0" smtClean="0"/>
              <a:t>Сгустятся тучи, дождь пойдет косой,</a:t>
            </a:r>
            <a:br>
              <a:rPr lang="ru-RU" dirty="0" smtClean="0"/>
            </a:br>
            <a:r>
              <a:rPr lang="ru-RU" dirty="0" smtClean="0"/>
              <a:t>И мокрый лес исчезнет в дымке серой.</a:t>
            </a:r>
            <a:br>
              <a:rPr lang="ru-RU" dirty="0" smtClean="0"/>
            </a:br>
            <a:r>
              <a:rPr lang="ru-RU" dirty="0" smtClean="0"/>
              <a:t>Вновь живописец на холсте своем</a:t>
            </a:r>
            <a:br>
              <a:rPr lang="ru-RU" dirty="0" smtClean="0"/>
            </a:br>
            <a:r>
              <a:rPr lang="ru-RU" dirty="0" smtClean="0"/>
              <a:t>Творит пейзаж душой и кистью смелой.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 r="-107"/>
          <a:stretch/>
        </p:blipFill>
        <p:spPr>
          <a:xfrm>
            <a:off x="3322627" y="593725"/>
            <a:ext cx="5821373" cy="56927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6309320"/>
            <a:ext cx="2952328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«Осень идёт» 1986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188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6" b="-1006"/>
          <a:stretch/>
        </p:blipFill>
        <p:spPr>
          <a:xfrm>
            <a:off x="250825" y="404813"/>
            <a:ext cx="8569325" cy="6119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093296"/>
            <a:ext cx="3816424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«Река </a:t>
            </a:r>
            <a:r>
              <a:rPr lang="ru-RU" sz="1200" dirty="0" err="1" smtClean="0"/>
              <a:t>Белгаза</a:t>
            </a:r>
            <a:r>
              <a:rPr lang="ru-RU" sz="1200" dirty="0" smtClean="0"/>
              <a:t> близ  </a:t>
            </a:r>
            <a:r>
              <a:rPr lang="ru-RU" sz="1200" dirty="0" err="1" smtClean="0"/>
              <a:t>Вольновки</a:t>
            </a:r>
            <a:r>
              <a:rPr lang="ru-RU" sz="1200" dirty="0" smtClean="0"/>
              <a:t>»  10.10.1974.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037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" r="-274"/>
          <a:stretch/>
        </p:blipFill>
        <p:spPr>
          <a:xfrm>
            <a:off x="685800" y="620713"/>
            <a:ext cx="7711440" cy="55514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5805264"/>
            <a:ext cx="2952328" cy="5040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«Пахотная сторона в полдень»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80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" r="-56"/>
          <a:stretch/>
        </p:blipFill>
        <p:spPr>
          <a:xfrm>
            <a:off x="395288" y="476250"/>
            <a:ext cx="8353425" cy="5832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6021288"/>
            <a:ext cx="2664296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«Грачиный грай»  1985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299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7" b="-597"/>
          <a:stretch/>
        </p:blipFill>
        <p:spPr>
          <a:xfrm>
            <a:off x="611188" y="620713"/>
            <a:ext cx="7921625" cy="55451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5589240"/>
            <a:ext cx="2736304" cy="5040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«Осенний наряд»  04.09.1983 г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880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49275"/>
            <a:ext cx="7848600" cy="56880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949280"/>
            <a:ext cx="3384376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«Тёплый вечер» 1988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4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3429024" cy="274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"/>
          <a:stretch/>
        </p:blipFill>
        <p:spPr>
          <a:xfrm>
            <a:off x="2255520" y="0"/>
            <a:ext cx="46482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6525344"/>
            <a:ext cx="2592288" cy="3326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«Утро ранней весны»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078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6"/>
          <a:stretch/>
        </p:blipFill>
        <p:spPr>
          <a:xfrm>
            <a:off x="539750" y="594361"/>
            <a:ext cx="7993063" cy="5608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5877272"/>
            <a:ext cx="2736304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«Над </a:t>
            </a:r>
            <a:r>
              <a:rPr lang="ru-RU" sz="1200" dirty="0" err="1" smtClean="0"/>
              <a:t>Аткарой</a:t>
            </a:r>
            <a:r>
              <a:rPr lang="ru-RU" sz="1200" dirty="0" smtClean="0"/>
              <a:t>» 1986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78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34" y="642918"/>
            <a:ext cx="8135937" cy="55321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949280"/>
            <a:ext cx="2016224" cy="36004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«Этюд»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451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8" b="-80"/>
          <a:stretch/>
        </p:blipFill>
        <p:spPr>
          <a:xfrm>
            <a:off x="395288" y="624841"/>
            <a:ext cx="8280400" cy="57302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6021288"/>
            <a:ext cx="2736304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«Багряные осинки» 09.10.1984.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65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8"/>
            <a:ext cx="4743464" cy="825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"/>
          <a:stretch/>
        </p:blipFill>
        <p:spPr>
          <a:xfrm>
            <a:off x="323850" y="838201"/>
            <a:ext cx="8569325" cy="4815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5301208"/>
            <a:ext cx="2664296" cy="36004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«Серенький денёк» 1987г.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697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3" y="655320"/>
            <a:ext cx="7848600" cy="54711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5733256"/>
            <a:ext cx="316835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«Вечер на Медведице» 1988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23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8"/>
            <a:ext cx="4743464" cy="8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0" y="899160"/>
            <a:ext cx="7589520" cy="53644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5949280"/>
            <a:ext cx="223224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«Зазимок»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212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548681"/>
            <a:ext cx="8122920" cy="59045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6093296"/>
            <a:ext cx="2952328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«Дождливое лето» 1968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42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2857520" cy="5000660"/>
          </a:xfrm>
        </p:spPr>
        <p:txBody>
          <a:bodyPr/>
          <a:lstStyle/>
          <a:p>
            <a:r>
              <a:rPr lang="ru-RU" dirty="0" smtClean="0"/>
              <a:t>Уснуло все под снежным полотном</a:t>
            </a:r>
            <a:br>
              <a:rPr lang="ru-RU" dirty="0" smtClean="0"/>
            </a:br>
            <a:r>
              <a:rPr lang="ru-RU" dirty="0" smtClean="0"/>
              <a:t>Все замерло и ждет весны природа…</a:t>
            </a:r>
            <a:br>
              <a:rPr lang="ru-RU" dirty="0" smtClean="0"/>
            </a:br>
            <a:r>
              <a:rPr lang="ru-RU" dirty="0" smtClean="0"/>
              <a:t>Художник пишет зиму за окном,</a:t>
            </a:r>
            <a:br>
              <a:rPr lang="ru-RU" dirty="0" smtClean="0"/>
            </a:br>
            <a:r>
              <a:rPr lang="ru-RU" dirty="0" smtClean="0"/>
              <a:t>Его влечет и это время года.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8" b="-698"/>
          <a:stretch/>
        </p:blipFill>
        <p:spPr>
          <a:xfrm>
            <a:off x="3286116" y="357167"/>
            <a:ext cx="5429288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5877272"/>
            <a:ext cx="259228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«Зима в Засеке»  1975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169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640080"/>
            <a:ext cx="7920038" cy="544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805264"/>
            <a:ext cx="2520280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«Засека» 9 февраля  1975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37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624840"/>
            <a:ext cx="7848600" cy="53949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5661248"/>
            <a:ext cx="2736304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«Ерик зимой»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59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9" b="-909"/>
          <a:stretch/>
        </p:blipFill>
        <p:spPr>
          <a:xfrm>
            <a:off x="684213" y="549275"/>
            <a:ext cx="7775575" cy="55435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5733256"/>
            <a:ext cx="208823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«Оттепель»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805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2" b="-702"/>
          <a:stretch/>
        </p:blipFill>
        <p:spPr>
          <a:xfrm>
            <a:off x="684213" y="549275"/>
            <a:ext cx="7775575" cy="55435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5733256"/>
            <a:ext cx="2880320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</a:t>
            </a:r>
            <a:r>
              <a:rPr lang="ru-RU" sz="1200" dirty="0" err="1" smtClean="0"/>
              <a:t>Аткара</a:t>
            </a:r>
            <a:r>
              <a:rPr lang="ru-RU" sz="1200" dirty="0" smtClean="0"/>
              <a:t> в  марте 1975 г.»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00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2928958" cy="5572164"/>
          </a:xfrm>
        </p:spPr>
        <p:txBody>
          <a:bodyPr/>
          <a:lstStyle/>
          <a:p>
            <a:r>
              <a:rPr lang="ru-RU" dirty="0" smtClean="0"/>
              <a:t>Идет весна неспешно по земле</a:t>
            </a:r>
            <a:br>
              <a:rPr lang="ru-RU" dirty="0" smtClean="0"/>
            </a:br>
            <a:r>
              <a:rPr lang="ru-RU" dirty="0" smtClean="0"/>
              <a:t>И март звенит капелью, неба синью,</a:t>
            </a:r>
            <a:br>
              <a:rPr lang="ru-RU" dirty="0" smtClean="0"/>
            </a:br>
            <a:r>
              <a:rPr lang="ru-RU" dirty="0" smtClean="0"/>
              <a:t>И сердце вдруг замрет и застучит быстрей</a:t>
            </a:r>
            <a:br>
              <a:rPr lang="ru-RU" dirty="0" smtClean="0"/>
            </a:br>
            <a:r>
              <a:rPr lang="ru-RU" dirty="0" smtClean="0"/>
              <a:t>В восторге перед пробужденьем к жизни.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554" y="332656"/>
            <a:ext cx="5500726" cy="5953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5733256"/>
            <a:ext cx="231804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«Вода прибывает»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06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357554" y="1131888"/>
            <a:ext cx="3143272" cy="2254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9"/>
          <a:stretch/>
        </p:blipFill>
        <p:spPr>
          <a:xfrm>
            <a:off x="2225040" y="0"/>
            <a:ext cx="4754880" cy="6741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6381328"/>
            <a:ext cx="2592288" cy="47667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«Зацвели пролески» 70-е годы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056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1131887"/>
            <a:ext cx="510065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59" y="692696"/>
            <a:ext cx="8188699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5301208"/>
            <a:ext cx="2304256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«Весеннее буйство»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08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571868" y="1131888"/>
            <a:ext cx="3286148" cy="1539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1" r="-252"/>
          <a:stretch/>
        </p:blipFill>
        <p:spPr>
          <a:xfrm>
            <a:off x="2225040" y="115888"/>
            <a:ext cx="4678680" cy="6626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6381328"/>
            <a:ext cx="3600400" cy="36004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«Банька» 1988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54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3786214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Рука сама потянется к холсту –</a:t>
            </a:r>
            <a:br>
              <a:rPr lang="ru-RU" dirty="0" smtClean="0"/>
            </a:br>
            <a:r>
              <a:rPr lang="ru-RU" dirty="0" smtClean="0"/>
              <a:t>Он творческий порыв сдержать не в силах.</a:t>
            </a:r>
            <a:br>
              <a:rPr lang="ru-RU" dirty="0" smtClean="0"/>
            </a:br>
            <a:r>
              <a:rPr lang="ru-RU" dirty="0" smtClean="0"/>
              <a:t>Запечатлеть поможет красоту</a:t>
            </a:r>
            <a:br>
              <a:rPr lang="ru-RU" dirty="0" smtClean="0"/>
            </a:br>
            <a:r>
              <a:rPr lang="ru-RU" dirty="0" smtClean="0"/>
              <a:t>Недремлющая, неведомая сила.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4" b="-924"/>
          <a:stretch/>
        </p:blipFill>
        <p:spPr>
          <a:xfrm>
            <a:off x="4000496" y="0"/>
            <a:ext cx="4929222" cy="6429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6525344"/>
            <a:ext cx="2527176" cy="3326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«Весенний дождь» 1988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68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16016" y="4429132"/>
            <a:ext cx="3213570" cy="79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264921"/>
            <a:ext cx="8280400" cy="350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4509120"/>
            <a:ext cx="5400600" cy="288031"/>
          </a:xfrm>
        </p:spPr>
        <p:txBody>
          <a:bodyPr>
            <a:noAutofit/>
          </a:bodyPr>
          <a:lstStyle/>
          <a:p>
            <a:r>
              <a:rPr lang="ru-RU" sz="1200" dirty="0" smtClean="0"/>
              <a:t>«Деревня Старая </a:t>
            </a:r>
            <a:r>
              <a:rPr lang="ru-RU" sz="1200" dirty="0" err="1" smtClean="0"/>
              <a:t>Мотовиловка</a:t>
            </a:r>
            <a:r>
              <a:rPr lang="ru-RU" sz="1200" dirty="0" smtClean="0"/>
              <a:t>» («Неперспективная деревня») 60-е годы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517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3143272" cy="5286412"/>
          </a:xfrm>
        </p:spPr>
        <p:txBody>
          <a:bodyPr/>
          <a:lstStyle/>
          <a:p>
            <a:r>
              <a:rPr lang="ru-RU" dirty="0" smtClean="0"/>
              <a:t>Но вот весна сдает свои права,</a:t>
            </a:r>
            <a:br>
              <a:rPr lang="ru-RU" dirty="0" smtClean="0"/>
            </a:br>
            <a:r>
              <a:rPr lang="ru-RU" dirty="0" smtClean="0"/>
              <a:t>Сменяется прекрасным, знойным летом.</a:t>
            </a:r>
            <a:br>
              <a:rPr lang="ru-RU" dirty="0" smtClean="0"/>
            </a:br>
            <a:r>
              <a:rPr lang="ru-RU" dirty="0" smtClean="0"/>
              <a:t>И на холсте листва, цветы, трава.</a:t>
            </a:r>
            <a:br>
              <a:rPr lang="ru-RU" dirty="0" smtClean="0"/>
            </a:br>
            <a:r>
              <a:rPr lang="ru-RU" dirty="0" smtClean="0"/>
              <a:t>Вдруг распускаются чудесным, пышным цветом.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" r="-346"/>
          <a:stretch/>
        </p:blipFill>
        <p:spPr>
          <a:xfrm>
            <a:off x="3714744" y="115889"/>
            <a:ext cx="5214974" cy="6170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6381328"/>
            <a:ext cx="259228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«Утро на </a:t>
            </a:r>
            <a:r>
              <a:rPr lang="ru-RU" sz="1200" dirty="0" err="1" smtClean="0"/>
              <a:t>Идолге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00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624840"/>
            <a:ext cx="8496300" cy="5806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6165304"/>
            <a:ext cx="3528392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«Дорога к  Родничкам» 1986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19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" r="-256"/>
          <a:stretch/>
        </p:blipFill>
        <p:spPr>
          <a:xfrm>
            <a:off x="762000" y="549275"/>
            <a:ext cx="7604760" cy="5245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7320" y="5445224"/>
            <a:ext cx="3089096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«Холодный летний день» 1986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960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86182" y="1131888"/>
            <a:ext cx="2571768" cy="2968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r="-271"/>
          <a:stretch/>
        </p:blipFill>
        <p:spPr>
          <a:xfrm>
            <a:off x="2103120" y="0"/>
            <a:ext cx="4922520" cy="6741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6453336"/>
            <a:ext cx="3096344" cy="404664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«Полдень на Медведице» 1988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202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/>
          <a:stretch/>
        </p:blipFill>
        <p:spPr>
          <a:xfrm>
            <a:off x="611560" y="404664"/>
            <a:ext cx="7848600" cy="54102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877272"/>
            <a:ext cx="3312368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«Дорога в Нижнюю Красавку»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4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79" y="620713"/>
            <a:ext cx="7741921" cy="55451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805264"/>
            <a:ext cx="3240360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</a:t>
            </a:r>
            <a:r>
              <a:rPr lang="ru-RU" sz="1200" dirty="0" err="1" smtClean="0"/>
              <a:t>Аткара</a:t>
            </a:r>
            <a:r>
              <a:rPr lang="ru-RU" sz="1200" dirty="0" smtClean="0"/>
              <a:t> у висячего моста» 1986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47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4" b="-729"/>
          <a:stretch/>
        </p:blipFill>
        <p:spPr>
          <a:xfrm>
            <a:off x="323850" y="518160"/>
            <a:ext cx="8496300" cy="58521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6021288"/>
            <a:ext cx="244827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«У плотины» 1976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73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1"/>
          <a:stretch/>
        </p:blipFill>
        <p:spPr>
          <a:xfrm>
            <a:off x="611188" y="609600"/>
            <a:ext cx="7993062" cy="55321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5733256"/>
            <a:ext cx="2808312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«Скворечницы» 1985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656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1131887"/>
            <a:ext cx="37862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"/>
          <a:stretch/>
        </p:blipFill>
        <p:spPr>
          <a:xfrm>
            <a:off x="2301240" y="115888"/>
            <a:ext cx="4572000" cy="6626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6453336"/>
            <a:ext cx="2160240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«Полдень на </a:t>
            </a:r>
            <a:r>
              <a:rPr lang="ru-RU" sz="1200" dirty="0" err="1" smtClean="0"/>
              <a:t>Хопре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18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19" y="620713"/>
            <a:ext cx="8153401" cy="5616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5877272"/>
            <a:ext cx="3096344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«Кончается день» 1972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385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 r="-144"/>
          <a:stretch/>
        </p:blipFill>
        <p:spPr>
          <a:xfrm>
            <a:off x="539552" y="548681"/>
            <a:ext cx="7992889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5949280"/>
            <a:ext cx="2088232" cy="28803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«Синее утро» 1965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71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777240" y="620713"/>
            <a:ext cx="7604760" cy="51736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5517232"/>
            <a:ext cx="3312368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«Хлеба поспели» 1950-е годы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854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620713"/>
            <a:ext cx="8138160" cy="54721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5733256"/>
            <a:ext cx="2520280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«Вечереет»  1987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340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2714644" cy="5286412"/>
          </a:xfrm>
        </p:spPr>
        <p:txBody>
          <a:bodyPr/>
          <a:lstStyle/>
          <a:p>
            <a:r>
              <a:rPr lang="ru-RU" dirty="0" smtClean="0"/>
              <a:t>И вновь летит осенний желтый лист.</a:t>
            </a:r>
            <a:br>
              <a:rPr lang="ru-RU" dirty="0" smtClean="0"/>
            </a:br>
            <a:r>
              <a:rPr lang="ru-RU" dirty="0" smtClean="0"/>
              <a:t>И дразнит мастера игрой волшебной цвета –</a:t>
            </a:r>
            <a:br>
              <a:rPr lang="ru-RU" dirty="0" smtClean="0"/>
            </a:br>
            <a:r>
              <a:rPr lang="ru-RU" dirty="0" smtClean="0"/>
              <a:t>Вновь холст пред ним – волнующ, бел и чист,</a:t>
            </a:r>
            <a:br>
              <a:rPr lang="ru-RU" dirty="0" smtClean="0"/>
            </a:br>
            <a:r>
              <a:rPr lang="ru-RU" dirty="0" smtClean="0"/>
              <a:t>И он благодарит судьбу за это.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0"/>
          <a:stretch/>
        </p:blipFill>
        <p:spPr>
          <a:xfrm>
            <a:off x="3214678" y="487680"/>
            <a:ext cx="5715040" cy="5699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5877272"/>
            <a:ext cx="3456384" cy="288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«Вид с мельничной  горы» 04.09. 1986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528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5720" y="1500173"/>
            <a:ext cx="3786214" cy="5000659"/>
          </a:xfrm>
        </p:spPr>
        <p:txBody>
          <a:bodyPr>
            <a:normAutofit/>
          </a:bodyPr>
          <a:lstStyle/>
          <a:p>
            <a:r>
              <a:rPr lang="ru-RU" dirty="0" smtClean="0"/>
              <a:t>Замкнулся круг – он сызнова начнет,</a:t>
            </a:r>
            <a:br>
              <a:rPr lang="ru-RU" dirty="0" smtClean="0"/>
            </a:br>
            <a:r>
              <a:rPr lang="ru-RU" dirty="0" smtClean="0"/>
              <a:t>Над ним не властны беды и ненастья.</a:t>
            </a:r>
            <a:br>
              <a:rPr lang="ru-RU" dirty="0" smtClean="0"/>
            </a:br>
            <a:r>
              <a:rPr lang="ru-RU" dirty="0" smtClean="0"/>
              <a:t>Он петь готов и плакать от того,</a:t>
            </a:r>
            <a:br>
              <a:rPr lang="ru-RU" dirty="0" smtClean="0"/>
            </a:br>
            <a:r>
              <a:rPr lang="ru-RU" dirty="0" smtClean="0"/>
              <a:t>Что в жизнь его приходи это счастье.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72" y="0"/>
            <a:ext cx="5000628" cy="6429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6525344"/>
            <a:ext cx="2736304" cy="33265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«Золотой сентябрь» 1972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36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1643049"/>
            <a:ext cx="2786082" cy="4857783"/>
          </a:xfrm>
        </p:spPr>
        <p:txBody>
          <a:bodyPr>
            <a:normAutofit/>
          </a:bodyPr>
          <a:lstStyle/>
          <a:p>
            <a:r>
              <a:rPr lang="ru-RU" dirty="0" smtClean="0"/>
              <a:t>Творите же, кому сей дар знаком,</a:t>
            </a:r>
            <a:br>
              <a:rPr lang="ru-RU" dirty="0" smtClean="0"/>
            </a:br>
            <a:r>
              <a:rPr lang="ru-RU" dirty="0" smtClean="0"/>
              <a:t>Творите вдохновенною душою!</a:t>
            </a:r>
            <a:br>
              <a:rPr lang="ru-RU" dirty="0" smtClean="0"/>
            </a:br>
            <a:r>
              <a:rPr lang="ru-RU" dirty="0" smtClean="0"/>
              <a:t>Нельзя устать писать и прославлять</a:t>
            </a:r>
            <a:br>
              <a:rPr lang="ru-RU" dirty="0" smtClean="0"/>
            </a:br>
            <a:r>
              <a:rPr lang="ru-RU" dirty="0" smtClean="0"/>
              <a:t>Чудесный мир, рожденный красотою.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" r="-252"/>
          <a:stretch/>
        </p:blipFill>
        <p:spPr>
          <a:xfrm>
            <a:off x="3214679" y="214290"/>
            <a:ext cx="5643602" cy="6143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5589240"/>
            <a:ext cx="3456384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«Вечер поздней осени», октябрь 1985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949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2571768" cy="5286412"/>
          </a:xfrm>
        </p:spPr>
        <p:txBody>
          <a:bodyPr/>
          <a:lstStyle/>
          <a:p>
            <a:r>
              <a:rPr lang="ru-RU" dirty="0" smtClean="0"/>
              <a:t>Художником владеет вдохновенье,</a:t>
            </a:r>
            <a:br>
              <a:rPr lang="ru-RU" dirty="0" smtClean="0"/>
            </a:br>
            <a:r>
              <a:rPr lang="ru-RU" dirty="0" smtClean="0"/>
              <a:t>Пока он может – будет он писать!</a:t>
            </a:r>
            <a:br>
              <a:rPr lang="ru-RU" dirty="0" smtClean="0"/>
            </a:br>
            <a:r>
              <a:rPr lang="ru-RU" dirty="0" smtClean="0"/>
              <a:t>И суждено прекраснейшим твореньям</a:t>
            </a:r>
            <a:br>
              <a:rPr lang="ru-RU" dirty="0" smtClean="0"/>
            </a:br>
            <a:r>
              <a:rPr lang="ru-RU" dirty="0" smtClean="0"/>
              <a:t>Рождаться, жить…но, нет, не умирать!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4"/>
          <a:stretch/>
        </p:blipFill>
        <p:spPr>
          <a:xfrm>
            <a:off x="2928926" y="620713"/>
            <a:ext cx="5929354" cy="57372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5589240"/>
            <a:ext cx="3312368" cy="360039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«Последнее золото осени», 1972 год.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890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" b="-103"/>
          <a:stretch/>
        </p:blipFill>
        <p:spPr>
          <a:xfrm>
            <a:off x="395288" y="533400"/>
            <a:ext cx="8424862" cy="571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5877272"/>
            <a:ext cx="2520280" cy="432047"/>
          </a:xfrm>
        </p:spPr>
        <p:txBody>
          <a:bodyPr>
            <a:normAutofit/>
          </a:bodyPr>
          <a:lstStyle/>
          <a:p>
            <a:r>
              <a:rPr lang="ru-RU" sz="1200" dirty="0" smtClean="0"/>
              <a:t>«Дворик»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8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668</TotalTime>
  <Words>577</Words>
  <Application>Microsoft Office PowerPoint</Application>
  <PresentationFormat>Экран (4:3)</PresentationFormat>
  <Paragraphs>104</Paragraphs>
  <Slides>85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6" baseType="lpstr">
      <vt:lpstr>Апекс</vt:lpstr>
      <vt:lpstr>Мастер кисти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Цветок, - творенья нет в природе совершенней, Но жизни трепетной уж очень краток миг Художнику ты даришь вдохновенье И пишет он этюд, а ты уже поник.   </vt:lpstr>
      <vt:lpstr>Презентация PowerPoint</vt:lpstr>
      <vt:lpstr>Как будто жизненные соки не исчезли, А перешли холсту, впитал он силу их И хрупкость нежная и красота воскресли – Свершилось таинство, художник, ты велик.   </vt:lpstr>
      <vt:lpstr>Художник, миг остановить ты властен. Ты пишешь жизнь, давая жить холсту. Труд вдохновенный твой для мира не напрасен - Ты сохраняешь миру красоту.   </vt:lpstr>
      <vt:lpstr>Цветенье жизни очень скоротечно, Увяло, как цветок, и нет его следа. Но на холстах жить будут бесконечно, Цветы – созданья твоего труда.  </vt:lpstr>
      <vt:lpstr>Цветок раскрылся вновь, он вечности заложник И будет с нами он, пока живем мы тут. Живых цветов Земли не дарит нам художник - Цветы его души в картинах расцветут.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Взволнует душу и заворожит С осенней ветви желтый лист слетая И красками своими оживет Художника палитра золотая. </vt:lpstr>
      <vt:lpstr>Сгустятся тучи, дождь пойдет косой, И мокрый лес исчезнет в дымке серой. Вновь живописец на холсте своем Творит пейзаж душой и кистью смелой.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Уснуло все под снежным полотном Все замерло и ждет весны природа… Художник пишет зиму за окном, Его влечет и это время года.   </vt:lpstr>
      <vt:lpstr>Презентация PowerPoint</vt:lpstr>
      <vt:lpstr>Презентация PowerPoint</vt:lpstr>
      <vt:lpstr>Презентация PowerPoint</vt:lpstr>
      <vt:lpstr>Презентация PowerPoint</vt:lpstr>
      <vt:lpstr>Идет весна неспешно по земле И март звенит капелью, неба синью, И сердце вдруг замрет и застучит быстрей В восторге перед пробужденьем к жизни.   </vt:lpstr>
      <vt:lpstr>Презентация PowerPoint</vt:lpstr>
      <vt:lpstr>Презентация PowerPoint</vt:lpstr>
      <vt:lpstr>Презентация PowerPoint</vt:lpstr>
      <vt:lpstr>Рука сама потянется к холсту – Он творческий порыв сдержать не в силах. Запечатлеть поможет красоту Недремлющая, неведомая сила.   </vt:lpstr>
      <vt:lpstr>Но вот весна сдает свои права, Сменяется прекрасным, знойным летом. И на холсте листва, цветы, трава. Вдруг распускаются чудесным, пышным цветом.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вновь летит осенний желтый лист. И дразнит мастера игрой волшебной цвета – Вновь холст пред ним – волнующ, бел и чист, И он благодарит судьбу за это.   </vt:lpstr>
      <vt:lpstr>Замкнулся круг – он сызнова начнет, Над ним не властны беды и ненастья. Он петь готов и плакать от того, Что в жизнь его приходи это счастье. </vt:lpstr>
      <vt:lpstr>Творите же, кому сей дар знаком, Творите вдохновенною душою! Нельзя устать писать и прославлять Чудесный мир, рожденный красотою. </vt:lpstr>
      <vt:lpstr>Художником владеет вдохновенье, Пока он может – будет он писать! И суждено прекраснейшим твореньям Рождаться, жить…но, нет, не умирать!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кисти</dc:title>
  <dc:creator>Painters</dc:creator>
  <cp:lastModifiedBy>User</cp:lastModifiedBy>
  <cp:revision>99</cp:revision>
  <dcterms:created xsi:type="dcterms:W3CDTF">2014-01-16T12:48:42Z</dcterms:created>
  <dcterms:modified xsi:type="dcterms:W3CDTF">2016-02-04T21:05:39Z</dcterms:modified>
</cp:coreProperties>
</file>