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63" r:id="rId4"/>
    <p:sldId id="258" r:id="rId5"/>
    <p:sldId id="257" r:id="rId6"/>
    <p:sldId id="265" r:id="rId7"/>
    <p:sldId id="266" r:id="rId8"/>
    <p:sldId id="267" r:id="rId9"/>
    <p:sldId id="268" r:id="rId10"/>
    <p:sldId id="269" r:id="rId11"/>
    <p:sldId id="259" r:id="rId12"/>
    <p:sldId id="270" r:id="rId13"/>
    <p:sldId id="261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66FF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59BFEA0-1D9B-4C76-A178-3F7F4642ECDA}" type="datetimeFigureOut">
              <a:rPr lang="ru-RU" smtClean="0"/>
              <a:t>10.01.2016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B94BD64-F7C1-4409-9315-64EBA971520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festival.1september.ru/articles/626944/" TargetMode="External"/><Relationship Id="rId2" Type="http://schemas.openxmlformats.org/officeDocument/2006/relationships/hyperlink" Target="http://refdb.ru/look/1702515-pall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forizmov.net/tema/tags/praktika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Автор: Учитель информатики </a:t>
            </a:r>
          </a:p>
          <a:p>
            <a:r>
              <a:rPr lang="ru-RU" b="1" dirty="0" smtClean="0"/>
              <a:t>Перова Е.А.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Сортировка массива методом выбора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404664"/>
            <a:ext cx="745953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72A376"/>
              </a:buClr>
            </a:pPr>
            <a:r>
              <a:rPr lang="ru-RU" b="1" cap="all" spc="300" dirty="0">
                <a:solidFill>
                  <a:srgbClr val="339966"/>
                </a:solidFill>
              </a:rPr>
              <a:t>МАОУ Лицей №36 </a:t>
            </a:r>
            <a:endParaRPr lang="ru-RU" b="1" cap="all" spc="300" dirty="0" smtClean="0">
              <a:solidFill>
                <a:srgbClr val="339966"/>
              </a:solidFill>
            </a:endParaRPr>
          </a:p>
          <a:p>
            <a:pPr lvl="0" algn="ctr">
              <a:spcBef>
                <a:spcPct val="20000"/>
              </a:spcBef>
              <a:buClr>
                <a:srgbClr val="72A376"/>
              </a:buClr>
            </a:pPr>
            <a:r>
              <a:rPr lang="ru-RU" b="1" cap="all" spc="300" dirty="0" smtClean="0">
                <a:solidFill>
                  <a:srgbClr val="339966"/>
                </a:solidFill>
              </a:rPr>
              <a:t>г</a:t>
            </a:r>
            <a:r>
              <a:rPr lang="ru-RU" b="1" cap="all" spc="300" dirty="0">
                <a:solidFill>
                  <a:srgbClr val="339966"/>
                </a:solidFill>
              </a:rPr>
              <a:t>. Нижний Новгород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70" y="6237312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72A376"/>
              </a:buClr>
            </a:pPr>
            <a:r>
              <a:rPr lang="ru-RU" b="1" cap="all" spc="300" dirty="0" smtClean="0">
                <a:solidFill>
                  <a:srgbClr val="339966"/>
                </a:solidFill>
              </a:rPr>
              <a:t>2015 г.</a:t>
            </a:r>
            <a:endParaRPr lang="ru-RU" b="1" cap="all" spc="300" dirty="0">
              <a:solidFill>
                <a:srgbClr val="339966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66" r="12143" b="3278"/>
          <a:stretch/>
        </p:blipFill>
        <p:spPr bwMode="auto">
          <a:xfrm>
            <a:off x="7457728" y="3140968"/>
            <a:ext cx="1658788" cy="2088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227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Составляем программу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700808"/>
            <a:ext cx="77048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program </a:t>
            </a:r>
            <a:r>
              <a:rPr lang="en-US" sz="2800" dirty="0" err="1"/>
              <a:t>Sort_Vybor</a:t>
            </a:r>
            <a:r>
              <a:rPr lang="en-US" sz="2800" dirty="0"/>
              <a:t>;</a:t>
            </a:r>
          </a:p>
          <a:p>
            <a:r>
              <a:rPr lang="ru-RU" sz="2800" b="1" dirty="0"/>
              <a:t>	</a:t>
            </a:r>
            <a:r>
              <a:rPr lang="en-US" sz="2800" b="1" dirty="0" err="1"/>
              <a:t>const</a:t>
            </a:r>
            <a:r>
              <a:rPr lang="en-US" sz="2800" b="1" dirty="0"/>
              <a:t> </a:t>
            </a:r>
            <a:r>
              <a:rPr lang="en-US" sz="2800" dirty="0"/>
              <a:t>n=</a:t>
            </a:r>
            <a:r>
              <a:rPr lang="ru-RU" sz="2800" dirty="0"/>
              <a:t>6</a:t>
            </a:r>
            <a:r>
              <a:rPr lang="en-US" sz="2800" dirty="0"/>
              <a:t>; </a:t>
            </a:r>
          </a:p>
          <a:p>
            <a:r>
              <a:rPr lang="en-US" sz="2800" dirty="0"/>
              <a:t> </a:t>
            </a:r>
            <a:r>
              <a:rPr lang="ru-RU" sz="2800" dirty="0"/>
              <a:t>	</a:t>
            </a:r>
            <a:r>
              <a:rPr lang="en-US" sz="2800" b="1" dirty="0" err="1"/>
              <a:t>var</a:t>
            </a:r>
            <a:r>
              <a:rPr lang="en-US" sz="2800" b="1" dirty="0"/>
              <a:t> </a:t>
            </a:r>
            <a:r>
              <a:rPr lang="en-US" sz="2800" dirty="0"/>
              <a:t>A:</a:t>
            </a:r>
            <a:r>
              <a:rPr lang="en-US" sz="2800" b="1" dirty="0"/>
              <a:t>array</a:t>
            </a:r>
            <a:r>
              <a:rPr lang="en-US" sz="2800" dirty="0"/>
              <a:t>[1..n] </a:t>
            </a:r>
            <a:r>
              <a:rPr lang="en-US" sz="2800" b="1" dirty="0"/>
              <a:t>of </a:t>
            </a:r>
            <a:r>
              <a:rPr lang="en-US" sz="2800" dirty="0"/>
              <a:t>integer;</a:t>
            </a:r>
          </a:p>
          <a:p>
            <a:r>
              <a:rPr lang="en-US" sz="2800" dirty="0"/>
              <a:t> </a:t>
            </a:r>
            <a:r>
              <a:rPr lang="ru-RU" sz="2800" dirty="0"/>
              <a:t>	 </a:t>
            </a:r>
            <a:r>
              <a:rPr lang="ru-RU" sz="2800" dirty="0" smtClean="0"/>
              <a:t>      </a:t>
            </a:r>
            <a:r>
              <a:rPr lang="en-US" sz="2800" dirty="0" err="1" smtClean="0"/>
              <a:t>i,im,k,r</a:t>
            </a:r>
            <a:r>
              <a:rPr lang="en-US" sz="2800" dirty="0" smtClean="0"/>
              <a:t> </a:t>
            </a:r>
            <a:r>
              <a:rPr lang="en-US" sz="2800" dirty="0"/>
              <a:t>: integer;</a:t>
            </a:r>
          </a:p>
          <a:p>
            <a:r>
              <a:rPr lang="en-US" sz="2800" b="1" dirty="0"/>
              <a:t>begin</a:t>
            </a:r>
          </a:p>
          <a:p>
            <a:r>
              <a:rPr lang="en-US" sz="2800" b="1" dirty="0"/>
              <a:t> </a:t>
            </a:r>
            <a:r>
              <a:rPr lang="en-US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 </a:t>
            </a:r>
            <a:r>
              <a:rPr lang="ru-RU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ввод массива, </a:t>
            </a:r>
          </a:p>
          <a:p>
            <a:r>
              <a:rPr lang="ru-RU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вывод исходного массива на экран</a:t>
            </a:r>
            <a:r>
              <a:rPr lang="en-US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  <a:r>
              <a:rPr lang="ru-RU" sz="2800" b="1" dirty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174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6552728" cy="6206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сортировка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08912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for </a:t>
            </a:r>
            <a:r>
              <a:rPr lang="en-US" dirty="0" smtClean="0"/>
              <a:t>k</a:t>
            </a:r>
            <a:r>
              <a:rPr lang="en-US" dirty="0"/>
              <a:t>:=</a:t>
            </a:r>
            <a:r>
              <a:rPr lang="en-US" dirty="0" smtClean="0"/>
              <a:t>1 </a:t>
            </a:r>
            <a:r>
              <a:rPr lang="en-US" b="1" dirty="0" smtClean="0"/>
              <a:t>to </a:t>
            </a:r>
            <a:r>
              <a:rPr lang="en-US" dirty="0" smtClean="0"/>
              <a:t>n-1 </a:t>
            </a:r>
            <a:r>
              <a:rPr lang="en-US" b="1" dirty="0" smtClean="0"/>
              <a:t>do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   begin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ru-RU" b="1" dirty="0" smtClean="0"/>
              <a:t>	</a:t>
            </a:r>
            <a:r>
              <a:rPr lang="en-US" dirty="0" err="1" smtClean="0"/>
              <a:t>im</a:t>
            </a:r>
            <a:r>
              <a:rPr lang="en-US" dirty="0"/>
              <a:t>:=k</a:t>
            </a:r>
            <a:r>
              <a:rPr lang="en-US" dirty="0" smtClean="0"/>
              <a:t>;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ru-RU" dirty="0" smtClean="0"/>
              <a:t>	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for </a:t>
            </a:r>
            <a:r>
              <a:rPr lang="en-US" dirty="0" smtClean="0"/>
              <a:t>i</a:t>
            </a:r>
            <a:r>
              <a:rPr lang="en-US" dirty="0"/>
              <a:t>:=</a:t>
            </a:r>
            <a:r>
              <a:rPr lang="en-US" dirty="0" smtClean="0"/>
              <a:t>k+1 </a:t>
            </a:r>
            <a:r>
              <a:rPr lang="en-US" b="1" dirty="0" smtClean="0"/>
              <a:t>to </a:t>
            </a:r>
            <a:r>
              <a:rPr lang="en-US" dirty="0" smtClean="0"/>
              <a:t>n </a:t>
            </a:r>
            <a:r>
              <a:rPr lang="en-US" b="1" dirty="0" smtClean="0"/>
              <a:t>do if </a:t>
            </a:r>
            <a:r>
              <a:rPr lang="en-US" dirty="0" smtClean="0"/>
              <a:t>A[</a:t>
            </a:r>
            <a:r>
              <a:rPr lang="en-US" dirty="0" err="1" smtClean="0"/>
              <a:t>i</a:t>
            </a:r>
            <a:r>
              <a:rPr lang="en-US" dirty="0"/>
              <a:t>]&lt;A[</a:t>
            </a:r>
            <a:r>
              <a:rPr lang="en-US" dirty="0" err="1"/>
              <a:t>im</a:t>
            </a:r>
            <a:r>
              <a:rPr lang="en-US" dirty="0" smtClean="0"/>
              <a:t>] </a:t>
            </a:r>
            <a:r>
              <a:rPr lang="en-US" b="1" dirty="0" smtClean="0"/>
              <a:t>then </a:t>
            </a:r>
            <a:r>
              <a:rPr lang="en-US" dirty="0" err="1" smtClean="0"/>
              <a:t>im</a:t>
            </a:r>
            <a:r>
              <a:rPr lang="en-US" dirty="0"/>
              <a:t>:=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t-BR" dirty="0" smtClean="0"/>
              <a:t>        </a:t>
            </a:r>
            <a:r>
              <a:rPr lang="ru-RU" dirty="0" smtClean="0"/>
              <a:t>	</a:t>
            </a:r>
          </a:p>
          <a:p>
            <a:pPr marL="0" indent="0">
              <a:buNone/>
            </a:pPr>
            <a:r>
              <a:rPr lang="ru-RU" dirty="0"/>
              <a:t>	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pt-BR" dirty="0" smtClean="0"/>
              <a:t>r</a:t>
            </a:r>
            <a:r>
              <a:rPr lang="pt-BR" dirty="0"/>
              <a:t>:=A[im</a:t>
            </a:r>
            <a:r>
              <a:rPr lang="pt-BR" dirty="0" smtClean="0"/>
              <a:t>]; A[im</a:t>
            </a:r>
            <a:r>
              <a:rPr lang="pt-BR" dirty="0"/>
              <a:t>]:=A[k</a:t>
            </a:r>
            <a:r>
              <a:rPr lang="pt-BR" dirty="0" smtClean="0"/>
              <a:t>]; A[k</a:t>
            </a:r>
            <a:r>
              <a:rPr lang="pt-BR" dirty="0"/>
              <a:t>]:=r;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b="1" dirty="0" smtClean="0"/>
              <a:t>end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 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вывод отсортированного массива на экран</a:t>
            </a:r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b="1" dirty="0" smtClean="0"/>
              <a:t>end</a:t>
            </a:r>
            <a:r>
              <a:rPr lang="en-US" dirty="0" smtClean="0"/>
              <a:t>. </a:t>
            </a:r>
            <a:endParaRPr lang="ru-RU" dirty="0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4788024" y="764704"/>
            <a:ext cx="2736304" cy="576064"/>
          </a:xfrm>
          <a:prstGeom prst="wedgeRectCallout">
            <a:avLst>
              <a:gd name="adj1" fmla="val -111478"/>
              <a:gd name="adj2" fmla="val 46627"/>
            </a:avLst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Цикл по проходам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3779912" y="1412776"/>
            <a:ext cx="5364088" cy="864096"/>
          </a:xfrm>
          <a:prstGeom prst="wedgeRectCallout">
            <a:avLst>
              <a:gd name="adj1" fmla="val -75653"/>
              <a:gd name="adj2" fmla="val 47697"/>
            </a:avLst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На </a:t>
            </a:r>
            <a:r>
              <a:rPr lang="en-US" b="1" i="1" dirty="0" smtClean="0">
                <a:solidFill>
                  <a:srgbClr val="0070C0"/>
                </a:solidFill>
              </a:rPr>
              <a:t>k</a:t>
            </a:r>
            <a:r>
              <a:rPr lang="ru-RU" dirty="0" smtClean="0">
                <a:solidFill>
                  <a:srgbClr val="0070C0"/>
                </a:solidFill>
              </a:rPr>
              <a:t> –ом проходе считаем, что индекс минимального – </a:t>
            </a:r>
            <a:r>
              <a:rPr lang="en-US" b="1" i="1" dirty="0" smtClean="0">
                <a:solidFill>
                  <a:srgbClr val="0070C0"/>
                </a:solidFill>
              </a:rPr>
              <a:t>k</a:t>
            </a:r>
            <a:r>
              <a:rPr lang="ru-RU" dirty="0" smtClean="0">
                <a:solidFill>
                  <a:srgbClr val="0070C0"/>
                </a:solidFill>
              </a:rPr>
              <a:t>, </a:t>
            </a:r>
            <a:r>
              <a:rPr lang="ru-RU" dirty="0">
                <a:solidFill>
                  <a:srgbClr val="0070C0"/>
                </a:solidFill>
              </a:rPr>
              <a:t>т.е.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</a:rPr>
              <a:t>первый из оставшихся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3779912" y="2276872"/>
            <a:ext cx="5364088" cy="648072"/>
          </a:xfrm>
          <a:prstGeom prst="wedgeRectCallout">
            <a:avLst>
              <a:gd name="adj1" fmla="val -72400"/>
              <a:gd name="adj2" fmla="val 58972"/>
            </a:avLst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Ищем индекс минимального, начиная с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i="1" dirty="0" smtClean="0">
                <a:solidFill>
                  <a:srgbClr val="0070C0"/>
                </a:solidFill>
              </a:rPr>
              <a:t>k+1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до конца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3419872" y="3645024"/>
            <a:ext cx="5724128" cy="648072"/>
          </a:xfrm>
          <a:prstGeom prst="wedgeRectCallout">
            <a:avLst>
              <a:gd name="adj1" fmla="val -63663"/>
              <a:gd name="adj2" fmla="val 57209"/>
            </a:avLst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Теперь меняем местами минимальный и </a:t>
            </a:r>
            <a:r>
              <a:rPr lang="en-US" b="1" i="1" dirty="0" smtClean="0">
                <a:solidFill>
                  <a:srgbClr val="0070C0"/>
                </a:solidFill>
              </a:rPr>
              <a:t>k</a:t>
            </a:r>
            <a:r>
              <a:rPr lang="ru-RU" dirty="0" smtClean="0">
                <a:solidFill>
                  <a:srgbClr val="0070C0"/>
                </a:solidFill>
              </a:rPr>
              <a:t>-</a:t>
            </a:r>
            <a:r>
              <a:rPr lang="ru-RU" dirty="0" err="1" smtClean="0">
                <a:solidFill>
                  <a:srgbClr val="0070C0"/>
                </a:solidFill>
              </a:rPr>
              <a:t>ый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11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5"/>
            <a:ext cx="8229600" cy="1944216"/>
          </a:xfrm>
        </p:spPr>
        <p:txBody>
          <a:bodyPr/>
          <a:lstStyle/>
          <a:p>
            <a:pPr marL="114300" indent="0">
              <a:buNone/>
            </a:pPr>
            <a:r>
              <a:rPr lang="ru-RU" sz="3200" b="1" i="1" dirty="0"/>
              <a:t>Час работы научит больше, </a:t>
            </a:r>
            <a:r>
              <a:rPr lang="ru-RU" sz="3200" b="1" i="1" dirty="0" smtClean="0"/>
              <a:t>чем день </a:t>
            </a:r>
            <a:r>
              <a:rPr lang="ru-RU" sz="3200" b="1" i="1" dirty="0"/>
              <a:t>объяснения</a:t>
            </a:r>
            <a:r>
              <a:rPr lang="ru-RU" sz="3200" b="1" i="1" dirty="0" smtClean="0"/>
              <a:t>.</a:t>
            </a:r>
            <a:r>
              <a:rPr lang="ru-RU" sz="3200" b="1" i="1" dirty="0"/>
              <a:t> </a:t>
            </a:r>
            <a:endParaRPr lang="ru-RU" sz="3200" b="1" i="1" dirty="0" smtClean="0"/>
          </a:p>
          <a:p>
            <a:pPr marL="114300" indent="0" algn="r">
              <a:buNone/>
            </a:pPr>
            <a:r>
              <a:rPr lang="ru-RU" sz="3200" dirty="0" smtClean="0"/>
              <a:t>Жан-Жак </a:t>
            </a:r>
            <a:r>
              <a:rPr lang="ru-RU" sz="3200" dirty="0"/>
              <a:t>Руссо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859093"/>
          </a:xfrm>
        </p:spPr>
        <p:txBody>
          <a:bodyPr/>
          <a:lstStyle/>
          <a:p>
            <a:r>
              <a:rPr lang="ru-RU" dirty="0" smtClean="0"/>
              <a:t>Практическая работа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748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9093"/>
          </a:xfrm>
        </p:spPr>
        <p:txBody>
          <a:bodyPr/>
          <a:lstStyle/>
          <a:p>
            <a:r>
              <a:rPr lang="ru-RU" dirty="0" smtClean="0"/>
              <a:t>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820472" cy="48245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Начальный уровень</a:t>
            </a:r>
            <a:r>
              <a:rPr lang="ru-RU" sz="2800" dirty="0" smtClean="0"/>
              <a:t>. </a:t>
            </a:r>
          </a:p>
          <a:p>
            <a:pPr marL="0" indent="0">
              <a:buNone/>
            </a:pPr>
            <a:r>
              <a:rPr lang="ru-RU" sz="2800" dirty="0" smtClean="0"/>
              <a:t>Выполнить сортировку по возрастанию методом выбора.</a:t>
            </a:r>
          </a:p>
          <a:p>
            <a:pPr marL="0" indent="0">
              <a:buNone/>
            </a:pPr>
            <a:endParaRPr lang="ru-RU" sz="28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Средний уровень. </a:t>
            </a:r>
          </a:p>
          <a:p>
            <a:pPr marL="0" indent="0">
              <a:buNone/>
            </a:pPr>
            <a:r>
              <a:rPr lang="ru-RU" sz="2800" dirty="0" smtClean="0"/>
              <a:t>Выполнить </a:t>
            </a:r>
            <a:r>
              <a:rPr lang="ru-RU" sz="2800" dirty="0"/>
              <a:t>сортировку по </a:t>
            </a:r>
            <a:r>
              <a:rPr lang="ru-RU" sz="2800" dirty="0" smtClean="0"/>
              <a:t>убыванию </a:t>
            </a:r>
            <a:r>
              <a:rPr lang="ru-RU" sz="2800" dirty="0"/>
              <a:t>методом </a:t>
            </a:r>
            <a:r>
              <a:rPr lang="ru-RU" sz="2800" dirty="0" smtClean="0"/>
              <a:t>выбора и методом пузырька. Подсчитать количество перестановок при сортировке одного и того же массива этими способами. Проанализировать результат и обосновать его.</a:t>
            </a:r>
            <a:endParaRPr lang="ru-RU" sz="2800" dirty="0"/>
          </a:p>
          <a:p>
            <a:pPr marL="0" indent="0">
              <a:buNone/>
            </a:pPr>
            <a:endParaRPr lang="ru-RU" sz="28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rgbClr val="0070C0"/>
                </a:solidFill>
              </a:rPr>
              <a:t>Повышенный уровень. </a:t>
            </a:r>
          </a:p>
          <a:p>
            <a:pPr marL="0" indent="0">
              <a:buNone/>
            </a:pPr>
            <a:r>
              <a:rPr lang="ru-RU" sz="2800" dirty="0" smtClean="0"/>
              <a:t>Выполнить </a:t>
            </a:r>
            <a:r>
              <a:rPr lang="ru-RU" sz="2800" dirty="0"/>
              <a:t>сортировку первой половины массива по возрастанию, второй – по убыванию.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21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Домашняя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91264" cy="4268688"/>
          </a:xfrm>
        </p:spPr>
        <p:txBody>
          <a:bodyPr>
            <a:normAutofit lnSpcReduction="10000"/>
          </a:bodyPr>
          <a:lstStyle/>
          <a:p>
            <a:pPr marL="571500" indent="-457200">
              <a:buFont typeface="+mj-lt"/>
              <a:buAutoNum type="arabicPeriod"/>
            </a:pPr>
            <a:r>
              <a:rPr lang="ru-RU" dirty="0" smtClean="0"/>
              <a:t>Повторить изученные алгоритмы сортировки.</a:t>
            </a:r>
          </a:p>
          <a:p>
            <a:pPr marL="571500" indent="-457200">
              <a:buFont typeface="+mj-lt"/>
              <a:buAutoNum type="arabicPeriod"/>
            </a:pPr>
            <a:r>
              <a:rPr lang="ru-RU" dirty="0" smtClean="0"/>
              <a:t>Подсчитать </a:t>
            </a:r>
            <a:r>
              <a:rPr lang="ru-RU" dirty="0"/>
              <a:t>количество произведенных </a:t>
            </a:r>
            <a:r>
              <a:rPr lang="ru-RU" dirty="0" smtClean="0"/>
              <a:t>сравнений.</a:t>
            </a:r>
          </a:p>
          <a:p>
            <a:pPr marL="571500" indent="-457200">
              <a:buFont typeface="+mj-lt"/>
              <a:buAutoNum type="arabicPeriod"/>
            </a:pPr>
            <a:r>
              <a:rPr lang="ru-RU" dirty="0" smtClean="0"/>
              <a:t>Подсчитать </a:t>
            </a:r>
            <a:r>
              <a:rPr lang="ru-RU" dirty="0"/>
              <a:t>количество произведенных </a:t>
            </a:r>
            <a:r>
              <a:rPr lang="ru-RU" dirty="0" smtClean="0"/>
              <a:t>перестановок.</a:t>
            </a:r>
          </a:p>
          <a:p>
            <a:pPr marL="571500" indent="-457200">
              <a:buFont typeface="+mj-lt"/>
              <a:buAutoNum type="arabicPeriod"/>
            </a:pPr>
            <a:r>
              <a:rPr lang="ru-RU" dirty="0" smtClean="0"/>
              <a:t>Изменить </a:t>
            </a:r>
            <a:r>
              <a:rPr lang="ru-RU" dirty="0"/>
              <a:t>процедуру сортировки так, чтобы сортировка начиналась с последнего элемента массива (с конца, индекс К - уменьшался).</a:t>
            </a:r>
            <a:endParaRPr lang="ru-RU" dirty="0" smtClean="0"/>
          </a:p>
          <a:p>
            <a:pPr marL="571500" indent="-457200">
              <a:buFont typeface="+mj-lt"/>
              <a:buAutoNum type="arabicPeriod"/>
            </a:pPr>
            <a:r>
              <a:rPr lang="ru-RU" dirty="0" smtClean="0"/>
              <a:t>Отсортировать по алфавиту строковый массив, состоящий из 10 фамилий учащихся класса. Фамилии вводить по алфавиту.</a:t>
            </a:r>
          </a:p>
          <a:p>
            <a:pPr marL="11430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1118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Понятия сортировки. Простые методы сортировки массивов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err="1"/>
              <a:t>Чулюков</a:t>
            </a:r>
            <a:r>
              <a:rPr lang="ru-RU" dirty="0"/>
              <a:t> Владимир </a:t>
            </a:r>
            <a:r>
              <a:rPr lang="ru-RU" dirty="0" smtClean="0"/>
              <a:t>Алексеевич.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refdb.ru/look/1702515-pall.html</a:t>
            </a:r>
            <a:r>
              <a:rPr lang="ru-RU" dirty="0" smtClean="0"/>
              <a:t> </a:t>
            </a:r>
          </a:p>
          <a:p>
            <a:r>
              <a:rPr lang="ru-RU" dirty="0" smtClean="0"/>
              <a:t>Фестиваль педагогических идей «Открытый урок»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://festival.1september.ru/articles/626944</a:t>
            </a:r>
            <a:r>
              <a:rPr lang="en-US" dirty="0" smtClean="0">
                <a:hlinkClick r:id="rId3"/>
              </a:rPr>
              <a:t>/</a:t>
            </a:r>
            <a:r>
              <a:rPr lang="ru-RU" dirty="0" smtClean="0"/>
              <a:t> </a:t>
            </a:r>
          </a:p>
          <a:p>
            <a:r>
              <a:rPr lang="ru-RU" dirty="0" smtClean="0"/>
              <a:t>Афоризмы </a:t>
            </a:r>
            <a:r>
              <a:rPr lang="en-US" dirty="0">
                <a:hlinkClick r:id="rId4"/>
              </a:rPr>
              <a:t>http://www.aforizmov.net/tema/tags/praktika</a:t>
            </a:r>
            <a:r>
              <a:rPr lang="en-US" dirty="0" smtClean="0">
                <a:hlinkClick r:id="rId4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904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1244352"/>
          </a:xfrm>
        </p:spPr>
        <p:txBody>
          <a:bodyPr/>
          <a:lstStyle/>
          <a:p>
            <a:pPr marL="114300" indent="0">
              <a:buNone/>
            </a:pPr>
            <a:r>
              <a:rPr lang="ru-RU" b="1" i="1" dirty="0"/>
              <a:t>Воспитание творческих способностей в человеке основывается на развитии самостоятельного </a:t>
            </a:r>
            <a:r>
              <a:rPr lang="ru-RU" b="1" i="1" dirty="0" smtClean="0"/>
              <a:t>мышления.</a:t>
            </a:r>
            <a:r>
              <a:rPr lang="ru-RU" dirty="0" smtClean="0"/>
              <a:t> </a:t>
            </a:r>
            <a:r>
              <a:rPr lang="ru-RU" dirty="0"/>
              <a:t>(П. </a:t>
            </a:r>
            <a:r>
              <a:rPr lang="ru-RU" dirty="0" err="1"/>
              <a:t>Капица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471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457199" y="332656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Мозговой штурм</a:t>
            </a:r>
            <a:endParaRPr lang="ru-RU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385669" y="1372082"/>
            <a:ext cx="8758331" cy="153609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Font typeface="Arial" pitchFamily="34" charset="0"/>
              <a:buNone/>
            </a:pPr>
            <a:r>
              <a:rPr lang="ru-RU" dirty="0" smtClean="0"/>
              <a:t>Дан целочисленный массив. </a:t>
            </a:r>
          </a:p>
          <a:p>
            <a:pPr marL="114300" indent="0">
              <a:buFont typeface="Arial" pitchFamily="34" charset="0"/>
              <a:buNone/>
            </a:pPr>
            <a:r>
              <a:rPr lang="ru-RU" dirty="0" smtClean="0"/>
              <a:t>Отсортировать массив по возрастанию методом </a:t>
            </a:r>
            <a:r>
              <a:rPr lang="ru-RU" b="1" dirty="0" smtClean="0">
                <a:solidFill>
                  <a:srgbClr val="339966"/>
                </a:solidFill>
              </a:rPr>
              <a:t>выбора.</a:t>
            </a:r>
          </a:p>
          <a:p>
            <a:pPr marL="114300" indent="0">
              <a:buFont typeface="Arial" pitchFamily="34" charset="0"/>
              <a:buNone/>
            </a:pPr>
            <a:r>
              <a:rPr lang="ru-RU" dirty="0" smtClean="0"/>
              <a:t>Что можно </a:t>
            </a:r>
            <a:r>
              <a:rPr lang="ru-RU" b="1" dirty="0" smtClean="0">
                <a:solidFill>
                  <a:srgbClr val="339966"/>
                </a:solidFill>
              </a:rPr>
              <a:t>выбирать</a:t>
            </a:r>
            <a:r>
              <a:rPr lang="ru-RU" dirty="0" smtClean="0"/>
              <a:t> в массиве?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57199" y="3068960"/>
            <a:ext cx="58813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rgbClr val="B0CCB0"/>
              </a:buClr>
            </a:pPr>
            <a:r>
              <a:rPr lang="ru-RU" sz="2400" dirty="0" smtClean="0">
                <a:solidFill>
                  <a:srgbClr val="676A55"/>
                </a:solidFill>
              </a:rPr>
              <a:t>Придумайте способ сортировки</a:t>
            </a:r>
            <a:endParaRPr lang="ru-RU" sz="2400" dirty="0">
              <a:solidFill>
                <a:srgbClr val="676A55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884" y="3645024"/>
            <a:ext cx="2693987" cy="2633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 descr="http://refdb.ru/images/852/1702515/5283b9f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080792"/>
            <a:ext cx="3819525" cy="176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662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Запишите придуманный алгоритм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Упорядочивание по возрастанию</a:t>
            </a:r>
          </a:p>
          <a:p>
            <a:pPr marL="514350" indent="-514350">
              <a:buAutoNum type="arabicPeriod"/>
            </a:pPr>
            <a:r>
              <a:rPr lang="ru-RU" dirty="0" smtClean="0"/>
              <a:t>Ищем минимальный элемент среди всех элементов массива. Находим его номер.</a:t>
            </a:r>
          </a:p>
          <a:p>
            <a:pPr marL="514350" indent="-514350">
              <a:buAutoNum type="arabicPeriod"/>
            </a:pPr>
            <a:r>
              <a:rPr lang="ru-RU" dirty="0" smtClean="0"/>
              <a:t>Меняем местами 1-ый и этот минимальный.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Производим поиск минимального элемента среди элементов со 2-го по </a:t>
            </a:r>
            <a:r>
              <a:rPr lang="en-US" dirty="0" smtClean="0"/>
              <a:t>n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dirty="0" smtClean="0"/>
              <a:t>Меняем местами 2-ой и этот минимальный.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Повторяем процедуру поиска минимального среди оставшихся и обмена местами многократно (</a:t>
            </a:r>
            <a:r>
              <a:rPr lang="ru-RU" b="1" dirty="0" smtClean="0">
                <a:solidFill>
                  <a:srgbClr val="339966"/>
                </a:solidFill>
              </a:rPr>
              <a:t>? раз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378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402"/>
            <a:ext cx="8229600" cy="1143000"/>
          </a:xfrm>
        </p:spPr>
        <p:txBody>
          <a:bodyPr/>
          <a:lstStyle/>
          <a:p>
            <a:r>
              <a:rPr lang="ru-RU" dirty="0" smtClean="0"/>
              <a:t>Сортировка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99912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4028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84108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8814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0822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2830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9582" y="1835532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 проход</a:t>
            </a:r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3429756" y="908720"/>
            <a:ext cx="588623" cy="648072"/>
            <a:chOff x="3429756" y="908720"/>
            <a:chExt cx="588623" cy="648072"/>
          </a:xfrm>
        </p:grpSpPr>
        <p:sp>
          <p:nvSpPr>
            <p:cNvPr id="16" name="TextBox 15"/>
            <p:cNvSpPr txBox="1"/>
            <p:nvPr/>
          </p:nvSpPr>
          <p:spPr>
            <a:xfrm>
              <a:off x="3429756" y="908720"/>
              <a:ext cx="588623" cy="369332"/>
            </a:xfrm>
            <a:prstGeom prst="rect">
              <a:avLst/>
            </a:prstGeom>
            <a:solidFill>
              <a:srgbClr val="339966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min</a:t>
              </a:r>
              <a:endParaRPr lang="ru-RU" dirty="0"/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3635896" y="1278052"/>
              <a:ext cx="216024" cy="27874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7433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4.44444E-6 L 0.07275 4.44444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-0.07274 4.44444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99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402"/>
            <a:ext cx="8229600" cy="1143000"/>
          </a:xfrm>
        </p:spPr>
        <p:txBody>
          <a:bodyPr/>
          <a:lstStyle/>
          <a:p>
            <a:r>
              <a:rPr lang="ru-RU" dirty="0" smtClean="0"/>
              <a:t>Сортировка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2778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4028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84108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8814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0822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2830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9582" y="242088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 проход</a:t>
            </a:r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5573952" y="1633446"/>
            <a:ext cx="588623" cy="648072"/>
            <a:chOff x="3429756" y="908720"/>
            <a:chExt cx="588623" cy="648072"/>
          </a:xfrm>
        </p:grpSpPr>
        <p:sp>
          <p:nvSpPr>
            <p:cNvPr id="16" name="TextBox 15"/>
            <p:cNvSpPr txBox="1"/>
            <p:nvPr/>
          </p:nvSpPr>
          <p:spPr>
            <a:xfrm>
              <a:off x="3429756" y="908720"/>
              <a:ext cx="588623" cy="369332"/>
            </a:xfrm>
            <a:prstGeom prst="rect">
              <a:avLst/>
            </a:prstGeom>
            <a:solidFill>
              <a:srgbClr val="339966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min</a:t>
              </a:r>
              <a:endParaRPr lang="ru-RU" dirty="0"/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3635896" y="1278052"/>
              <a:ext cx="216024" cy="27874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3364027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43948" y="2281518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84108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8814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0822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22830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89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23611 -1.11111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06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1.11111E-6 L 0.23264 -1.11111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99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402"/>
            <a:ext cx="8229600" cy="1143000"/>
          </a:xfrm>
        </p:spPr>
        <p:txBody>
          <a:bodyPr/>
          <a:lstStyle/>
          <a:p>
            <a:r>
              <a:rPr lang="ru-RU" dirty="0" smtClean="0"/>
              <a:t>Сортировка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2778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4028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84108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8814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0822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2830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64027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43948" y="2281518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84108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8814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0822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22830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508223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643968" y="2996952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084128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788164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364048" y="2996952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228324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1914" y="3136322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 проход</a:t>
            </a:r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4149856" y="2331750"/>
            <a:ext cx="588623" cy="648072"/>
            <a:chOff x="3429756" y="908720"/>
            <a:chExt cx="588623" cy="648072"/>
          </a:xfrm>
        </p:grpSpPr>
        <p:sp>
          <p:nvSpPr>
            <p:cNvPr id="16" name="TextBox 15"/>
            <p:cNvSpPr txBox="1"/>
            <p:nvPr/>
          </p:nvSpPr>
          <p:spPr>
            <a:xfrm>
              <a:off x="3429756" y="908720"/>
              <a:ext cx="588623" cy="369332"/>
            </a:xfrm>
            <a:prstGeom prst="rect">
              <a:avLst/>
            </a:prstGeom>
            <a:solidFill>
              <a:srgbClr val="339966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min</a:t>
              </a:r>
              <a:endParaRPr lang="ru-RU" dirty="0"/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3635896" y="1278052"/>
              <a:ext cx="216024" cy="27874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84786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99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402"/>
            <a:ext cx="8229600" cy="1143000"/>
          </a:xfrm>
        </p:spPr>
        <p:txBody>
          <a:bodyPr/>
          <a:lstStyle/>
          <a:p>
            <a:r>
              <a:rPr lang="ru-RU" dirty="0" smtClean="0"/>
              <a:t>Сортировка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2778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4028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84108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8814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0822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2830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64027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43948" y="2281518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84108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8814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0822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22830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508223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643968" y="2996952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084128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788164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364048" y="2996952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228324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1914" y="384039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 проход</a:t>
            </a:r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6294032" y="3052956"/>
            <a:ext cx="588623" cy="648072"/>
            <a:chOff x="3429756" y="908720"/>
            <a:chExt cx="588623" cy="648072"/>
          </a:xfrm>
        </p:grpSpPr>
        <p:sp>
          <p:nvSpPr>
            <p:cNvPr id="16" name="TextBox 15"/>
            <p:cNvSpPr txBox="1"/>
            <p:nvPr/>
          </p:nvSpPr>
          <p:spPr>
            <a:xfrm>
              <a:off x="3429756" y="908720"/>
              <a:ext cx="588623" cy="369332"/>
            </a:xfrm>
            <a:prstGeom prst="rect">
              <a:avLst/>
            </a:prstGeom>
            <a:solidFill>
              <a:srgbClr val="339966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min</a:t>
              </a:r>
              <a:endParaRPr lang="ru-RU" dirty="0"/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3635896" y="1278052"/>
              <a:ext cx="216024" cy="27874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2" name="Прямоугольник 31"/>
          <p:cNvSpPr/>
          <p:nvPr/>
        </p:nvSpPr>
        <p:spPr>
          <a:xfrm>
            <a:off x="5508223" y="370102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643968" y="3701028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084128" y="3701028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788164" y="370102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364048" y="3701028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228324" y="370102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10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44444E-6 L -0.15747 4.44444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82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4444E-6 L 0.15747 4.44444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99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5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408" y="260648"/>
            <a:ext cx="8229600" cy="1143000"/>
          </a:xfrm>
        </p:spPr>
        <p:txBody>
          <a:bodyPr/>
          <a:lstStyle/>
          <a:p>
            <a:r>
              <a:rPr lang="ru-RU" dirty="0" smtClean="0"/>
              <a:t>Сортировка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2778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4028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84108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8814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0822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28304" y="155679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64027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43948" y="2281518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84108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78814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0822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228304" y="228151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508223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643968" y="2996952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084128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788164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364048" y="2996952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228324" y="299695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9552" y="4576482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 проход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5508223" y="370102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643968" y="3701028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084128" y="3701028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788164" y="370102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364048" y="3701028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228324" y="3701028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508083" y="443711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643828" y="4437112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083988" y="4437112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788024" y="4437112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363908" y="4437112"/>
            <a:ext cx="720080" cy="648072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228184" y="4437112"/>
            <a:ext cx="720080" cy="6480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4</a:t>
            </a:r>
            <a:endParaRPr lang="ru-RU" b="1" dirty="0">
              <a:solidFill>
                <a:srgbClr val="0070C0"/>
              </a:solidFill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6313872" y="3789040"/>
            <a:ext cx="588623" cy="648072"/>
            <a:chOff x="3429756" y="908720"/>
            <a:chExt cx="588623" cy="648072"/>
          </a:xfrm>
        </p:grpSpPr>
        <p:sp>
          <p:nvSpPr>
            <p:cNvPr id="16" name="TextBox 15"/>
            <p:cNvSpPr txBox="1"/>
            <p:nvPr/>
          </p:nvSpPr>
          <p:spPr>
            <a:xfrm>
              <a:off x="3429756" y="908720"/>
              <a:ext cx="588623" cy="369332"/>
            </a:xfrm>
            <a:prstGeom prst="rect">
              <a:avLst/>
            </a:prstGeom>
            <a:solidFill>
              <a:srgbClr val="339966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min</a:t>
              </a:r>
              <a:endParaRPr lang="ru-RU" dirty="0"/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3635896" y="1278052"/>
              <a:ext cx="216024" cy="27874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79512" y="1696162"/>
            <a:ext cx="2315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Исходный массив</a:t>
            </a:r>
          </a:p>
          <a:p>
            <a:r>
              <a:rPr lang="ru-RU" dirty="0" smtClean="0"/>
              <a:t>(6 элементов)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20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07882 -2.96296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2 -2.96296E-6 L -0.07882 -2.96296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99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99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8" grpId="0" animBg="1"/>
      <p:bldP spid="43" grpId="0" animBg="1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339</TotalTime>
  <Words>475</Words>
  <Application>Microsoft Office PowerPoint</Application>
  <PresentationFormat>Экран (4:3)</PresentationFormat>
  <Paragraphs>174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Аптека</vt:lpstr>
      <vt:lpstr>Сортировка массива методом выбора</vt:lpstr>
      <vt:lpstr>Презентация PowerPoint</vt:lpstr>
      <vt:lpstr>Презентация PowerPoint</vt:lpstr>
      <vt:lpstr>Запишите придуманный алгоритм</vt:lpstr>
      <vt:lpstr>Сортировка</vt:lpstr>
      <vt:lpstr>Сортировка</vt:lpstr>
      <vt:lpstr>Сортировка</vt:lpstr>
      <vt:lpstr>Сортировка</vt:lpstr>
      <vt:lpstr>Сортировка</vt:lpstr>
      <vt:lpstr>Составляем программу</vt:lpstr>
      <vt:lpstr>сортировка</vt:lpstr>
      <vt:lpstr>Практическая работа</vt:lpstr>
      <vt:lpstr>Задания</vt:lpstr>
      <vt:lpstr>Домашняя работа</vt:lpstr>
      <vt:lpstr>Источники</vt:lpstr>
    </vt:vector>
  </TitlesOfParts>
  <Company>BEST XP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Сортировка массива методом выбора</dc:title>
  <dc:creator>Елена</dc:creator>
  <cp:lastModifiedBy>Елена</cp:lastModifiedBy>
  <cp:revision>32</cp:revision>
  <dcterms:created xsi:type="dcterms:W3CDTF">2013-12-03T00:46:36Z</dcterms:created>
  <dcterms:modified xsi:type="dcterms:W3CDTF">2016-01-10T11:49:18Z</dcterms:modified>
</cp:coreProperties>
</file>