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9" r:id="rId54"/>
    <p:sldId id="310" r:id="rId55"/>
    <p:sldId id="311"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45D0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06.01.2016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7.xml"/><Relationship Id="rId18" Type="http://schemas.openxmlformats.org/officeDocument/2006/relationships/slide" Target="slide19.xml"/><Relationship Id="rId26" Type="http://schemas.openxmlformats.org/officeDocument/2006/relationships/slide" Target="slide51.xml"/><Relationship Id="rId3" Type="http://schemas.openxmlformats.org/officeDocument/2006/relationships/slide" Target="slide13.xml"/><Relationship Id="rId21"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slide" Target="slide9.xml"/><Relationship Id="rId25"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47.xml"/><Relationship Id="rId20" Type="http://schemas.openxmlformats.org/officeDocument/2006/relationships/slide" Target="slide39.xml"/><Relationship Id="rId1" Type="http://schemas.openxmlformats.org/officeDocument/2006/relationships/slideLayout" Target="../slideLayouts/slideLayout7.xml"/><Relationship Id="rId6" Type="http://schemas.openxmlformats.org/officeDocument/2006/relationships/slide" Target="slide43.xml"/><Relationship Id="rId11" Type="http://schemas.openxmlformats.org/officeDocument/2006/relationships/slide" Target="slide45.xml"/><Relationship Id="rId24" Type="http://schemas.openxmlformats.org/officeDocument/2006/relationships/slide" Target="slide31.xml"/><Relationship Id="rId5" Type="http://schemas.openxmlformats.org/officeDocument/2006/relationships/slide" Target="slide33.xml"/><Relationship Id="rId15" Type="http://schemas.openxmlformats.org/officeDocument/2006/relationships/slide" Target="slide37.xml"/><Relationship Id="rId23" Type="http://schemas.openxmlformats.org/officeDocument/2006/relationships/slide" Target="slide21.xml"/><Relationship Id="rId10" Type="http://schemas.openxmlformats.org/officeDocument/2006/relationships/slide" Target="slide35.xml"/><Relationship Id="rId19"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5.xml"/><Relationship Id="rId14" Type="http://schemas.openxmlformats.org/officeDocument/2006/relationships/slide" Target="slide27.xml"/><Relationship Id="rId22"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4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5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5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hutterstock.7eer.net/c/77643/108110/1305?u=http://www.shutterstock.com/pic-173786645/stock-photo-london-uk-january-the-oyster-card-uses-near-field-communication-technology-for-public.html" TargetMode="External"/><Relationship Id="rId13" Type="http://schemas.openxmlformats.org/officeDocument/2006/relationships/hyperlink" Target="http://www.nhm.ac.uk/kids-only/dinosaurs/what-dinosaur/diplodocus.html" TargetMode="External"/><Relationship Id="rId3" Type="http://schemas.openxmlformats.org/officeDocument/2006/relationships/hyperlink" Target="https://www.saxo.com/dk/london-knowledge-atlas_geographers-a-z-map-company_spiralryg_9781843486756" TargetMode="External"/><Relationship Id="rId7" Type="http://schemas.openxmlformats.org/officeDocument/2006/relationships/hyperlink" Target="http://www.kenga.co.uk/pages/bike_ride3.htm" TargetMode="External"/><Relationship Id="rId12" Type="http://schemas.openxmlformats.org/officeDocument/2006/relationships/hyperlink" Target="http://archive.constantcontact.com/fs028/1101907064473/archive/1103648727943.html" TargetMode="External"/><Relationship Id="rId2" Type="http://schemas.openxmlformats.org/officeDocument/2006/relationships/hyperlink" Target="http://bigstock.7eer.net/c/77643/209157/1736?u=http://www.bigstockphoto.com/image-6149009/stock-photo-road-map-around-london" TargetMode="External"/><Relationship Id="rId1" Type="http://schemas.openxmlformats.org/officeDocument/2006/relationships/slideLayout" Target="../slideLayouts/slideLayout7.xml"/><Relationship Id="rId6" Type="http://schemas.openxmlformats.org/officeDocument/2006/relationships/hyperlink" Target="http://bbcsherlockpickuplines.tumblr.com/post/16805369970/if-convenient-meet-me-in-my-bedroom-if" TargetMode="External"/><Relationship Id="rId11" Type="http://schemas.openxmlformats.org/officeDocument/2006/relationships/hyperlink" Target="http://www.madametussauds.com/" TargetMode="External"/><Relationship Id="rId5" Type="http://schemas.openxmlformats.org/officeDocument/2006/relationships/hyperlink" Target="http://www.clipartsheep.com/big-trucks-frees-that-you-can-download-to-clipart/dT1hSFIwY0RvdkwzZDNkeTVqYkdsd1lYSjBZbVZ6ZEM1amIyMHZZMnhwY0dGeWRITXZPV2w2TDAxWU5TODVhWHBOV0RWeU4xUXVjRzVufHc9NjAwfGg9NDA0fHQ9cG5nfA/" TargetMode="External"/><Relationship Id="rId10" Type="http://schemas.openxmlformats.org/officeDocument/2006/relationships/hyperlink" Target="http://www.museum-mile.org.uk/images/museums/09_londontransport_240.gif" TargetMode="External"/><Relationship Id="rId4" Type="http://schemas.openxmlformats.org/officeDocument/2006/relationships/hyperlink" Target="http://unenagudeseletaja.blogspot.com/2011/02/miks-me-magame.html" TargetMode="External"/><Relationship Id="rId9" Type="http://schemas.openxmlformats.org/officeDocument/2006/relationships/hyperlink" Target="http://orig12.deviantart.net/ab31/f/2006/004/2/4/tower.gif" TargetMode="External"/><Relationship Id="rId14" Type="http://schemas.openxmlformats.org/officeDocument/2006/relationships/hyperlink" Target="http://www.museum-mile.org.uk/images/museums/02_britishmuseum_240.gif"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kleinbonaire.org/Resources/Image15.gif" TargetMode="External"/><Relationship Id="rId13" Type="http://schemas.openxmlformats.org/officeDocument/2006/relationships/hyperlink" Target="http://us.cdn1.123rf.com/168nwm/chenyunpeng/chenyunpeng1309/chenyunpeng130900317/22081087-london-illustration.jpg" TargetMode="External"/><Relationship Id="rId3" Type="http://schemas.openxmlformats.org/officeDocument/2006/relationships/hyperlink" Target="http://www.buildyourownnewyork.com/NYSkyline6.jpg" TargetMode="External"/><Relationship Id="rId7" Type="http://schemas.openxmlformats.org/officeDocument/2006/relationships/hyperlink" Target="http://www.nashfordpublishing.co.uk/kids/london/images/londinium.gif" TargetMode="External"/><Relationship Id="rId12" Type="http://schemas.openxmlformats.org/officeDocument/2006/relationships/hyperlink" Target="http://photos.francisfrith.com/frith/london-trafalgar-square-1890_l130190.jpg" TargetMode="External"/><Relationship Id="rId2" Type="http://schemas.openxmlformats.org/officeDocument/2006/relationships/hyperlink" Target="http://data2.whicdn.com/images/5887077/thumb.jpg" TargetMode="External"/><Relationship Id="rId16" Type="http://schemas.openxmlformats.org/officeDocument/2006/relationships/hyperlink" Target="http://img13.deviantart.net/a52c/i/2009/270/6/1/st_paul__s_cathedral_by_neral85.jpg" TargetMode="External"/><Relationship Id="rId1" Type="http://schemas.openxmlformats.org/officeDocument/2006/relationships/slideLayout" Target="../slideLayouts/slideLayout7.xml"/><Relationship Id="rId6" Type="http://schemas.openxmlformats.org/officeDocument/2006/relationships/hyperlink" Target="http://heightstechnology.edublogs.org/files/2011/09/amhis_nation_grows-o8sitx.gif" TargetMode="External"/><Relationship Id="rId11" Type="http://schemas.openxmlformats.org/officeDocument/2006/relationships/hyperlink" Target="http://cdn.imgs.steps.dragoart.com/how-to-draw-buckingham-palace-step-21_1_000000131073_5.gif" TargetMode="External"/><Relationship Id="rId5" Type="http://schemas.openxmlformats.org/officeDocument/2006/relationships/hyperlink" Target="http://www.tysto.com/articles04/q3/20040928statue.shtml" TargetMode="External"/><Relationship Id="rId15" Type="http://schemas.openxmlformats.org/officeDocument/2006/relationships/hyperlink" Target="http://www.alamy.com/image-details-popup.asp?imageid=%7b8586878D-E039-4FB5-A678-7D8F11CEC348%7d" TargetMode="External"/><Relationship Id="rId10" Type="http://schemas.openxmlformats.org/officeDocument/2006/relationships/hyperlink" Target="http://tecfa.unige.ch/tecfa/teaching/UVLibre/9900/bin57/peste2.gif" TargetMode="External"/><Relationship Id="rId4" Type="http://schemas.openxmlformats.org/officeDocument/2006/relationships/hyperlink" Target="http://www.whitehousemuseum.org/images/white-house-drawing1.gif" TargetMode="External"/><Relationship Id="rId9" Type="http://schemas.openxmlformats.org/officeDocument/2006/relationships/hyperlink" Target="http://www.cliftonprimary.bham.sch.uk/blog/wp-content/uploads/2015/03/the-great-of-london-title-page.png" TargetMode="External"/><Relationship Id="rId14" Type="http://schemas.openxmlformats.org/officeDocument/2006/relationships/hyperlink" Target="http://www.sparklebox.co.uk/misc/display/_wp_generated/ppb276bec1_02.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1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Map.jpg"/>
          <p:cNvPicPr>
            <a:picLocks noChangeAspect="1"/>
          </p:cNvPicPr>
          <p:nvPr/>
        </p:nvPicPr>
        <p:blipFill>
          <a:blip r:embed="rId2"/>
          <a:stretch>
            <a:fillRect/>
          </a:stretch>
        </p:blipFill>
        <p:spPr>
          <a:xfrm>
            <a:off x="892939" y="1523980"/>
            <a:ext cx="7358123" cy="4905415"/>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Рисунок 1" descr="22.jpg"/>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178602_LondonKnowledgeAtlas_A-Z_jkt.jpg"/>
          <p:cNvPicPr>
            <a:picLocks noChangeAspect="1"/>
          </p:cNvPicPr>
          <p:nvPr/>
        </p:nvPicPr>
        <p:blipFill>
          <a:blip r:embed="rId4"/>
          <a:stretch>
            <a:fillRect/>
          </a:stretch>
        </p:blipFill>
        <p:spPr>
          <a:xfrm>
            <a:off x="7572396" y="857232"/>
            <a:ext cx="1259476" cy="1728000"/>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1915087" y="500042"/>
            <a:ext cx="53138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 KNOWLEDGE</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2903114" y="5934670"/>
            <a:ext cx="33377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MODULE 1</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7765096" y="6488668"/>
            <a:ext cx="1378904" cy="369332"/>
          </a:xfrm>
          <a:prstGeom prst="rect">
            <a:avLst/>
          </a:prstGeom>
        </p:spPr>
        <p:txBody>
          <a:bodyPr wrap="none">
            <a:spAutoFit/>
          </a:bodyPr>
          <a:lstStyle/>
          <a:p>
            <a:r>
              <a:rPr lang="ru-RU" dirty="0" smtClean="0"/>
              <a:t>104-199-441</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cycling</a:t>
            </a:r>
            <a:r>
              <a:rPr lang="en-US" sz="2800" b="1" dirty="0" smtClean="0">
                <a:solidFill>
                  <a:schemeClr val="accent1">
                    <a:lumMod val="50000"/>
                  </a:schemeClr>
                </a:solidFill>
                <a:latin typeface="Arial" pitchFamily="34" charset="0"/>
                <a:cs typeface="Arial" pitchFamily="34" charset="0"/>
              </a:rPr>
              <a:t>?</a:t>
            </a:r>
            <a:endParaRPr lang="en-US" sz="2800" b="1" dirty="0">
              <a:latin typeface="Arial" pitchFamily="34" charset="0"/>
              <a:cs typeface="Arial" pitchFamily="34" charset="0"/>
            </a:endParaRPr>
          </a:p>
        </p:txBody>
      </p:sp>
      <p:pic>
        <p:nvPicPr>
          <p:cNvPr id="7" name="Рисунок 6"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cycling.gif"/>
          <p:cNvPicPr>
            <a:picLocks noChangeAspect="1"/>
          </p:cNvPicPr>
          <p:nvPr/>
        </p:nvPicPr>
        <p:blipFill>
          <a:blip r:embed="rId4">
            <a:duotone>
              <a:schemeClr val="accent2">
                <a:shade val="45000"/>
                <a:satMod val="135000"/>
              </a:schemeClr>
              <a:prstClr val="white"/>
            </a:duotone>
          </a:blip>
          <a:srcRect t="6218" r="-354" b="11929"/>
          <a:stretch>
            <a:fillRect/>
          </a:stretch>
        </p:blipFill>
        <p:spPr>
          <a:xfrm>
            <a:off x="2928926" y="2643182"/>
            <a:ext cx="3286148" cy="373164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108543"/>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an electronic smart card ticket. It is definitely the easiest way to travel around the London Transport system. Simply touch it on the yellow reader to get through the Tube gates or board other London public transport.</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Oyster</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Oyster.jpg"/>
          <p:cNvPicPr>
            <a:picLocks noChangeAspect="1"/>
          </p:cNvPicPr>
          <p:nvPr/>
        </p:nvPicPr>
        <p:blipFill>
          <a:blip r:embed="rId4">
            <a:duotone>
              <a:schemeClr val="accent2">
                <a:shade val="45000"/>
                <a:satMod val="135000"/>
              </a:schemeClr>
              <a:prstClr val="white"/>
            </a:duotone>
          </a:blip>
          <a:stretch>
            <a:fillRect/>
          </a:stretch>
        </p:blipFill>
        <p:spPr>
          <a:xfrm>
            <a:off x="2292936" y="3000372"/>
            <a:ext cx="4558129" cy="2847033"/>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ea typeface="+mj-ea"/>
                <a:cs typeface="Arial" pitchFamily="34" charset="0"/>
              </a:rPr>
              <a:t> Museums</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714488"/>
            <a:ext cx="5760000" cy="3539430"/>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more than 900 years old. It used to be a palace, a prison and even the Royal Zoo. Now it is a museum. Crown jewels are kept there. Black ravens live in it. The Yeoman warders or Beefeaters will show you around and tell you about its ghosts.</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Tower</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9" name="Рисунок 8"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tower.gif"/>
          <p:cNvPicPr>
            <a:picLocks noChangeAspect="1"/>
          </p:cNvPicPr>
          <p:nvPr/>
        </p:nvPicPr>
        <p:blipFill>
          <a:blip r:embed="rId4">
            <a:duotone>
              <a:schemeClr val="accent2">
                <a:shade val="45000"/>
                <a:satMod val="135000"/>
              </a:schemeClr>
              <a:prstClr val="white"/>
            </a:duotone>
          </a:blip>
          <a:stretch>
            <a:fillRect/>
          </a:stretch>
        </p:blipFill>
        <p:spPr>
          <a:xfrm>
            <a:off x="3024191" y="2786058"/>
            <a:ext cx="3095619" cy="3571868"/>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2677656"/>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worth visiting. There are more than 80 vehicles, including a red London bus and the world's first Underground train. The galleries are full of interactive exhibits for young people to play on – including real buses and trains!</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London Transport Museum</a:t>
            </a:r>
            <a:r>
              <a:rPr lang="en-US" sz="2800" b="1" dirty="0" smtClean="0">
                <a:solidFill>
                  <a:schemeClr val="accent1">
                    <a:lumMod val="50000"/>
                  </a:schemeClr>
                </a:solidFill>
                <a:latin typeface="Arial" pitchFamily="34" charset="0"/>
                <a:cs typeface="Arial" pitchFamily="34" charset="0"/>
              </a:rPr>
              <a:t>?</a:t>
            </a:r>
            <a:endParaRPr lang="en-US" sz="2800" b="1" dirty="0">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London Transport Museum.png"/>
          <p:cNvPicPr>
            <a:picLocks noChangeAspect="1"/>
          </p:cNvPicPr>
          <p:nvPr/>
        </p:nvPicPr>
        <p:blipFill>
          <a:blip r:embed="rId4">
            <a:duotone>
              <a:schemeClr val="accent2">
                <a:shade val="45000"/>
                <a:satMod val="135000"/>
              </a:schemeClr>
              <a:prstClr val="white"/>
            </a:duotone>
            <a:lum bright="10000" contrast="20000"/>
          </a:blip>
          <a:stretch>
            <a:fillRect/>
          </a:stretch>
        </p:blipFill>
        <p:spPr>
          <a:xfrm>
            <a:off x="2085500" y="2786058"/>
            <a:ext cx="4973000" cy="316231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2246769"/>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a world famous museum of wax figures of different celebrities. More than 250 measurements are taken to create the right figure.</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Madame </a:t>
            </a:r>
            <a:r>
              <a:rPr lang="en-US" sz="2800" b="1" dirty="0" err="1" smtClean="0">
                <a:solidFill>
                  <a:srgbClr val="C00000"/>
                </a:solidFill>
                <a:latin typeface="Arial" pitchFamily="34" charset="0"/>
                <a:cs typeface="Arial" pitchFamily="34" charset="0"/>
              </a:rPr>
              <a:t>Tussaud’s</a:t>
            </a:r>
            <a:r>
              <a:rPr lang="en-US" sz="2800" b="1" dirty="0" smtClean="0">
                <a:solidFill>
                  <a:srgbClr val="C00000"/>
                </a:solidFill>
                <a:latin typeface="Arial" pitchFamily="34" charset="0"/>
                <a:cs typeface="Arial" pitchFamily="34" charset="0"/>
              </a:rPr>
              <a:t> Museum</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8" name="Рисунок 7"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madame-tussauds-logo.gif"/>
          <p:cNvPicPr>
            <a:picLocks noChangeAspect="1"/>
          </p:cNvPicPr>
          <p:nvPr/>
        </p:nvPicPr>
        <p:blipFill>
          <a:blip r:embed="rId4">
            <a:duotone>
              <a:schemeClr val="accent2">
                <a:shade val="45000"/>
                <a:satMod val="135000"/>
              </a:schemeClr>
              <a:prstClr val="white"/>
            </a:duotone>
          </a:blip>
          <a:stretch>
            <a:fillRect/>
          </a:stretch>
        </p:blipFill>
        <p:spPr>
          <a:xfrm>
            <a:off x="2285984" y="2714620"/>
            <a:ext cx="1905000" cy="1905000"/>
          </a:xfrm>
          <a:prstGeom prst="rect">
            <a:avLst/>
          </a:prstGeom>
        </p:spPr>
      </p:pic>
      <p:pic>
        <p:nvPicPr>
          <p:cNvPr id="9" name="Рисунок 8" descr="Madame Tussaud’s Museum.png"/>
          <p:cNvPicPr>
            <a:picLocks noChangeAspect="1"/>
          </p:cNvPicPr>
          <p:nvPr/>
        </p:nvPicPr>
        <p:blipFill>
          <a:blip r:embed="rId5">
            <a:duotone>
              <a:schemeClr val="accent2">
                <a:shade val="45000"/>
                <a:satMod val="135000"/>
              </a:schemeClr>
              <a:prstClr val="white"/>
            </a:duotone>
          </a:blip>
          <a:stretch>
            <a:fillRect/>
          </a:stretch>
        </p:blipFill>
        <p:spPr>
          <a:xfrm>
            <a:off x="3286125" y="3357562"/>
            <a:ext cx="2571750" cy="318135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108543"/>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Here you can see 70 </a:t>
            </a:r>
            <a:r>
              <a:rPr lang="en-US" sz="2800" b="1" dirty="0" err="1" smtClean="0">
                <a:solidFill>
                  <a:schemeClr val="accent1">
                    <a:lumMod val="50000"/>
                  </a:schemeClr>
                </a:solidFill>
                <a:latin typeface="Arial" pitchFamily="34" charset="0"/>
                <a:cs typeface="Arial" pitchFamily="34" charset="0"/>
              </a:rPr>
              <a:t>mln</a:t>
            </a:r>
            <a:r>
              <a:rPr lang="en-US" sz="2800" b="1" dirty="0" smtClean="0">
                <a:solidFill>
                  <a:schemeClr val="accent1">
                    <a:lumMod val="50000"/>
                  </a:schemeClr>
                </a:solidFill>
                <a:latin typeface="Arial" pitchFamily="34" charset="0"/>
                <a:cs typeface="Arial" pitchFamily="34" charset="0"/>
              </a:rPr>
              <a:t> specimen. Explore the wonders of nature in one of London’s finest museum buildings, come face to face with animals from the past and the present and watch out for the dinosaurs!</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178578" y="1428736"/>
          <a:ext cx="8786845" cy="5214950"/>
        </p:xfrm>
        <a:graphic>
          <a:graphicData uri="http://schemas.openxmlformats.org/drawingml/2006/table">
            <a:tbl>
              <a:tblPr firstRow="1" bandRow="1">
                <a:tableStyleId>{21E4AEA4-8DFA-4A89-87EB-49C32662AFE0}</a:tableStyleId>
              </a:tblPr>
              <a:tblGrid>
                <a:gridCol w="1757369"/>
                <a:gridCol w="1757369"/>
                <a:gridCol w="1757369"/>
                <a:gridCol w="1757369"/>
                <a:gridCol w="1757369"/>
              </a:tblGrid>
              <a:tr h="839725">
                <a:tc>
                  <a:txBody>
                    <a:bodyPr/>
                    <a:lstStyle/>
                    <a:p>
                      <a:pPr algn="ctr"/>
                      <a:r>
                        <a:rPr lang="en-US" sz="2400" b="1" kern="1200" dirty="0" smtClean="0">
                          <a:solidFill>
                            <a:schemeClr val="lt1"/>
                          </a:solidFill>
                          <a:latin typeface="+mn-lt"/>
                          <a:ea typeface="+mn-ea"/>
                          <a:cs typeface="+mn-cs"/>
                        </a:rPr>
                        <a:t>Transport</a:t>
                      </a:r>
                      <a:endParaRPr lang="ru-RU" sz="2400" b="1" dirty="0">
                        <a:solidFill>
                          <a:srgbClr val="FF0000"/>
                        </a:solidFill>
                        <a:latin typeface="Arial Narrow" pitchFamily="34" charset="0"/>
                      </a:endParaRPr>
                    </a:p>
                  </a:txBody>
                  <a:tcPr/>
                </a:tc>
                <a:tc>
                  <a:txBody>
                    <a:bodyPr/>
                    <a:lstStyle/>
                    <a:p>
                      <a:pPr algn="ctr"/>
                      <a:r>
                        <a:rPr lang="en-US" sz="2400" b="1" kern="1200" dirty="0" smtClean="0">
                          <a:solidFill>
                            <a:schemeClr val="lt1"/>
                          </a:solidFill>
                          <a:latin typeface="+mn-lt"/>
                          <a:ea typeface="+mn-ea"/>
                          <a:cs typeface="+mn-cs"/>
                        </a:rPr>
                        <a:t>Museums</a:t>
                      </a:r>
                      <a:endParaRPr lang="en-US" sz="2400" dirty="0" smtClean="0">
                        <a:solidFill>
                          <a:schemeClr val="accent2">
                            <a:lumMod val="75000"/>
                          </a:schemeClr>
                        </a:solidFill>
                        <a:latin typeface="Arial Narrow" pitchFamily="34" charset="0"/>
                      </a:endParaRPr>
                    </a:p>
                  </a:txBody>
                  <a:tcPr/>
                </a:tc>
                <a:tc>
                  <a:txBody>
                    <a:bodyPr/>
                    <a:lstStyle/>
                    <a:p>
                      <a:pPr algn="ctr"/>
                      <a:r>
                        <a:rPr lang="en-US" sz="2400" b="1" kern="1200" dirty="0" smtClean="0">
                          <a:solidFill>
                            <a:schemeClr val="lt1"/>
                          </a:solidFill>
                          <a:latin typeface="+mn-lt"/>
                          <a:ea typeface="+mn-ea"/>
                          <a:cs typeface="+mn-cs"/>
                        </a:rPr>
                        <a:t>The USA</a:t>
                      </a:r>
                      <a:endParaRPr lang="en-US" sz="2400" baseline="0" dirty="0" smtClean="0">
                        <a:solidFill>
                          <a:schemeClr val="accent2">
                            <a:lumMod val="75000"/>
                          </a:schemeClr>
                        </a:solidFill>
                        <a:latin typeface="Arial Narrow" pitchFamily="34" charset="0"/>
                      </a:endParaRPr>
                    </a:p>
                  </a:txBody>
                  <a:tcPr/>
                </a:tc>
                <a:tc>
                  <a:txBody>
                    <a:bodyPr/>
                    <a:lstStyle/>
                    <a:p>
                      <a:pPr algn="ctr"/>
                      <a:r>
                        <a:rPr lang="en-US" sz="2400" b="1" kern="1200" dirty="0" smtClean="0">
                          <a:solidFill>
                            <a:schemeClr val="lt1"/>
                          </a:solidFill>
                          <a:latin typeface="+mn-lt"/>
                          <a:ea typeface="+mn-ea"/>
                          <a:cs typeface="+mn-cs"/>
                        </a:rPr>
                        <a:t>London’s</a:t>
                      </a:r>
                    </a:p>
                    <a:p>
                      <a:pPr algn="ctr"/>
                      <a:r>
                        <a:rPr lang="en-US" sz="2400" b="1" kern="1200" dirty="0" smtClean="0">
                          <a:solidFill>
                            <a:schemeClr val="lt1"/>
                          </a:solidFill>
                          <a:latin typeface="+mn-lt"/>
                          <a:ea typeface="+mn-ea"/>
                          <a:cs typeface="+mn-cs"/>
                        </a:rPr>
                        <a:t> History</a:t>
                      </a:r>
                      <a:endParaRPr lang="en-US" sz="2400" dirty="0" smtClean="0">
                        <a:solidFill>
                          <a:schemeClr val="accent2">
                            <a:lumMod val="75000"/>
                          </a:schemeClr>
                        </a:solidFill>
                        <a:latin typeface="Arial Narrow" pitchFamily="34" charset="0"/>
                      </a:endParaRPr>
                    </a:p>
                  </a:txBody>
                  <a:tcPr/>
                </a:tc>
                <a:tc>
                  <a:txBody>
                    <a:bodyPr/>
                    <a:lstStyle/>
                    <a:p>
                      <a:pPr algn="ctr"/>
                      <a:r>
                        <a:rPr lang="en-US" sz="2400" b="1" kern="1200" dirty="0" smtClean="0">
                          <a:solidFill>
                            <a:schemeClr val="lt1"/>
                          </a:solidFill>
                          <a:latin typeface="+mn-lt"/>
                          <a:ea typeface="+mn-ea"/>
                          <a:cs typeface="+mn-cs"/>
                        </a:rPr>
                        <a:t>Sights </a:t>
                      </a:r>
                    </a:p>
                    <a:p>
                      <a:pPr algn="ctr"/>
                      <a:r>
                        <a:rPr lang="en-US" sz="2400" b="1" kern="1200" dirty="0" smtClean="0">
                          <a:solidFill>
                            <a:schemeClr val="lt1"/>
                          </a:solidFill>
                          <a:latin typeface="+mn-lt"/>
                          <a:ea typeface="+mn-ea"/>
                          <a:cs typeface="+mn-cs"/>
                        </a:rPr>
                        <a:t>of London</a:t>
                      </a:r>
                      <a:endParaRPr lang="ru-RU" sz="2400" b="1" dirty="0">
                        <a:solidFill>
                          <a:schemeClr val="accent2">
                            <a:lumMod val="75000"/>
                          </a:schemeClr>
                        </a:solidFill>
                        <a:latin typeface="Arial Narrow" pitchFamily="34" charset="0"/>
                      </a:endParaRPr>
                    </a:p>
                  </a:txBody>
                  <a:tcPr/>
                </a:tc>
              </a:tr>
              <a:tr h="875045">
                <a:tc>
                  <a:txBody>
                    <a:bodyPr/>
                    <a:lstStyle/>
                    <a:p>
                      <a:pPr algn="ctr"/>
                      <a:r>
                        <a:rPr lang="ru-RU" sz="3600" dirty="0" smtClean="0">
                          <a:hlinkClick r:id="rId2" action="ppaction://hlinksldjump"/>
                        </a:rPr>
                        <a:t>£</a:t>
                      </a:r>
                      <a:r>
                        <a:rPr lang="en-US" sz="3600" dirty="0" smtClean="0">
                          <a:hlinkClick r:id="rId2" action="ppaction://hlinksldjump"/>
                        </a:rPr>
                        <a:t> 100</a:t>
                      </a:r>
                      <a:endParaRPr lang="ru-RU" sz="3600" b="1" dirty="0">
                        <a:latin typeface="Arial" pitchFamily="34" charset="0"/>
                        <a:cs typeface="Arial" pitchFamily="34" charset="0"/>
                      </a:endParaRPr>
                    </a:p>
                  </a:txBody>
                  <a:tcPr/>
                </a:tc>
                <a:tc>
                  <a:txBody>
                    <a:bodyPr/>
                    <a:lstStyle/>
                    <a:p>
                      <a:pPr algn="ctr"/>
                      <a:r>
                        <a:rPr lang="ru-RU" sz="3600" dirty="0" smtClean="0">
                          <a:hlinkClick r:id="rId3" action="ppaction://hlinksldjump"/>
                        </a:rPr>
                        <a:t>£</a:t>
                      </a:r>
                      <a:r>
                        <a:rPr lang="en-US" sz="3600" dirty="0" smtClean="0">
                          <a:hlinkClick r:id="rId3" action="ppaction://hlinksldjump"/>
                        </a:rPr>
                        <a:t>100</a:t>
                      </a:r>
                      <a:endParaRPr lang="ru-RU" sz="3600" b="1" dirty="0">
                        <a:latin typeface="Arial" pitchFamily="34" charset="0"/>
                        <a:cs typeface="Arial" pitchFamily="34" charset="0"/>
                      </a:endParaRPr>
                    </a:p>
                  </a:txBody>
                  <a:tcPr/>
                </a:tc>
                <a:tc>
                  <a:txBody>
                    <a:bodyPr/>
                    <a:lstStyle/>
                    <a:p>
                      <a:pPr algn="ctr"/>
                      <a:r>
                        <a:rPr lang="ru-RU" sz="3600" dirty="0" smtClean="0">
                          <a:hlinkClick r:id="rId4" action="ppaction://hlinksldjump"/>
                        </a:rPr>
                        <a:t>£</a:t>
                      </a:r>
                      <a:r>
                        <a:rPr lang="en-US" sz="3600" dirty="0" smtClean="0">
                          <a:hlinkClick r:id="rId4" action="ppaction://hlinksldjump"/>
                        </a:rPr>
                        <a:t>100</a:t>
                      </a:r>
                      <a:endParaRPr lang="ru-RU" sz="3600" b="1" dirty="0">
                        <a:latin typeface="Arial" pitchFamily="34" charset="0"/>
                        <a:cs typeface="Arial" pitchFamily="34" charset="0"/>
                      </a:endParaRPr>
                    </a:p>
                  </a:txBody>
                  <a:tcPr/>
                </a:tc>
                <a:tc>
                  <a:txBody>
                    <a:bodyPr/>
                    <a:lstStyle/>
                    <a:p>
                      <a:pPr algn="ctr"/>
                      <a:r>
                        <a:rPr lang="ru-RU" sz="3600" dirty="0" smtClean="0">
                          <a:hlinkClick r:id="rId5" action="ppaction://hlinksldjump"/>
                        </a:rPr>
                        <a:t>£</a:t>
                      </a:r>
                      <a:r>
                        <a:rPr lang="en-US" sz="3600" dirty="0" smtClean="0">
                          <a:hlinkClick r:id="rId5" action="ppaction://hlinksldjump"/>
                        </a:rPr>
                        <a:t>100</a:t>
                      </a:r>
                      <a:endParaRPr lang="ru-RU" sz="3600" b="1" dirty="0">
                        <a:latin typeface="Arial" pitchFamily="34" charset="0"/>
                        <a:cs typeface="Arial" pitchFamily="34" charset="0"/>
                      </a:endParaRPr>
                    </a:p>
                  </a:txBody>
                  <a:tcPr/>
                </a:tc>
                <a:tc>
                  <a:txBody>
                    <a:bodyPr/>
                    <a:lstStyle/>
                    <a:p>
                      <a:pPr algn="ctr"/>
                      <a:r>
                        <a:rPr lang="ru-RU" sz="3600" dirty="0" smtClean="0">
                          <a:hlinkClick r:id="rId6" action="ppaction://hlinksldjump"/>
                        </a:rPr>
                        <a:t>£</a:t>
                      </a:r>
                      <a:r>
                        <a:rPr lang="en-US" sz="3600" dirty="0" smtClean="0">
                          <a:hlinkClick r:id="rId6" action="ppaction://hlinksldjump"/>
                        </a:rPr>
                        <a:t>100</a:t>
                      </a:r>
                      <a:endParaRPr lang="ru-RU" sz="3600" b="1" dirty="0">
                        <a:latin typeface="Arial" pitchFamily="34" charset="0"/>
                        <a:cs typeface="Arial" pitchFamily="34" charset="0"/>
                      </a:endParaRPr>
                    </a:p>
                  </a:txBody>
                  <a:tcPr/>
                </a:tc>
              </a:tr>
              <a:tr h="875045">
                <a:tc>
                  <a:txBody>
                    <a:bodyPr/>
                    <a:lstStyle/>
                    <a:p>
                      <a:pPr algn="ctr"/>
                      <a:r>
                        <a:rPr lang="ru-RU" sz="3600" dirty="0" smtClean="0">
                          <a:hlinkClick r:id="rId7" action="ppaction://hlinksldjump"/>
                        </a:rPr>
                        <a:t>£</a:t>
                      </a:r>
                      <a:r>
                        <a:rPr lang="en-US" sz="3600" dirty="0" smtClean="0">
                          <a:hlinkClick r:id="rId7" action="ppaction://hlinksldjump"/>
                        </a:rPr>
                        <a:t> 200</a:t>
                      </a:r>
                      <a:endParaRPr lang="ru-RU" sz="3600" b="1" dirty="0">
                        <a:latin typeface="Arial" pitchFamily="34" charset="0"/>
                        <a:cs typeface="Arial" pitchFamily="34" charset="0"/>
                      </a:endParaRPr>
                    </a:p>
                  </a:txBody>
                  <a:tcPr/>
                </a:tc>
                <a:tc>
                  <a:txBody>
                    <a:bodyPr/>
                    <a:lstStyle/>
                    <a:p>
                      <a:pPr algn="ctr"/>
                      <a:r>
                        <a:rPr lang="ru-RU" sz="3600" dirty="0" smtClean="0">
                          <a:hlinkClick r:id="rId8" action="ppaction://hlinksldjump"/>
                        </a:rPr>
                        <a:t>£</a:t>
                      </a:r>
                      <a:r>
                        <a:rPr lang="en-US" sz="3600" dirty="0" smtClean="0">
                          <a:hlinkClick r:id="rId8" action="ppaction://hlinksldjump"/>
                        </a:rPr>
                        <a:t>200</a:t>
                      </a:r>
                      <a:endParaRPr lang="ru-RU" sz="3600" b="1" dirty="0">
                        <a:latin typeface="Arial" pitchFamily="34" charset="0"/>
                        <a:cs typeface="Arial" pitchFamily="34" charset="0"/>
                      </a:endParaRPr>
                    </a:p>
                  </a:txBody>
                  <a:tcPr/>
                </a:tc>
                <a:tc>
                  <a:txBody>
                    <a:bodyPr/>
                    <a:lstStyle/>
                    <a:p>
                      <a:pPr algn="ctr"/>
                      <a:r>
                        <a:rPr lang="ru-RU" sz="3600" dirty="0" smtClean="0">
                          <a:hlinkClick r:id="rId9" action="ppaction://hlinksldjump"/>
                        </a:rPr>
                        <a:t>£</a:t>
                      </a:r>
                      <a:r>
                        <a:rPr lang="en-US" sz="3600" dirty="0" smtClean="0">
                          <a:hlinkClick r:id="rId9" action="ppaction://hlinksldjump"/>
                        </a:rPr>
                        <a:t>200</a:t>
                      </a:r>
                      <a:endParaRPr lang="ru-RU" sz="3600" b="1" dirty="0">
                        <a:latin typeface="Arial" pitchFamily="34" charset="0"/>
                        <a:cs typeface="Arial" pitchFamily="34" charset="0"/>
                      </a:endParaRPr>
                    </a:p>
                  </a:txBody>
                  <a:tcPr/>
                </a:tc>
                <a:tc>
                  <a:txBody>
                    <a:bodyPr/>
                    <a:lstStyle/>
                    <a:p>
                      <a:pPr algn="ctr"/>
                      <a:r>
                        <a:rPr lang="ru-RU" sz="3600" dirty="0" smtClean="0">
                          <a:hlinkClick r:id="rId10" action="ppaction://hlinksldjump"/>
                        </a:rPr>
                        <a:t>£</a:t>
                      </a:r>
                      <a:r>
                        <a:rPr lang="en-US" sz="3600" dirty="0" smtClean="0">
                          <a:hlinkClick r:id="rId10" action="ppaction://hlinksldjump"/>
                        </a:rPr>
                        <a:t>200</a:t>
                      </a:r>
                      <a:endParaRPr lang="ru-RU" sz="3600" b="1" dirty="0">
                        <a:latin typeface="Arial" pitchFamily="34" charset="0"/>
                        <a:cs typeface="Arial" pitchFamily="34" charset="0"/>
                      </a:endParaRPr>
                    </a:p>
                  </a:txBody>
                  <a:tcPr/>
                </a:tc>
                <a:tc>
                  <a:txBody>
                    <a:bodyPr/>
                    <a:lstStyle/>
                    <a:p>
                      <a:pPr algn="ctr"/>
                      <a:r>
                        <a:rPr lang="ru-RU" sz="3600" dirty="0" smtClean="0">
                          <a:hlinkClick r:id="rId11" action="ppaction://hlinksldjump"/>
                        </a:rPr>
                        <a:t>£</a:t>
                      </a:r>
                      <a:r>
                        <a:rPr lang="en-US" sz="3600" dirty="0" smtClean="0">
                          <a:hlinkClick r:id="rId11" action="ppaction://hlinksldjump"/>
                        </a:rPr>
                        <a:t>200</a:t>
                      </a:r>
                      <a:endParaRPr lang="ru-RU" sz="3600" b="1" dirty="0">
                        <a:latin typeface="Arial" pitchFamily="34" charset="0"/>
                        <a:cs typeface="Arial" pitchFamily="34" charset="0"/>
                      </a:endParaRPr>
                    </a:p>
                  </a:txBody>
                  <a:tcPr/>
                </a:tc>
              </a:tr>
              <a:tr h="875045">
                <a:tc>
                  <a:txBody>
                    <a:bodyPr/>
                    <a:lstStyle/>
                    <a:p>
                      <a:pPr algn="ctr"/>
                      <a:r>
                        <a:rPr lang="ru-RU" sz="3600" dirty="0" smtClean="0">
                          <a:hlinkClick r:id="rId12" action="ppaction://hlinksldjump"/>
                        </a:rPr>
                        <a:t>£</a:t>
                      </a:r>
                      <a:r>
                        <a:rPr lang="en-US" sz="3600" dirty="0" smtClean="0">
                          <a:hlinkClick r:id="rId12" action="ppaction://hlinksldjump"/>
                        </a:rPr>
                        <a:t>300</a:t>
                      </a:r>
                      <a:endParaRPr lang="ru-RU" sz="3600" b="1" dirty="0">
                        <a:latin typeface="Arial" pitchFamily="34" charset="0"/>
                        <a:cs typeface="Arial" pitchFamily="34" charset="0"/>
                      </a:endParaRPr>
                    </a:p>
                  </a:txBody>
                  <a:tcPr/>
                </a:tc>
                <a:tc>
                  <a:txBody>
                    <a:bodyPr/>
                    <a:lstStyle/>
                    <a:p>
                      <a:pPr algn="ctr"/>
                      <a:r>
                        <a:rPr lang="ru-RU" sz="3600" dirty="0" smtClean="0">
                          <a:hlinkClick r:id="rId13" action="ppaction://hlinksldjump"/>
                        </a:rPr>
                        <a:t>£</a:t>
                      </a:r>
                      <a:r>
                        <a:rPr lang="en-US" sz="3600" dirty="0" smtClean="0">
                          <a:hlinkClick r:id="rId13" action="ppaction://hlinksldjump"/>
                        </a:rPr>
                        <a:t>300</a:t>
                      </a:r>
                      <a:endParaRPr lang="ru-RU" sz="3600" b="1" dirty="0">
                        <a:latin typeface="Arial" pitchFamily="34" charset="0"/>
                        <a:cs typeface="Arial" pitchFamily="34" charset="0"/>
                      </a:endParaRPr>
                    </a:p>
                  </a:txBody>
                  <a:tcPr/>
                </a:tc>
                <a:tc>
                  <a:txBody>
                    <a:bodyPr/>
                    <a:lstStyle/>
                    <a:p>
                      <a:pPr algn="ctr"/>
                      <a:r>
                        <a:rPr lang="ru-RU" sz="3600" dirty="0" smtClean="0">
                          <a:hlinkClick r:id="rId14" action="ppaction://hlinksldjump"/>
                        </a:rPr>
                        <a:t>£</a:t>
                      </a:r>
                      <a:r>
                        <a:rPr lang="en-US" sz="3600" dirty="0" smtClean="0">
                          <a:hlinkClick r:id="rId14" action="ppaction://hlinksldjump"/>
                        </a:rPr>
                        <a:t>300</a:t>
                      </a:r>
                      <a:endParaRPr lang="ru-RU" sz="3600" b="1" dirty="0">
                        <a:latin typeface="Arial" pitchFamily="34" charset="0"/>
                        <a:cs typeface="Arial" pitchFamily="34" charset="0"/>
                      </a:endParaRPr>
                    </a:p>
                  </a:txBody>
                  <a:tcPr/>
                </a:tc>
                <a:tc>
                  <a:txBody>
                    <a:bodyPr/>
                    <a:lstStyle/>
                    <a:p>
                      <a:pPr algn="ctr"/>
                      <a:r>
                        <a:rPr lang="ru-RU" sz="3600" dirty="0" smtClean="0">
                          <a:hlinkClick r:id="rId15" action="ppaction://hlinksldjump"/>
                        </a:rPr>
                        <a:t>£</a:t>
                      </a:r>
                      <a:r>
                        <a:rPr lang="en-US" sz="3600" dirty="0" smtClean="0">
                          <a:hlinkClick r:id="rId15" action="ppaction://hlinksldjump"/>
                        </a:rPr>
                        <a:t>300</a:t>
                      </a:r>
                      <a:endParaRPr lang="ru-RU" sz="3600" b="1" dirty="0">
                        <a:latin typeface="Arial" pitchFamily="34" charset="0"/>
                        <a:cs typeface="Arial" pitchFamily="34" charset="0"/>
                      </a:endParaRPr>
                    </a:p>
                  </a:txBody>
                  <a:tcPr/>
                </a:tc>
                <a:tc>
                  <a:txBody>
                    <a:bodyPr/>
                    <a:lstStyle/>
                    <a:p>
                      <a:pPr algn="ctr"/>
                      <a:r>
                        <a:rPr lang="ru-RU" sz="3600" dirty="0" smtClean="0">
                          <a:hlinkClick r:id="rId16" action="ppaction://hlinksldjump"/>
                        </a:rPr>
                        <a:t>£</a:t>
                      </a:r>
                      <a:r>
                        <a:rPr lang="en-US" sz="3600" dirty="0" smtClean="0">
                          <a:hlinkClick r:id="rId16" action="ppaction://hlinksldjump"/>
                        </a:rPr>
                        <a:t>300</a:t>
                      </a:r>
                      <a:endParaRPr lang="ru-RU" sz="3600" b="1" dirty="0">
                        <a:latin typeface="Arial" pitchFamily="34" charset="0"/>
                        <a:cs typeface="Arial" pitchFamily="34" charset="0"/>
                      </a:endParaRPr>
                    </a:p>
                  </a:txBody>
                  <a:tcPr/>
                </a:tc>
              </a:tr>
              <a:tr h="875045">
                <a:tc>
                  <a:txBody>
                    <a:bodyPr/>
                    <a:lstStyle/>
                    <a:p>
                      <a:pPr algn="ctr"/>
                      <a:r>
                        <a:rPr lang="ru-RU" sz="3600" dirty="0" smtClean="0">
                          <a:hlinkClick r:id="rId17" action="ppaction://hlinksldjump"/>
                        </a:rPr>
                        <a:t>£</a:t>
                      </a:r>
                      <a:r>
                        <a:rPr lang="en-US" sz="3600" dirty="0" smtClean="0">
                          <a:hlinkClick r:id="rId17" action="ppaction://hlinksldjump"/>
                        </a:rPr>
                        <a:t>400</a:t>
                      </a:r>
                      <a:endParaRPr lang="ru-RU" sz="3600" b="1" dirty="0">
                        <a:latin typeface="Arial" pitchFamily="34" charset="0"/>
                        <a:cs typeface="Arial" pitchFamily="34" charset="0"/>
                      </a:endParaRPr>
                    </a:p>
                  </a:txBody>
                  <a:tcPr/>
                </a:tc>
                <a:tc>
                  <a:txBody>
                    <a:bodyPr/>
                    <a:lstStyle/>
                    <a:p>
                      <a:pPr algn="ctr"/>
                      <a:r>
                        <a:rPr lang="ru-RU" sz="3600" dirty="0" smtClean="0">
                          <a:hlinkClick r:id="rId18" action="ppaction://hlinksldjump"/>
                        </a:rPr>
                        <a:t>£</a:t>
                      </a:r>
                      <a:r>
                        <a:rPr lang="en-US" sz="3600" dirty="0" smtClean="0">
                          <a:hlinkClick r:id="rId18" action="ppaction://hlinksldjump"/>
                        </a:rPr>
                        <a:t>400</a:t>
                      </a:r>
                      <a:endParaRPr lang="ru-RU" sz="3600" b="1" dirty="0">
                        <a:latin typeface="Arial" pitchFamily="34" charset="0"/>
                        <a:cs typeface="Arial" pitchFamily="34" charset="0"/>
                      </a:endParaRPr>
                    </a:p>
                  </a:txBody>
                  <a:tcPr/>
                </a:tc>
                <a:tc>
                  <a:txBody>
                    <a:bodyPr/>
                    <a:lstStyle/>
                    <a:p>
                      <a:pPr algn="ctr"/>
                      <a:r>
                        <a:rPr lang="ru-RU" sz="3600" dirty="0" smtClean="0">
                          <a:hlinkClick r:id="rId19" action="ppaction://hlinksldjump"/>
                        </a:rPr>
                        <a:t>£</a:t>
                      </a:r>
                      <a:r>
                        <a:rPr lang="en-US" sz="3600" dirty="0" smtClean="0">
                          <a:hlinkClick r:id="rId19" action="ppaction://hlinksldjump"/>
                        </a:rPr>
                        <a:t>400</a:t>
                      </a:r>
                      <a:endParaRPr lang="ru-RU" sz="3600" b="1" dirty="0">
                        <a:latin typeface="Arial" pitchFamily="34" charset="0"/>
                        <a:cs typeface="Arial" pitchFamily="34" charset="0"/>
                      </a:endParaRPr>
                    </a:p>
                  </a:txBody>
                  <a:tcPr/>
                </a:tc>
                <a:tc>
                  <a:txBody>
                    <a:bodyPr/>
                    <a:lstStyle/>
                    <a:p>
                      <a:pPr algn="ctr"/>
                      <a:r>
                        <a:rPr lang="ru-RU" sz="3600" dirty="0" smtClean="0">
                          <a:hlinkClick r:id="rId20" action="ppaction://hlinksldjump"/>
                        </a:rPr>
                        <a:t>£</a:t>
                      </a:r>
                      <a:r>
                        <a:rPr lang="en-US" sz="3600" dirty="0" smtClean="0">
                          <a:hlinkClick r:id="rId20" action="ppaction://hlinksldjump"/>
                        </a:rPr>
                        <a:t>400</a:t>
                      </a:r>
                      <a:endParaRPr lang="ru-RU" sz="3600" b="1" dirty="0">
                        <a:latin typeface="Arial" pitchFamily="34" charset="0"/>
                        <a:cs typeface="Arial" pitchFamily="34" charset="0"/>
                      </a:endParaRPr>
                    </a:p>
                  </a:txBody>
                  <a:tcPr/>
                </a:tc>
                <a:tc>
                  <a:txBody>
                    <a:bodyPr/>
                    <a:lstStyle/>
                    <a:p>
                      <a:pPr algn="ctr"/>
                      <a:r>
                        <a:rPr lang="ru-RU" sz="3600" dirty="0" smtClean="0">
                          <a:hlinkClick r:id="rId21" action="ppaction://hlinksldjump"/>
                        </a:rPr>
                        <a:t>£</a:t>
                      </a:r>
                      <a:r>
                        <a:rPr lang="en-US" sz="3600" dirty="0" smtClean="0">
                          <a:hlinkClick r:id="rId21" action="ppaction://hlinksldjump"/>
                        </a:rPr>
                        <a:t>400</a:t>
                      </a:r>
                      <a:endParaRPr lang="ru-RU" sz="3600" b="1" dirty="0">
                        <a:latin typeface="Arial" pitchFamily="34" charset="0"/>
                        <a:cs typeface="Arial" pitchFamily="34" charset="0"/>
                      </a:endParaRPr>
                    </a:p>
                  </a:txBody>
                  <a:tcPr/>
                </a:tc>
              </a:tr>
              <a:tr h="875045">
                <a:tc>
                  <a:txBody>
                    <a:bodyPr/>
                    <a:lstStyle/>
                    <a:p>
                      <a:pPr algn="ctr"/>
                      <a:r>
                        <a:rPr lang="ru-RU" sz="3600" dirty="0" smtClean="0">
                          <a:hlinkClick r:id="rId22" action="ppaction://hlinksldjump"/>
                        </a:rPr>
                        <a:t>£</a:t>
                      </a:r>
                      <a:r>
                        <a:rPr lang="en-US" sz="3600" dirty="0" smtClean="0">
                          <a:hlinkClick r:id="rId22" action="ppaction://hlinksldjump"/>
                        </a:rPr>
                        <a:t>500</a:t>
                      </a:r>
                      <a:endParaRPr lang="ru-RU" sz="3600" b="1" dirty="0">
                        <a:latin typeface="Arial" pitchFamily="34" charset="0"/>
                        <a:cs typeface="Arial" pitchFamily="34" charset="0"/>
                      </a:endParaRPr>
                    </a:p>
                  </a:txBody>
                  <a:tcPr/>
                </a:tc>
                <a:tc>
                  <a:txBody>
                    <a:bodyPr/>
                    <a:lstStyle/>
                    <a:p>
                      <a:pPr algn="ctr"/>
                      <a:r>
                        <a:rPr lang="ru-RU" sz="3600" dirty="0" smtClean="0">
                          <a:hlinkClick r:id="rId23" action="ppaction://hlinksldjump"/>
                        </a:rPr>
                        <a:t>£</a:t>
                      </a:r>
                      <a:r>
                        <a:rPr lang="en-US" sz="3600" dirty="0" smtClean="0">
                          <a:hlinkClick r:id="rId23" action="ppaction://hlinksldjump"/>
                        </a:rPr>
                        <a:t>500</a:t>
                      </a:r>
                      <a:endParaRPr lang="ru-RU" sz="3600" b="1" dirty="0">
                        <a:latin typeface="Arial" pitchFamily="34" charset="0"/>
                        <a:cs typeface="Arial" pitchFamily="34" charset="0"/>
                      </a:endParaRPr>
                    </a:p>
                  </a:txBody>
                  <a:tcPr/>
                </a:tc>
                <a:tc>
                  <a:txBody>
                    <a:bodyPr/>
                    <a:lstStyle/>
                    <a:p>
                      <a:pPr algn="ctr"/>
                      <a:r>
                        <a:rPr lang="ru-RU" sz="3600" dirty="0" smtClean="0">
                          <a:hlinkClick r:id="rId24" action="ppaction://hlinksldjump"/>
                        </a:rPr>
                        <a:t>£</a:t>
                      </a:r>
                      <a:r>
                        <a:rPr lang="en-US" sz="3600" dirty="0" smtClean="0">
                          <a:hlinkClick r:id="rId24" action="ppaction://hlinksldjump"/>
                        </a:rPr>
                        <a:t>500</a:t>
                      </a:r>
                      <a:endParaRPr lang="ru-RU" sz="3600" b="1" dirty="0">
                        <a:latin typeface="Arial" pitchFamily="34" charset="0"/>
                        <a:cs typeface="Arial" pitchFamily="34" charset="0"/>
                      </a:endParaRPr>
                    </a:p>
                  </a:txBody>
                  <a:tcPr/>
                </a:tc>
                <a:tc>
                  <a:txBody>
                    <a:bodyPr/>
                    <a:lstStyle/>
                    <a:p>
                      <a:pPr algn="ctr"/>
                      <a:r>
                        <a:rPr lang="ru-RU" sz="3600" dirty="0" smtClean="0">
                          <a:hlinkClick r:id="rId25" action="ppaction://hlinksldjump"/>
                        </a:rPr>
                        <a:t>£</a:t>
                      </a:r>
                      <a:r>
                        <a:rPr lang="en-US" sz="3600" dirty="0" smtClean="0">
                          <a:hlinkClick r:id="rId25" action="ppaction://hlinksldjump"/>
                        </a:rPr>
                        <a:t>500</a:t>
                      </a:r>
                      <a:endParaRPr lang="ru-RU" sz="3600" b="1" dirty="0">
                        <a:latin typeface="Arial" pitchFamily="34" charset="0"/>
                        <a:cs typeface="Arial" pitchFamily="34" charset="0"/>
                      </a:endParaRPr>
                    </a:p>
                  </a:txBody>
                  <a:tcPr/>
                </a:tc>
                <a:tc>
                  <a:txBody>
                    <a:bodyPr/>
                    <a:lstStyle/>
                    <a:p>
                      <a:pPr algn="ctr"/>
                      <a:r>
                        <a:rPr lang="ru-RU" sz="3600" dirty="0" smtClean="0">
                          <a:hlinkClick r:id="rId26" action="ppaction://hlinksldjump"/>
                        </a:rPr>
                        <a:t>£</a:t>
                      </a:r>
                      <a:r>
                        <a:rPr lang="en-US" sz="3600" dirty="0" smtClean="0">
                          <a:hlinkClick r:id="rId26" action="ppaction://hlinksldjump"/>
                        </a:rPr>
                        <a:t>500</a:t>
                      </a:r>
                      <a:endParaRPr lang="ru-RU" sz="3600" b="1" dirty="0">
                        <a:latin typeface="Arial" pitchFamily="34" charset="0"/>
                        <a:cs typeface="Arial" pitchFamily="34" charset="0"/>
                      </a:endParaRPr>
                    </a:p>
                  </a:txBody>
                  <a:tcPr/>
                </a:tc>
              </a:tr>
            </a:tbl>
          </a:graphicData>
        </a:graphic>
      </p:graphicFrame>
      <p:sp>
        <p:nvSpPr>
          <p:cNvPr id="3" name="Прямоугольник 2"/>
          <p:cNvSpPr/>
          <p:nvPr/>
        </p:nvSpPr>
        <p:spPr>
          <a:xfrm>
            <a:off x="1915087" y="500042"/>
            <a:ext cx="531382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 KNOWLEDGE</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7765096" y="6488668"/>
            <a:ext cx="1378904" cy="369332"/>
          </a:xfrm>
          <a:prstGeom prst="rect">
            <a:avLst/>
          </a:prstGeom>
        </p:spPr>
        <p:txBody>
          <a:bodyPr wrap="none">
            <a:spAutoFit/>
          </a:bodyPr>
          <a:lstStyle/>
          <a:p>
            <a:r>
              <a:rPr lang="ru-RU" dirty="0" smtClean="0"/>
              <a:t>104-199-441</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Natural History Museum</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7" name="Рисунок 6"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natural history museum 1.jpg"/>
          <p:cNvPicPr>
            <a:picLocks noChangeAspect="1"/>
          </p:cNvPicPr>
          <p:nvPr/>
        </p:nvPicPr>
        <p:blipFill>
          <a:blip r:embed="rId4">
            <a:duotone>
              <a:schemeClr val="accent2">
                <a:shade val="45000"/>
                <a:satMod val="135000"/>
              </a:schemeClr>
              <a:prstClr val="white"/>
            </a:duotone>
          </a:blip>
          <a:srcRect r="543" b="3925"/>
          <a:stretch>
            <a:fillRect/>
          </a:stretch>
        </p:blipFill>
        <p:spPr>
          <a:xfrm>
            <a:off x="3571868" y="3786190"/>
            <a:ext cx="4357718" cy="2214578"/>
          </a:xfrm>
          <a:prstGeom prst="rect">
            <a:avLst/>
          </a:prstGeom>
        </p:spPr>
      </p:pic>
      <p:pic>
        <p:nvPicPr>
          <p:cNvPr id="9" name="Рисунок 8" descr="Natural History Museum.gif"/>
          <p:cNvPicPr>
            <a:picLocks noChangeAspect="1"/>
          </p:cNvPicPr>
          <p:nvPr/>
        </p:nvPicPr>
        <p:blipFill>
          <a:blip r:embed="rId5">
            <a:duotone>
              <a:schemeClr val="accent2">
                <a:shade val="45000"/>
                <a:satMod val="135000"/>
              </a:schemeClr>
              <a:prstClr val="white"/>
            </a:duotone>
          </a:blip>
          <a:stretch>
            <a:fillRect/>
          </a:stretch>
        </p:blipFill>
        <p:spPr>
          <a:xfrm>
            <a:off x="1928794" y="2857495"/>
            <a:ext cx="2714644" cy="1346463"/>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Museums</a:t>
            </a: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108543"/>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the most famous museum of London which is situated in Trafalgar Square. The museum tells the story of human culture from its beginning to the present day. It has the largest library in the UK.</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Museums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British Museum</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8" name="Рисунок 7"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British Museum.png"/>
          <p:cNvPicPr>
            <a:picLocks noChangeAspect="1"/>
          </p:cNvPicPr>
          <p:nvPr/>
        </p:nvPicPr>
        <p:blipFill>
          <a:blip r:embed="rId4">
            <a:duotone>
              <a:schemeClr val="accent2">
                <a:shade val="45000"/>
                <a:satMod val="135000"/>
              </a:schemeClr>
              <a:prstClr val="white"/>
            </a:duotone>
          </a:blip>
          <a:stretch>
            <a:fillRect/>
          </a:stretch>
        </p:blipFill>
        <p:spPr>
          <a:xfrm>
            <a:off x="2310184" y="2928934"/>
            <a:ext cx="4523632" cy="2876566"/>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ea typeface="+mj-ea"/>
                <a:cs typeface="Arial" pitchFamily="34" charset="0"/>
              </a:rPr>
              <a:t>The USA</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4401205"/>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the capital of the USA. It was named after the first president of the USA. There are no plants and factories in this city. It is a city of the government and tourists. There are no skyscrapers in it because no building can be higher than the Capitol. All the museums in the Mall are free of charge.</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Washington</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9" name="Рисунок 8"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Washington.jpg"/>
          <p:cNvPicPr>
            <a:picLocks noChangeAspect="1"/>
          </p:cNvPicPr>
          <p:nvPr/>
        </p:nvPicPr>
        <p:blipFill>
          <a:blip r:embed="rId4">
            <a:duotone>
              <a:schemeClr val="accent2">
                <a:shade val="45000"/>
                <a:satMod val="135000"/>
              </a:schemeClr>
              <a:prstClr val="white"/>
            </a:duotone>
          </a:blip>
          <a:stretch>
            <a:fillRect/>
          </a:stretch>
        </p:blipFill>
        <p:spPr>
          <a:xfrm>
            <a:off x="2234401" y="2857496"/>
            <a:ext cx="4675198" cy="3506399"/>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2677656"/>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the largest city in the USA. It is situated on the islands of the Hudson River. It has two nicknames: Big Apple and Manhattan. It is a very cosmopolitan city.</a:t>
            </a:r>
            <a:endParaRPr lang="en-US" sz="2800" b="1" dirty="0">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New York</a:t>
            </a:r>
            <a:r>
              <a:rPr lang="en-US" sz="2800" b="1" dirty="0" smtClean="0">
                <a:solidFill>
                  <a:schemeClr val="accent1">
                    <a:lumMod val="50000"/>
                  </a:schemeClr>
                </a:solidFill>
                <a:latin typeface="Arial" pitchFamily="34" charset="0"/>
                <a:cs typeface="Arial" pitchFamily="34" charset="0"/>
              </a:rPr>
              <a:t>?</a:t>
            </a:r>
            <a:endParaRPr lang="en-US" sz="2800" b="1" dirty="0">
              <a:latin typeface="Arial" pitchFamily="34" charset="0"/>
              <a:cs typeface="Arial" pitchFamily="34" charset="0"/>
            </a:endParaRPr>
          </a:p>
        </p:txBody>
      </p:sp>
      <p:pic>
        <p:nvPicPr>
          <p:cNvPr id="7" name="Рисунок 6"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New York.jpg">
            <a:hlinkClick r:id="rId2" action="ppaction://hlinksldjump"/>
          </p:cNvPr>
          <p:cNvPicPr>
            <a:picLocks noChangeAspect="1"/>
          </p:cNvPicPr>
          <p:nvPr/>
        </p:nvPicPr>
        <p:blipFill>
          <a:blip r:embed="rId4">
            <a:duotone>
              <a:schemeClr val="accent2">
                <a:shade val="45000"/>
                <a:satMod val="135000"/>
              </a:schemeClr>
              <a:prstClr val="white"/>
            </a:duotone>
          </a:blip>
          <a:stretch>
            <a:fillRect/>
          </a:stretch>
        </p:blipFill>
        <p:spPr>
          <a:xfrm>
            <a:off x="1809173" y="3143248"/>
            <a:ext cx="5525655" cy="2547941"/>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a:t>
            </a:r>
            <a:r>
              <a:rPr lang="ru-RU"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970318"/>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the symbol of the United States. Each President of the United States has lived in this residence. Originally it was grey. It was given its present name in 1901. It used to be open to the public. However, since September 11, 2001 the public tours have been prohibited.</a:t>
            </a:r>
            <a:endParaRPr lang="en-US" sz="2800" b="1" dirty="0">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a:t>
            </a:r>
            <a:r>
              <a:rPr lang="ru-RU"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White House?</a:t>
            </a:r>
            <a:endParaRPr lang="en-US" sz="2800" b="1" dirty="0">
              <a:solidFill>
                <a:srgbClr val="C00000"/>
              </a:solidFill>
              <a:latin typeface="Arial" pitchFamily="34" charset="0"/>
              <a:cs typeface="Arial" pitchFamily="34" charset="0"/>
            </a:endParaRPr>
          </a:p>
        </p:txBody>
      </p:sp>
      <p:pic>
        <p:nvPicPr>
          <p:cNvPr id="9" name="Рисунок 8"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White House 1.jpg"/>
          <p:cNvPicPr>
            <a:picLocks noChangeAspect="1"/>
          </p:cNvPicPr>
          <p:nvPr/>
        </p:nvPicPr>
        <p:blipFill>
          <a:blip r:embed="rId4">
            <a:duotone>
              <a:schemeClr val="accent2">
                <a:shade val="45000"/>
                <a:satMod val="135000"/>
              </a:schemeClr>
              <a:prstClr val="white"/>
            </a:duotone>
          </a:blip>
          <a:stretch>
            <a:fillRect/>
          </a:stretch>
        </p:blipFill>
        <p:spPr>
          <a:xfrm>
            <a:off x="2393141" y="2643181"/>
            <a:ext cx="4357718" cy="3571159"/>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a:t>
            </a:r>
            <a:r>
              <a:rPr lang="ru-RU"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539430"/>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The USA got it as a present from French people on July 4, 1886. It is the symbol of New York and American democracy. It is a large statue of a woman holding a torch and the Declaration of Independence. You can get to its island by ferry.</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428604"/>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100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ea typeface="+mj-ea"/>
                <a:cs typeface="Arial" pitchFamily="34" charset="0"/>
              </a:rPr>
              <a:t>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5" name="Text Box 5"/>
          <p:cNvSpPr txBox="1">
            <a:spLocks noChangeArrowheads="1"/>
          </p:cNvSpPr>
          <p:nvPr/>
        </p:nvSpPr>
        <p:spPr bwMode="auto">
          <a:xfrm>
            <a:off x="1692000" y="1714488"/>
            <a:ext cx="5760000" cy="3539430"/>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more than 150 years old. It is the world’s oldest rapid transit system.  It was the first to operate electric trains. It has 268 stations and 400 </a:t>
            </a:r>
            <a:r>
              <a:rPr lang="en-US" sz="2800" b="1" dirty="0" err="1" smtClean="0">
                <a:solidFill>
                  <a:schemeClr val="accent1">
                    <a:lumMod val="50000"/>
                  </a:schemeClr>
                </a:solidFill>
                <a:latin typeface="Arial" pitchFamily="34" charset="0"/>
                <a:cs typeface="Arial" pitchFamily="34" charset="0"/>
              </a:rPr>
              <a:t>kilometres</a:t>
            </a:r>
            <a:r>
              <a:rPr lang="en-US" sz="2800" b="1" dirty="0" smtClean="0">
                <a:solidFill>
                  <a:schemeClr val="accent1">
                    <a:lumMod val="50000"/>
                  </a:schemeClr>
                </a:solidFill>
                <a:latin typeface="Arial" pitchFamily="34" charset="0"/>
                <a:cs typeface="Arial" pitchFamily="34" charset="0"/>
              </a:rPr>
              <a:t> of track. It is the oldest system in the world by route length. It was named after its shape.</a:t>
            </a:r>
            <a:endParaRPr lang="en-US" sz="2800" b="1" dirty="0">
              <a:solidFill>
                <a:schemeClr val="accent1">
                  <a:lumMod val="50000"/>
                </a:schemeClr>
              </a:solidFill>
              <a:latin typeface="Arial" pitchFamily="34" charset="0"/>
              <a:cs typeface="Arial" pitchFamily="34" charset="0"/>
            </a:endParaRPr>
          </a:p>
        </p:txBody>
      </p:sp>
      <p:pic>
        <p:nvPicPr>
          <p:cNvPr id="9" name="Рисунок 8"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a:t>
            </a:r>
            <a:r>
              <a:rPr lang="ru-RU"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Statue of Liberty</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Statue of Liberty.gif"/>
          <p:cNvPicPr>
            <a:picLocks noChangeAspect="1"/>
          </p:cNvPicPr>
          <p:nvPr/>
        </p:nvPicPr>
        <p:blipFill>
          <a:blip r:embed="rId4">
            <a:duotone>
              <a:schemeClr val="accent2">
                <a:shade val="45000"/>
                <a:satMod val="135000"/>
              </a:schemeClr>
              <a:prstClr val="white"/>
            </a:duotone>
          </a:blip>
          <a:stretch>
            <a:fillRect/>
          </a:stretch>
        </p:blipFill>
        <p:spPr>
          <a:xfrm>
            <a:off x="3500430" y="2748910"/>
            <a:ext cx="2143140" cy="3771926"/>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2677656"/>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located in New York </a:t>
            </a:r>
            <a:r>
              <a:rPr lang="en-US" sz="2800" b="1" dirty="0" err="1" smtClean="0">
                <a:solidFill>
                  <a:schemeClr val="accent1">
                    <a:lumMod val="50000"/>
                  </a:schemeClr>
                </a:solidFill>
                <a:latin typeface="Arial" pitchFamily="34" charset="0"/>
                <a:cs typeface="Arial" pitchFamily="34" charset="0"/>
              </a:rPr>
              <a:t>harbour</a:t>
            </a:r>
            <a:r>
              <a:rPr lang="en-US" sz="2800" b="1" dirty="0" smtClean="0">
                <a:solidFill>
                  <a:schemeClr val="accent1">
                    <a:lumMod val="50000"/>
                  </a:schemeClr>
                </a:solidFill>
                <a:latin typeface="Arial" pitchFamily="34" charset="0"/>
                <a:cs typeface="Arial" pitchFamily="34" charset="0"/>
              </a:rPr>
              <a:t>. It used to be an immigrant inspection station. It was called the “Island of Tears”. Now there is a large museum there.</a:t>
            </a:r>
            <a:endParaRPr lang="en-US" sz="2800" b="1" dirty="0">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The USA</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Ellis Island</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Ellis Island.gif"/>
          <p:cNvPicPr>
            <a:picLocks noChangeAspect="1"/>
          </p:cNvPicPr>
          <p:nvPr/>
        </p:nvPicPr>
        <p:blipFill>
          <a:blip r:embed="rId4">
            <a:duotone>
              <a:schemeClr val="accent2">
                <a:shade val="45000"/>
                <a:satMod val="135000"/>
              </a:schemeClr>
              <a:prstClr val="white"/>
            </a:duotone>
          </a:blip>
          <a:srcRect t="1619" r="34413"/>
          <a:stretch>
            <a:fillRect/>
          </a:stretch>
        </p:blipFill>
        <p:spPr>
          <a:xfrm>
            <a:off x="2259483" y="2717946"/>
            <a:ext cx="4625034" cy="3640012"/>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ea typeface="+mj-ea"/>
                <a:cs typeface="Arial" pitchFamily="34" charset="0"/>
              </a:rPr>
              <a:t>London’s History</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539430"/>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Almost  2,000 years ago, the army of Ancient Rome landed on the coast of Britain and headed north. They founded a settlement, which they called ... It was an ideal site for a port. It became an important trading centre.</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endParaRPr lang="en-US" sz="3200" b="1" dirty="0">
              <a:solidFill>
                <a:srgbClr val="C00000"/>
              </a:solidFill>
              <a:latin typeface="Arial" pitchFamily="34" charset="0"/>
              <a:cs typeface="Arial" pitchFamily="34" charset="0"/>
            </a:endParaRPr>
          </a:p>
        </p:txBody>
      </p:sp>
      <p:sp>
        <p:nvSpPr>
          <p:cNvPr id="7" name="Text Box 5"/>
          <p:cNvSpPr txBox="1">
            <a:spLocks noChangeArrowheads="1"/>
          </p:cNvSpPr>
          <p:nvPr/>
        </p:nvSpPr>
        <p:spPr bwMode="auto">
          <a:xfrm>
            <a:off x="1692000" y="1643050"/>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err="1" smtClean="0">
                <a:solidFill>
                  <a:srgbClr val="C00000"/>
                </a:solidFill>
                <a:latin typeface="Arial" pitchFamily="34" charset="0"/>
                <a:cs typeface="Arial" pitchFamily="34" charset="0"/>
              </a:rPr>
              <a:t>Londinium</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8" name="Рисунок 7"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londinium.gif"/>
          <p:cNvPicPr>
            <a:picLocks noChangeAspect="1"/>
          </p:cNvPicPr>
          <p:nvPr/>
        </p:nvPicPr>
        <p:blipFill>
          <a:blip r:embed="rId4">
            <a:duotone>
              <a:schemeClr val="accent2">
                <a:shade val="45000"/>
                <a:satMod val="135000"/>
              </a:schemeClr>
              <a:prstClr val="white"/>
            </a:duotone>
          </a:blip>
          <a:stretch>
            <a:fillRect/>
          </a:stretch>
        </p:blipFill>
        <p:spPr>
          <a:xfrm>
            <a:off x="356362" y="2695574"/>
            <a:ext cx="8431276" cy="201931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970318"/>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was first built of wood – and then rebuilt time and time again. Later, a stone one was constructed. By the 1350s there were nearly 200 houses and shops on top of the bridge, and the road across it was very narrow. So, the first traffic jams appeared.</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London Bridge (Tower Bridge)</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Tower Bridge.gif"/>
          <p:cNvPicPr>
            <a:picLocks noChangeAspect="1"/>
          </p:cNvPicPr>
          <p:nvPr/>
        </p:nvPicPr>
        <p:blipFill>
          <a:blip r:embed="rId4">
            <a:duotone>
              <a:schemeClr val="accent2">
                <a:shade val="45000"/>
                <a:satMod val="135000"/>
              </a:schemeClr>
              <a:prstClr val="white"/>
            </a:duotone>
          </a:blip>
          <a:stretch>
            <a:fillRect/>
          </a:stretch>
        </p:blipFill>
        <p:spPr>
          <a:xfrm>
            <a:off x="1942656" y="2714620"/>
            <a:ext cx="5258688" cy="3829525"/>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714488"/>
            <a:ext cx="5760000" cy="3970318"/>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started in September 1666 in Pudding Lane, in a baker’s shop. It was the second tragedy to hit London during one year. Fully 80% of the city was destroyed. Surprisingly, very few people were killed. The Monument was built to commemorate this event.</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Great Fire of London</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9" name="Рисунок 8"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Great Fire of London.png"/>
          <p:cNvPicPr>
            <a:picLocks noChangeAspect="1"/>
          </p:cNvPicPr>
          <p:nvPr/>
        </p:nvPicPr>
        <p:blipFill>
          <a:blip r:embed="rId4">
            <a:duotone>
              <a:schemeClr val="accent2">
                <a:shade val="45000"/>
                <a:satMod val="135000"/>
              </a:schemeClr>
              <a:prstClr val="white"/>
            </a:duotone>
          </a:blip>
          <a:stretch>
            <a:fillRect/>
          </a:stretch>
        </p:blipFill>
        <p:spPr>
          <a:xfrm>
            <a:off x="2024773" y="2857496"/>
            <a:ext cx="5094455" cy="3557914"/>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4401205"/>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happened in 1665. It was called the Black Death. Thousands of people died in the poor parts of London. Over 1,000 deaths per week were reported in the city. It was said that 100,000 people had died in and around London. It was the worst and the last of the epidemics in Great Britain.</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692000" y="1571612"/>
            <a:ext cx="5760000" cy="1384995"/>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the Tube </a:t>
            </a:r>
            <a:r>
              <a:rPr lang="en-US" sz="2800" b="1" dirty="0" smtClean="0">
                <a:solidFill>
                  <a:schemeClr val="accent1">
                    <a:lumMod val="50000"/>
                  </a:schemeClr>
                </a:solidFill>
                <a:latin typeface="Arial" pitchFamily="34" charset="0"/>
                <a:cs typeface="Arial" pitchFamily="34" charset="0"/>
              </a:rPr>
              <a:t>(</a:t>
            </a:r>
            <a:r>
              <a:rPr lang="en-US" sz="2800" b="1" dirty="0" smtClean="0">
                <a:solidFill>
                  <a:srgbClr val="C00000"/>
                </a:solidFill>
                <a:latin typeface="Arial" pitchFamily="34" charset="0"/>
                <a:cs typeface="Arial" pitchFamily="34" charset="0"/>
              </a:rPr>
              <a:t>the London Underground</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sp>
        <p:nvSpPr>
          <p:cNvPr id="8"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100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pic>
        <p:nvPicPr>
          <p:cNvPr id="9" name="Рисунок 8"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London Underground.jpg"/>
          <p:cNvPicPr>
            <a:picLocks noChangeAspect="1"/>
          </p:cNvPicPr>
          <p:nvPr/>
        </p:nvPicPr>
        <p:blipFill>
          <a:blip r:embed="rId4">
            <a:duotone>
              <a:schemeClr val="accent2">
                <a:shade val="45000"/>
                <a:satMod val="135000"/>
              </a:schemeClr>
              <a:prstClr val="white"/>
            </a:duotone>
          </a:blip>
          <a:stretch>
            <a:fillRect/>
          </a:stretch>
        </p:blipFill>
        <p:spPr>
          <a:xfrm>
            <a:off x="2886075" y="3429000"/>
            <a:ext cx="3371850" cy="274320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Great Plague</a:t>
            </a:r>
            <a:r>
              <a:rPr lang="en-US" sz="2800" b="1" dirty="0" smtClean="0">
                <a:solidFill>
                  <a:schemeClr val="accent1">
                    <a:lumMod val="50000"/>
                  </a:schemeClr>
                </a:solidFill>
                <a:latin typeface="Arial" pitchFamily="34" charset="0"/>
                <a:cs typeface="Arial" pitchFamily="34" charset="0"/>
              </a:rPr>
              <a:t>?</a:t>
            </a:r>
            <a:endParaRPr lang="en-US" sz="2800" b="1" dirty="0">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Great Plague.gif"/>
          <p:cNvPicPr>
            <a:picLocks noChangeAspect="1"/>
          </p:cNvPicPr>
          <p:nvPr/>
        </p:nvPicPr>
        <p:blipFill>
          <a:blip r:embed="rId4">
            <a:duotone>
              <a:schemeClr val="accent2">
                <a:shade val="45000"/>
                <a:satMod val="135000"/>
              </a:schemeClr>
              <a:prstClr val="white"/>
            </a:duotone>
          </a:blip>
          <a:stretch>
            <a:fillRect/>
          </a:stretch>
        </p:blipFill>
        <p:spPr>
          <a:xfrm>
            <a:off x="2957297" y="2500306"/>
            <a:ext cx="3229406" cy="3857652"/>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1815882"/>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the residence of the British Queen in London. It has 600 rooms. There is a monument to Queen Victoria in front of it.</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London’s History</a:t>
            </a:r>
            <a:endParaRPr kumimoji="0" lang="en-US" sz="32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FF0000"/>
                </a:solidFill>
                <a:latin typeface="Arial" pitchFamily="34" charset="0"/>
                <a:cs typeface="Arial" pitchFamily="34" charset="0"/>
              </a:rPr>
              <a:t>Buckingham Palace</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42_Buckingham Palace.gif"/>
          <p:cNvPicPr>
            <a:picLocks noChangeAspect="1"/>
          </p:cNvPicPr>
          <p:nvPr/>
        </p:nvPicPr>
        <p:blipFill>
          <a:blip r:embed="rId4">
            <a:duotone>
              <a:schemeClr val="accent2">
                <a:shade val="45000"/>
                <a:satMod val="135000"/>
              </a:schemeClr>
              <a:prstClr val="white"/>
            </a:duotone>
          </a:blip>
          <a:stretch>
            <a:fillRect/>
          </a:stretch>
        </p:blipFill>
        <p:spPr>
          <a:xfrm>
            <a:off x="1821645" y="3214686"/>
            <a:ext cx="5500710" cy="2889706"/>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ea typeface="+mj-ea"/>
                <a:cs typeface="Arial" pitchFamily="34" charset="0"/>
              </a:rPr>
              <a:t>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714480" y="1428736"/>
            <a:ext cx="5760000" cy="5262979"/>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situated in central London. It is one of the greatest and most famous tourist attractions. Any visit to the capital usually begins with this place. It’s absolutely necessary for every tourist to see Nelson’s Column. Everyone should admire its lovely fountains of the square. Also, you can’t say that you’ve been to London if you don’t take a picture of yourself in it.</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£1</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Trafalgar Square</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trafalgar square 1.jpg"/>
          <p:cNvPicPr>
            <a:picLocks noChangeAspect="1"/>
          </p:cNvPicPr>
          <p:nvPr/>
        </p:nvPicPr>
        <p:blipFill>
          <a:blip r:embed="rId4">
            <a:duotone>
              <a:schemeClr val="accent2">
                <a:shade val="45000"/>
                <a:satMod val="135000"/>
              </a:schemeClr>
              <a:prstClr val="white"/>
            </a:duotone>
          </a:blip>
          <a:stretch>
            <a:fillRect/>
          </a:stretch>
        </p:blipFill>
        <p:spPr>
          <a:xfrm>
            <a:off x="2042726" y="2857496"/>
            <a:ext cx="5058548" cy="3387105"/>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108543"/>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one of London's best-known sights. It is actually the nickname of the big bell inside the Tower. It was named after Sir Benjamin Hall. It is not open to the general public. A tourist from abroad can’t visit it. </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Big Ben</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9" name="Рисунок 8"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Big Ben.gif"/>
          <p:cNvPicPr>
            <a:picLocks noChangeAspect="1"/>
          </p:cNvPicPr>
          <p:nvPr/>
        </p:nvPicPr>
        <p:blipFill>
          <a:blip r:embed="rId4">
            <a:duotone>
              <a:schemeClr val="accent2">
                <a:shade val="45000"/>
                <a:satMod val="135000"/>
              </a:schemeClr>
              <a:prstClr val="white"/>
            </a:duotone>
          </a:blip>
          <a:stretch>
            <a:fillRect/>
          </a:stretch>
        </p:blipFill>
        <p:spPr>
          <a:xfrm>
            <a:off x="2029965" y="2500306"/>
            <a:ext cx="5084070" cy="3929090"/>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108543"/>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the seat of the British government, which consists of two Houses. It is situated on the bank of the Thames River. Both UK residents and tourists can enter it for free and watch its members debating.</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Houses of Parliament</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8" name="Рисунок 7"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ouses of Parliament.jpg"/>
          <p:cNvPicPr>
            <a:picLocks noChangeAspect="1"/>
          </p:cNvPicPr>
          <p:nvPr/>
        </p:nvPicPr>
        <p:blipFill>
          <a:blip r:embed="rId4">
            <a:duotone>
              <a:schemeClr val="accent2">
                <a:shade val="45000"/>
                <a:satMod val="135000"/>
              </a:schemeClr>
              <a:prstClr val="white"/>
            </a:duotone>
          </a:blip>
          <a:stretch>
            <a:fillRect/>
          </a:stretch>
        </p:blipFill>
        <p:spPr>
          <a:xfrm>
            <a:off x="1129195" y="2714620"/>
            <a:ext cx="6885611" cy="1952636"/>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3108543"/>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More than three million people visit it every year. It is the tallest in Europe and it was opened on 31st December, 1999 to celebrate the new millennium. The passengers have a fantastic view over London.</a:t>
            </a:r>
            <a:endParaRPr lang="en-US" sz="2800" b="1" dirty="0">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9" name="Text Box 5"/>
          <p:cNvSpPr txBox="1">
            <a:spLocks noChangeArrowheads="1"/>
          </p:cNvSpPr>
          <p:nvPr/>
        </p:nvSpPr>
        <p:spPr bwMode="auto">
          <a:xfrm>
            <a:off x="1692000" y="1714488"/>
            <a:ext cx="5760000" cy="3108543"/>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They are world-famous, an image associated with the city. They have become an icon of London. They first appeared in 1956. They were bright-red and could be easily seen in gloomy and foggy London.</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9"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the London Eye</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6" name="Рисунок 5"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London Eye.gif"/>
          <p:cNvPicPr>
            <a:picLocks noChangeAspect="1"/>
          </p:cNvPicPr>
          <p:nvPr/>
        </p:nvPicPr>
        <p:blipFill>
          <a:blip r:embed="rId4">
            <a:duotone>
              <a:schemeClr val="accent2">
                <a:shade val="45000"/>
                <a:satMod val="135000"/>
              </a:schemeClr>
              <a:prstClr val="white"/>
            </a:duotone>
          </a:blip>
          <a:stretch>
            <a:fillRect/>
          </a:stretch>
        </p:blipFill>
        <p:spPr>
          <a:xfrm>
            <a:off x="2667000" y="2643182"/>
            <a:ext cx="3810000" cy="3810000"/>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714480" y="1428736"/>
            <a:ext cx="5760000" cy="5262979"/>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Sir Christopher Wren’s masterpiece. It took him 35 years to build it. His gravestone in it features a Latin inscription: 'If you seek his memorial, look about you.' Its architectural style is a beautiful mix of the Medieval, Classical, and Baroque. The inside is gorgeous. Nowadays, it is the largest working Protestant church in England.</a:t>
            </a:r>
            <a:endParaRPr lang="en-US" sz="2800" b="1" dirty="0">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£5</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Sights of London</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7" name="Text Box 5"/>
          <p:cNvSpPr txBox="1">
            <a:spLocks noChangeArrowheads="1"/>
          </p:cNvSpPr>
          <p:nvPr/>
        </p:nvSpPr>
        <p:spPr bwMode="auto">
          <a:xfrm>
            <a:off x="1692000" y="1714488"/>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St. Paul's Cathedral</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8" name="Рисунок 7"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St. Paul's Cathedral.jpg"/>
          <p:cNvPicPr>
            <a:picLocks noChangeAspect="1"/>
          </p:cNvPicPr>
          <p:nvPr/>
        </p:nvPicPr>
        <p:blipFill>
          <a:blip r:embed="rId4">
            <a:duotone>
              <a:schemeClr val="accent2">
                <a:shade val="45000"/>
                <a:satMod val="135000"/>
              </a:schemeClr>
              <a:prstClr val="white"/>
            </a:duotone>
          </a:blip>
          <a:stretch>
            <a:fillRect/>
          </a:stretch>
        </p:blipFill>
        <p:spPr>
          <a:xfrm>
            <a:off x="2750331" y="2714620"/>
            <a:ext cx="3643338" cy="3683820"/>
          </a:xfrm>
          <a:prstGeom prst="rect">
            <a:avLst/>
          </a:prstGeo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52.jpg"/>
          <p:cNvPicPr>
            <a:picLocks noChangeAspect="1"/>
          </p:cNvPicPr>
          <p:nvPr/>
        </p:nvPicPr>
        <p:blipFill>
          <a:blip r:embed="rId2" cstate="print">
            <a:duotone>
              <a:schemeClr val="accent2">
                <a:shade val="45000"/>
                <a:satMod val="135000"/>
              </a:schemeClr>
              <a:prstClr val="white"/>
            </a:duotone>
          </a:blip>
          <a:stretch>
            <a:fillRect/>
          </a:stretch>
        </p:blipFill>
        <p:spPr>
          <a:xfrm>
            <a:off x="3392841" y="1571612"/>
            <a:ext cx="2358318" cy="3143272"/>
          </a:xfrm>
          <a:prstGeom prst="rect">
            <a:avLst/>
          </a:prstGeom>
          <a:effectLst>
            <a:softEdge rad="317500"/>
          </a:effectLst>
        </p:spPr>
      </p:pic>
      <p:sp>
        <p:nvSpPr>
          <p:cNvPr id="4" name="Прямоугольник 3"/>
          <p:cNvSpPr/>
          <p:nvPr/>
        </p:nvSpPr>
        <p:spPr>
          <a:xfrm>
            <a:off x="999772" y="714356"/>
            <a:ext cx="7144456"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ПАСИБО ЗА ВНИМАНИЕ!</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0" y="5357826"/>
            <a:ext cx="2285984"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 Box 5"/>
          <p:cNvSpPr txBox="1">
            <a:spLocks noChangeArrowheads="1"/>
          </p:cNvSpPr>
          <p:nvPr/>
        </p:nvSpPr>
        <p:spPr bwMode="auto">
          <a:xfrm>
            <a:off x="964381" y="4786322"/>
            <a:ext cx="7215238" cy="1815882"/>
          </a:xfrm>
          <a:prstGeom prst="rect">
            <a:avLst/>
          </a:prstGeom>
          <a:noFill/>
          <a:ln w="9525">
            <a:noFill/>
            <a:miter lim="800000"/>
            <a:headEnd/>
            <a:tailEnd/>
          </a:ln>
          <a:effectLst/>
        </p:spPr>
        <p:txBody>
          <a:bodyPr wrap="square">
            <a:spAutoFit/>
          </a:bodyPr>
          <a:lstStyle/>
          <a:p>
            <a:pPr algn="ctr"/>
            <a:r>
              <a:rPr lang="ru-RU" sz="2800" b="1" dirty="0" smtClean="0">
                <a:solidFill>
                  <a:srgbClr val="C00000"/>
                </a:solidFill>
                <a:latin typeface="Arial" pitchFamily="34" charset="0"/>
                <a:cs typeface="Arial" pitchFamily="34" charset="0"/>
              </a:rPr>
              <a:t>Тетерина Ольга Афанасьевна</a:t>
            </a:r>
          </a:p>
          <a:p>
            <a:pPr algn="ctr"/>
            <a:r>
              <a:rPr lang="ru-RU" sz="2800" b="1" dirty="0" smtClean="0">
                <a:solidFill>
                  <a:schemeClr val="accent1">
                    <a:lumMod val="50000"/>
                  </a:schemeClr>
                </a:solidFill>
                <a:latin typeface="Arial" pitchFamily="34" charset="0"/>
                <a:cs typeface="Arial" pitchFamily="34" charset="0"/>
              </a:rPr>
              <a:t>КОГОАУ «Гимназия №1»</a:t>
            </a:r>
          </a:p>
          <a:p>
            <a:pPr algn="ctr"/>
            <a:r>
              <a:rPr lang="ru-RU" sz="2800" b="1" dirty="0" smtClean="0">
                <a:solidFill>
                  <a:schemeClr val="accent1">
                    <a:lumMod val="50000"/>
                  </a:schemeClr>
                </a:solidFill>
                <a:latin typeface="Arial" pitchFamily="34" charset="0"/>
                <a:cs typeface="Arial" pitchFamily="34" charset="0"/>
              </a:rPr>
              <a:t>Г. </a:t>
            </a:r>
            <a:r>
              <a:rPr lang="ru-RU" sz="2800" b="1" dirty="0" err="1" smtClean="0">
                <a:solidFill>
                  <a:schemeClr val="accent1">
                    <a:lumMod val="50000"/>
                  </a:schemeClr>
                </a:solidFill>
                <a:latin typeface="Arial" pitchFamily="34" charset="0"/>
                <a:cs typeface="Arial" pitchFamily="34" charset="0"/>
              </a:rPr>
              <a:t>Кирово-Чепецк</a:t>
            </a:r>
            <a:r>
              <a:rPr lang="ru-RU" sz="2800" b="1" dirty="0" smtClean="0">
                <a:solidFill>
                  <a:schemeClr val="accent1">
                    <a:lumMod val="50000"/>
                  </a:schemeClr>
                </a:solidFill>
                <a:latin typeface="Arial" pitchFamily="34" charset="0"/>
                <a:cs typeface="Arial" pitchFamily="34" charset="0"/>
              </a:rPr>
              <a:t> Кировской области</a:t>
            </a:r>
          </a:p>
          <a:p>
            <a:pPr algn="ctr"/>
            <a:r>
              <a:rPr lang="ru-RU" sz="2800" b="1" dirty="0" smtClean="0">
                <a:solidFill>
                  <a:schemeClr val="accent1">
                    <a:lumMod val="50000"/>
                  </a:schemeClr>
                </a:solidFill>
                <a:latin typeface="Arial" pitchFamily="34" charset="0"/>
                <a:cs typeface="Arial" pitchFamily="34" charset="0"/>
              </a:rPr>
              <a:t>2016 г.</a:t>
            </a:r>
            <a:endParaRPr lang="en-US" sz="2800" b="1" dirty="0">
              <a:solidFill>
                <a:schemeClr val="accent1">
                  <a:lumMod val="50000"/>
                </a:schemeClr>
              </a:solidFill>
              <a:latin typeface="Arial" pitchFamily="34" charset="0"/>
              <a:cs typeface="Arial" pitchFamily="34" charset="0"/>
            </a:endParaRPr>
          </a:p>
        </p:txBody>
      </p:sp>
      <p:sp>
        <p:nvSpPr>
          <p:cNvPr id="7" name="Прямоугольник 6"/>
          <p:cNvSpPr/>
          <p:nvPr/>
        </p:nvSpPr>
        <p:spPr>
          <a:xfrm>
            <a:off x="7765096" y="6488668"/>
            <a:ext cx="1378904" cy="369332"/>
          </a:xfrm>
          <a:prstGeom prst="rect">
            <a:avLst/>
          </a:prstGeom>
        </p:spPr>
        <p:txBody>
          <a:bodyPr wrap="none">
            <a:spAutoFit/>
          </a:bodyPr>
          <a:lstStyle/>
          <a:p>
            <a:r>
              <a:rPr lang="ru-RU" dirty="0" smtClean="0"/>
              <a:t>104-199-441</a:t>
            </a:r>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0" y="5357826"/>
            <a:ext cx="2285984"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nvGraphicFramePr>
        <p:xfrm>
          <a:off x="214282" y="992994"/>
          <a:ext cx="8715438" cy="5798414"/>
        </p:xfrm>
        <a:graphic>
          <a:graphicData uri="http://schemas.openxmlformats.org/drawingml/2006/table">
            <a:tbl>
              <a:tblPr firstRow="1" bandRow="1">
                <a:tableStyleId>{5DA37D80-6434-44D0-A028-1B22A696006F}</a:tableStyleId>
              </a:tblPr>
              <a:tblGrid>
                <a:gridCol w="428629"/>
                <a:gridCol w="1571636"/>
                <a:gridCol w="6715173"/>
              </a:tblGrid>
              <a:tr h="189927">
                <a:tc>
                  <a:txBody>
                    <a:bodyPr/>
                    <a:lstStyle/>
                    <a:p>
                      <a:pPr>
                        <a:lnSpc>
                          <a:spcPct val="115000"/>
                        </a:lnSpc>
                        <a:spcAft>
                          <a:spcPts val="0"/>
                        </a:spcAft>
                      </a:pPr>
                      <a:r>
                        <a:rPr lang="ru-RU" sz="1200" dirty="0">
                          <a:latin typeface="Times New Roman"/>
                          <a:ea typeface="Times New Roman"/>
                          <a:cs typeface="Times New Roman"/>
                        </a:rPr>
                        <a:t>№</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ru-RU" sz="1200">
                          <a:latin typeface="Times New Roman"/>
                          <a:ea typeface="Times New Roman"/>
                          <a:cs typeface="Times New Roman"/>
                        </a:rPr>
                        <a:t>Иллюстрация </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200">
                          <a:latin typeface="Times New Roman"/>
                          <a:ea typeface="Times New Roman"/>
                          <a:cs typeface="Times New Roman"/>
                        </a:rPr>
                        <a:t>Ссылка</a:t>
                      </a:r>
                      <a:endParaRPr lang="ru-RU" sz="1100">
                        <a:latin typeface="Calibri"/>
                        <a:ea typeface="Times New Roman"/>
                        <a:cs typeface="Times New Roman"/>
                      </a:endParaRPr>
                    </a:p>
                  </a:txBody>
                  <a:tcPr marL="68580" marR="68580" marT="0" marB="0"/>
                </a:tc>
              </a:tr>
              <a:tr h="409363">
                <a:tc>
                  <a:txBody>
                    <a:bodyPr/>
                    <a:lstStyle/>
                    <a:p>
                      <a:pPr>
                        <a:lnSpc>
                          <a:spcPct val="115000"/>
                        </a:lnSpc>
                        <a:spcAft>
                          <a:spcPts val="0"/>
                        </a:spcAft>
                      </a:pPr>
                      <a:r>
                        <a:rPr lang="en-US" sz="1200">
                          <a:latin typeface="Times New Roman"/>
                          <a:ea typeface="Times New Roman"/>
                          <a:cs typeface="Times New Roman"/>
                        </a:rPr>
                        <a:t>01</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Map of London</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2"/>
                        </a:rPr>
                        <a:t>http://bigstock.7eer.net/c/77643/209157/1736?u=http%3A%2F%2Fwww.bigstockphoto.com%2Fimage-6149009%2Fstock-photo-road-map-around-london</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449675">
                <a:tc>
                  <a:txBody>
                    <a:bodyPr/>
                    <a:lstStyle/>
                    <a:p>
                      <a:pPr>
                        <a:lnSpc>
                          <a:spcPct val="115000"/>
                        </a:lnSpc>
                        <a:spcAft>
                          <a:spcPts val="0"/>
                        </a:spcAft>
                      </a:pPr>
                      <a:r>
                        <a:rPr lang="en-US" sz="1200">
                          <a:latin typeface="Times New Roman"/>
                          <a:ea typeface="Times New Roman"/>
                          <a:cs typeface="Times New Roman"/>
                        </a:rPr>
                        <a:t>01</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The Knowledge</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3"/>
                        </a:rPr>
                        <a:t>https://www.saxo.com/dk/london-knowledge-atlas_geographers-a-z-map-company_spiralryg_9781843486756</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256957">
                <a:tc>
                  <a:txBody>
                    <a:bodyPr/>
                    <a:lstStyle/>
                    <a:p>
                      <a:pPr>
                        <a:lnSpc>
                          <a:spcPct val="115000"/>
                        </a:lnSpc>
                        <a:spcAft>
                          <a:spcPts val="0"/>
                        </a:spcAft>
                      </a:pPr>
                      <a:r>
                        <a:rPr lang="en-US" sz="1200">
                          <a:latin typeface="Times New Roman"/>
                          <a:ea typeface="Times New Roman"/>
                          <a:cs typeface="Times New Roman"/>
                        </a:rPr>
                        <a:t>04</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London Underground</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4"/>
                        </a:rPr>
                        <a:t>http://unenagudeseletaja.blogspot.com/2011/02/miks-me-magame.html</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642392">
                <a:tc>
                  <a:txBody>
                    <a:bodyPr/>
                    <a:lstStyle/>
                    <a:p>
                      <a:pPr>
                        <a:lnSpc>
                          <a:spcPct val="115000"/>
                        </a:lnSpc>
                        <a:spcAft>
                          <a:spcPts val="0"/>
                        </a:spcAft>
                      </a:pPr>
                      <a:r>
                        <a:rPr lang="en-US" sz="1200">
                          <a:latin typeface="Times New Roman"/>
                          <a:ea typeface="Times New Roman"/>
                          <a:cs typeface="Times New Roman"/>
                        </a:rPr>
                        <a:t>06</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double-decker</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5"/>
                        </a:rPr>
                        <a:t>http://www.clipartsheep.com/big-trucks-frees-that-you-can-download-to-clipart/dT1hSFIwY0RvdkwzZDNkeTVqYkdsd1lYSjBZbVZ6ZEM1amIyMHZZMnhwY0dGeWRITXZPV2w2TDAxWU5TODVhWHBOV0RWeU4xUXVjRzVufHc9NjAwfGg9NDA0fHQ9cG5nfA/</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256957">
                <a:tc>
                  <a:txBody>
                    <a:bodyPr/>
                    <a:lstStyle/>
                    <a:p>
                      <a:pPr>
                        <a:lnSpc>
                          <a:spcPct val="115000"/>
                        </a:lnSpc>
                        <a:spcAft>
                          <a:spcPts val="0"/>
                        </a:spcAft>
                      </a:pPr>
                      <a:r>
                        <a:rPr lang="en-US" sz="1200">
                          <a:latin typeface="Times New Roman"/>
                          <a:ea typeface="Times New Roman"/>
                          <a:cs typeface="Times New Roman"/>
                        </a:rPr>
                        <a:t>08</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taxi</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6"/>
                        </a:rPr>
                        <a:t>http://bbcsherlockpickuplines.tumblr.com/post/16805369970/if-convenient-meet-me-in-my-bedroom-if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256957">
                <a:tc>
                  <a:txBody>
                    <a:bodyPr/>
                    <a:lstStyle/>
                    <a:p>
                      <a:pPr>
                        <a:lnSpc>
                          <a:spcPct val="115000"/>
                        </a:lnSpc>
                        <a:spcAft>
                          <a:spcPts val="0"/>
                        </a:spcAft>
                      </a:pPr>
                      <a:r>
                        <a:rPr lang="en-US" sz="1200">
                          <a:latin typeface="Times New Roman"/>
                          <a:ea typeface="Times New Roman"/>
                          <a:cs typeface="Times New Roman"/>
                        </a:rPr>
                        <a:t>10</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cycling</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7"/>
                        </a:rPr>
                        <a:t>http://www.kenga.co.uk/pages/bike_ride3.htm</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658454">
                <a:tc>
                  <a:txBody>
                    <a:bodyPr/>
                    <a:lstStyle/>
                    <a:p>
                      <a:pPr>
                        <a:lnSpc>
                          <a:spcPct val="115000"/>
                        </a:lnSpc>
                        <a:spcAft>
                          <a:spcPts val="0"/>
                        </a:spcAft>
                      </a:pPr>
                      <a:r>
                        <a:rPr lang="en-US" sz="1200">
                          <a:latin typeface="Times New Roman"/>
                          <a:ea typeface="Times New Roman"/>
                          <a:cs typeface="Times New Roman"/>
                        </a:rPr>
                        <a:t>12</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oyster</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8"/>
                        </a:rPr>
                        <a:t>http://shutterstock.7eer.net/c/77643/108110/1305?u=http%3A%2F%2Fwww.shutterstock.com%2Fpic-173786645%2Fstock-photo-london-uk-january-the-oyster-card-uses-near-field-communication-technology-for-public.html</a:t>
                      </a:r>
                      <a:r>
                        <a:rPr lang="ru-RU" sz="1200" dirty="0">
                          <a:latin typeface="Times New Roman"/>
                          <a:ea typeface="Times New Roman"/>
                          <a:cs typeface="Times New Roman"/>
                        </a:rPr>
                        <a:t> </a:t>
                      </a:r>
                      <a:endParaRPr lang="ru-RU" sz="1100" dirty="0">
                        <a:latin typeface="Calibri"/>
                        <a:ea typeface="Times New Roman"/>
                        <a:cs typeface="Times New Roman"/>
                      </a:endParaRPr>
                    </a:p>
                  </a:txBody>
                  <a:tcPr marL="68580" marR="68580" marT="0" marB="0"/>
                </a:tc>
              </a:tr>
              <a:tr h="305136">
                <a:tc>
                  <a:txBody>
                    <a:bodyPr/>
                    <a:lstStyle/>
                    <a:p>
                      <a:pPr>
                        <a:lnSpc>
                          <a:spcPct val="115000"/>
                        </a:lnSpc>
                        <a:spcAft>
                          <a:spcPts val="0"/>
                        </a:spcAft>
                      </a:pPr>
                      <a:r>
                        <a:rPr lang="en-US" sz="1200" dirty="0">
                          <a:latin typeface="Times New Roman"/>
                          <a:ea typeface="Times New Roman"/>
                          <a:cs typeface="Times New Roman"/>
                        </a:rPr>
                        <a:t>14</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Tower</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9"/>
                        </a:rPr>
                        <a:t>http://orig12.deviantart.net/ab31/f/2006/004/2/4/tower.gif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409363">
                <a:tc>
                  <a:txBody>
                    <a:bodyPr/>
                    <a:lstStyle/>
                    <a:p>
                      <a:pPr>
                        <a:lnSpc>
                          <a:spcPct val="115000"/>
                        </a:lnSpc>
                        <a:spcAft>
                          <a:spcPts val="0"/>
                        </a:spcAft>
                      </a:pPr>
                      <a:r>
                        <a:rPr lang="en-US" sz="1200">
                          <a:latin typeface="Times New Roman"/>
                          <a:ea typeface="Times New Roman"/>
                          <a:cs typeface="Times New Roman"/>
                        </a:rPr>
                        <a:t>16</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dirty="0">
                          <a:latin typeface="Times New Roman"/>
                          <a:ea typeface="Times New Roman"/>
                          <a:cs typeface="Times New Roman"/>
                        </a:rPr>
                        <a:t>London Transport Museum</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10"/>
                        </a:rPr>
                        <a:t>http://www.museum-mile.org.uk/images/museums/09_londontransport_240.gif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409363">
                <a:tc>
                  <a:txBody>
                    <a:bodyPr/>
                    <a:lstStyle/>
                    <a:p>
                      <a:pPr>
                        <a:lnSpc>
                          <a:spcPct val="115000"/>
                        </a:lnSpc>
                        <a:spcAft>
                          <a:spcPts val="0"/>
                        </a:spcAft>
                      </a:pPr>
                      <a:r>
                        <a:rPr lang="en-US" sz="1200">
                          <a:latin typeface="Times New Roman"/>
                          <a:ea typeface="Times New Roman"/>
                          <a:cs typeface="Times New Roman"/>
                        </a:rPr>
                        <a:t>18</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Madame Tussaud’s Museum</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11"/>
                        </a:rPr>
                        <a:t>http://www.madametussauds.com/</a:t>
                      </a:r>
                      <a:r>
                        <a:rPr lang="ru-RU" sz="1200" dirty="0">
                          <a:latin typeface="Times New Roman"/>
                          <a:ea typeface="Times New Roman"/>
                          <a:cs typeface="Times New Roman"/>
                        </a:rPr>
                        <a:t> </a:t>
                      </a:r>
                      <a:endParaRPr lang="ru-RU" sz="1100" dirty="0">
                        <a:latin typeface="Calibri"/>
                        <a:ea typeface="Times New Roman"/>
                        <a:cs typeface="Times New Roman"/>
                      </a:endParaRPr>
                    </a:p>
                  </a:txBody>
                  <a:tcPr marL="68580" marR="68580" marT="0" marB="0"/>
                </a:tc>
              </a:tr>
              <a:tr h="409363">
                <a:tc>
                  <a:txBody>
                    <a:bodyPr/>
                    <a:lstStyle/>
                    <a:p>
                      <a:pPr>
                        <a:lnSpc>
                          <a:spcPct val="115000"/>
                        </a:lnSpc>
                        <a:spcAft>
                          <a:spcPts val="0"/>
                        </a:spcAft>
                      </a:pPr>
                      <a:r>
                        <a:rPr lang="en-US" sz="1200" dirty="0">
                          <a:latin typeface="Times New Roman"/>
                          <a:ea typeface="Times New Roman"/>
                          <a:cs typeface="Times New Roman"/>
                        </a:rPr>
                        <a:t>20</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Natural History Museum</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12"/>
                        </a:rPr>
                        <a:t>http://archive.constantcontact.com/fs028/1101907064473/archive/1103648727943.html</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409363">
                <a:tc>
                  <a:txBody>
                    <a:bodyPr/>
                    <a:lstStyle/>
                    <a:p>
                      <a:pPr>
                        <a:lnSpc>
                          <a:spcPct val="115000"/>
                        </a:lnSpc>
                        <a:spcAft>
                          <a:spcPts val="0"/>
                        </a:spcAft>
                      </a:pPr>
                      <a:r>
                        <a:rPr lang="en-US" sz="1200">
                          <a:latin typeface="Times New Roman"/>
                          <a:ea typeface="Times New Roman"/>
                          <a:cs typeface="Times New Roman"/>
                        </a:rPr>
                        <a:t>20</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dirty="0">
                          <a:latin typeface="Times New Roman"/>
                          <a:ea typeface="Times New Roman"/>
                          <a:cs typeface="Times New Roman"/>
                        </a:rPr>
                        <a:t>Natural History Museum</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13"/>
                        </a:rPr>
                        <a:t>http://www.nhm.ac.uk/kids-only/dinosaurs/what-dinosaur/diplodocus.html</a:t>
                      </a:r>
                      <a:r>
                        <a:rPr lang="ru-RU" sz="1200" dirty="0">
                          <a:latin typeface="Times New Roman"/>
                          <a:ea typeface="Times New Roman"/>
                          <a:cs typeface="Times New Roman"/>
                        </a:rPr>
                        <a:t> </a:t>
                      </a:r>
                      <a:endParaRPr lang="ru-RU" sz="1100" dirty="0">
                        <a:latin typeface="Calibri"/>
                        <a:ea typeface="Times New Roman"/>
                        <a:cs typeface="Times New Roman"/>
                      </a:endParaRPr>
                    </a:p>
                  </a:txBody>
                  <a:tcPr marL="68580" marR="68580" marT="0" marB="0"/>
                </a:tc>
              </a:tr>
              <a:tr h="658454">
                <a:tc>
                  <a:txBody>
                    <a:bodyPr/>
                    <a:lstStyle/>
                    <a:p>
                      <a:pPr>
                        <a:lnSpc>
                          <a:spcPct val="115000"/>
                        </a:lnSpc>
                        <a:spcAft>
                          <a:spcPts val="0"/>
                        </a:spcAft>
                      </a:pPr>
                      <a:r>
                        <a:rPr lang="en-US" sz="1200" dirty="0">
                          <a:latin typeface="Times New Roman"/>
                          <a:ea typeface="Times New Roman"/>
                          <a:cs typeface="Times New Roman"/>
                        </a:rPr>
                        <a:t>22</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en-US" sz="1200" dirty="0">
                          <a:latin typeface="Times New Roman"/>
                          <a:ea typeface="Times New Roman"/>
                          <a:cs typeface="Times New Roman"/>
                        </a:rPr>
                        <a:t>British Museum</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14"/>
                        </a:rPr>
                        <a:t>http://www.museum-mile.org.uk/images/museums/02_britishmuseum_240.gif</a:t>
                      </a:r>
                      <a:r>
                        <a:rPr lang="ru-RU" sz="1200" dirty="0">
                          <a:latin typeface="Times New Roman"/>
                          <a:ea typeface="Times New Roman"/>
                          <a:cs typeface="Times New Roman"/>
                        </a:rPr>
                        <a:t> </a:t>
                      </a:r>
                      <a:endParaRPr lang="ru-RU" sz="1100" dirty="0">
                        <a:latin typeface="Calibri"/>
                        <a:ea typeface="Times New Roman"/>
                        <a:cs typeface="Times New Roman"/>
                      </a:endParaRPr>
                    </a:p>
                  </a:txBody>
                  <a:tcPr marL="68580" marR="68580" marT="0" marB="0"/>
                </a:tc>
              </a:tr>
            </a:tbl>
          </a:graphicData>
        </a:graphic>
      </p:graphicFrame>
      <p:sp>
        <p:nvSpPr>
          <p:cNvPr id="4" name="Rectangle 2"/>
          <p:cNvSpPr txBox="1">
            <a:spLocks noChangeArrowheads="1"/>
          </p:cNvSpPr>
          <p:nvPr/>
        </p:nvSpPr>
        <p:spPr>
          <a:xfrm>
            <a:off x="457200" y="571480"/>
            <a:ext cx="8229600" cy="928686"/>
          </a:xfrm>
          <a:prstGeom prst="rect">
            <a:avLst/>
          </a:prstGeom>
        </p:spPr>
        <p:txBody>
          <a:bodyPr>
            <a:noAutofit/>
          </a:bodyPr>
          <a:lstStyle/>
          <a:p>
            <a:pPr lvl="0" algn="ctr">
              <a:spcBef>
                <a:spcPct val="0"/>
              </a:spcBef>
              <a:defRPr/>
            </a:pPr>
            <a:r>
              <a:rPr lang="en-US" sz="2400" b="1" dirty="0" smtClean="0">
                <a:solidFill>
                  <a:srgbClr val="C00000"/>
                </a:solidFill>
                <a:latin typeface="Arial" pitchFamily="34" charset="0"/>
                <a:ea typeface="+mj-ea"/>
                <a:cs typeface="Arial" pitchFamily="34" charset="0"/>
              </a:rPr>
              <a:t>Special Thanks To …</a:t>
            </a:r>
            <a:endParaRPr kumimoji="0" lang="en-US" sz="24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0" y="5357826"/>
            <a:ext cx="2285984"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nvGraphicFramePr>
        <p:xfrm>
          <a:off x="214281" y="1000108"/>
          <a:ext cx="8715438" cy="5612338"/>
        </p:xfrm>
        <a:graphic>
          <a:graphicData uri="http://schemas.openxmlformats.org/drawingml/2006/table">
            <a:tbl>
              <a:tblPr firstRow="1" bandRow="1">
                <a:tableStyleId>{5DA37D80-6434-44D0-A028-1B22A696006F}</a:tableStyleId>
              </a:tblPr>
              <a:tblGrid>
                <a:gridCol w="428629"/>
                <a:gridCol w="1571636"/>
                <a:gridCol w="6715173"/>
              </a:tblGrid>
              <a:tr h="333231">
                <a:tc>
                  <a:txBody>
                    <a:bodyPr/>
                    <a:lstStyle/>
                    <a:p>
                      <a:pPr>
                        <a:lnSpc>
                          <a:spcPct val="115000"/>
                        </a:lnSpc>
                        <a:spcAft>
                          <a:spcPts val="0"/>
                        </a:spcAft>
                      </a:pPr>
                      <a:r>
                        <a:rPr lang="ru-RU" sz="1200" dirty="0">
                          <a:latin typeface="Times New Roman"/>
                          <a:ea typeface="Times New Roman"/>
                          <a:cs typeface="Times New Roman"/>
                        </a:rPr>
                        <a:t>№</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ru-RU" sz="1200">
                          <a:latin typeface="Times New Roman"/>
                          <a:ea typeface="Times New Roman"/>
                          <a:cs typeface="Times New Roman"/>
                        </a:rPr>
                        <a:t>Иллюстрация </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200">
                          <a:latin typeface="Times New Roman"/>
                          <a:ea typeface="Times New Roman"/>
                          <a:cs typeface="Times New Roman"/>
                        </a:rPr>
                        <a:t>Ссылка</a:t>
                      </a:r>
                      <a:endParaRPr lang="ru-RU" sz="1100">
                        <a:latin typeface="Calibri"/>
                        <a:ea typeface="Times New Roman"/>
                        <a:cs typeface="Times New Roman"/>
                      </a:endParaRPr>
                    </a:p>
                  </a:txBody>
                  <a:tcPr marL="68580" marR="68580" marT="0" marB="0"/>
                </a:tc>
              </a:tr>
              <a:tr h="309710">
                <a:tc>
                  <a:txBody>
                    <a:bodyPr/>
                    <a:lstStyle/>
                    <a:p>
                      <a:pPr>
                        <a:lnSpc>
                          <a:spcPct val="115000"/>
                        </a:lnSpc>
                        <a:spcAft>
                          <a:spcPts val="0"/>
                        </a:spcAft>
                      </a:pPr>
                      <a:r>
                        <a:rPr lang="en-US" sz="1200">
                          <a:latin typeface="Times New Roman"/>
                          <a:ea typeface="Times New Roman"/>
                          <a:cs typeface="Times New Roman"/>
                        </a:rPr>
                        <a:t>24</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Washington</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2"/>
                        </a:rPr>
                        <a:t>http://data2.whicdn.com/images/5887077/thumb.jpg</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285752">
                <a:tc>
                  <a:txBody>
                    <a:bodyPr/>
                    <a:lstStyle/>
                    <a:p>
                      <a:pPr>
                        <a:lnSpc>
                          <a:spcPct val="115000"/>
                        </a:lnSpc>
                        <a:spcAft>
                          <a:spcPts val="0"/>
                        </a:spcAft>
                      </a:pPr>
                      <a:r>
                        <a:rPr lang="en-US" sz="1200">
                          <a:latin typeface="Times New Roman"/>
                          <a:ea typeface="Times New Roman"/>
                          <a:cs typeface="Times New Roman"/>
                        </a:rPr>
                        <a:t>26</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New York</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3"/>
                        </a:rPr>
                        <a:t>http://www.buildyourownnewyork.com/NYSkyline6.jpg</a:t>
                      </a:r>
                      <a:endParaRPr lang="ru-RU" sz="1100" dirty="0">
                        <a:latin typeface="Calibri"/>
                        <a:ea typeface="Times New Roman"/>
                        <a:cs typeface="Times New Roman"/>
                      </a:endParaRPr>
                    </a:p>
                  </a:txBody>
                  <a:tcPr marL="68580" marR="68580" marT="0" marB="0"/>
                </a:tc>
              </a:tr>
              <a:tr h="266582">
                <a:tc>
                  <a:txBody>
                    <a:bodyPr/>
                    <a:lstStyle/>
                    <a:p>
                      <a:pPr>
                        <a:lnSpc>
                          <a:spcPct val="115000"/>
                        </a:lnSpc>
                        <a:spcAft>
                          <a:spcPts val="0"/>
                        </a:spcAft>
                      </a:pPr>
                      <a:r>
                        <a:rPr lang="en-US" sz="1200">
                          <a:latin typeface="Times New Roman"/>
                          <a:ea typeface="Times New Roman"/>
                          <a:cs typeface="Times New Roman"/>
                        </a:rPr>
                        <a:t>28</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White House</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4"/>
                        </a:rPr>
                        <a:t>http://www.whitehousemuseum.org/images/white-house-drawing1.gif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304922">
                <a:tc>
                  <a:txBody>
                    <a:bodyPr/>
                    <a:lstStyle/>
                    <a:p>
                      <a:pPr>
                        <a:lnSpc>
                          <a:spcPct val="115000"/>
                        </a:lnSpc>
                        <a:spcAft>
                          <a:spcPts val="0"/>
                        </a:spcAft>
                      </a:pPr>
                      <a:r>
                        <a:rPr lang="en-US" sz="1200">
                          <a:latin typeface="Times New Roman"/>
                          <a:ea typeface="Times New Roman"/>
                          <a:cs typeface="Times New Roman"/>
                        </a:rPr>
                        <a:t>30</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Statue of Liberty</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5"/>
                        </a:rPr>
                        <a:t>http://www.tysto.com/articles04/q3/20040928statue.shtml</a:t>
                      </a:r>
                      <a:r>
                        <a:rPr lang="ru-RU" sz="1200" dirty="0">
                          <a:latin typeface="Times New Roman"/>
                          <a:ea typeface="Times New Roman"/>
                          <a:cs typeface="Times New Roman"/>
                        </a:rPr>
                        <a:t> </a:t>
                      </a:r>
                      <a:endParaRPr lang="ru-RU" sz="1100" dirty="0">
                        <a:latin typeface="Calibri"/>
                        <a:ea typeface="Times New Roman"/>
                        <a:cs typeface="Times New Roman"/>
                      </a:endParaRPr>
                    </a:p>
                  </a:txBody>
                  <a:tcPr marL="68580" marR="68580" marT="0" marB="0"/>
                </a:tc>
              </a:tr>
              <a:tr h="266582">
                <a:tc>
                  <a:txBody>
                    <a:bodyPr/>
                    <a:lstStyle/>
                    <a:p>
                      <a:pPr>
                        <a:lnSpc>
                          <a:spcPct val="115000"/>
                        </a:lnSpc>
                        <a:spcAft>
                          <a:spcPts val="0"/>
                        </a:spcAft>
                      </a:pPr>
                      <a:r>
                        <a:rPr lang="en-US" sz="1200">
                          <a:latin typeface="Times New Roman"/>
                          <a:ea typeface="Times New Roman"/>
                          <a:cs typeface="Times New Roman"/>
                        </a:rPr>
                        <a:t>32</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Ellis Island</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6"/>
                        </a:rPr>
                        <a:t>http://heightstechnology.edublogs.org/files/2011/09/amhis_nation_grows-o8sitx.gif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266582">
                <a:tc>
                  <a:txBody>
                    <a:bodyPr/>
                    <a:lstStyle/>
                    <a:p>
                      <a:pPr>
                        <a:lnSpc>
                          <a:spcPct val="115000"/>
                        </a:lnSpc>
                        <a:spcAft>
                          <a:spcPts val="0"/>
                        </a:spcAft>
                      </a:pPr>
                      <a:r>
                        <a:rPr lang="en-US" sz="1200">
                          <a:latin typeface="Times New Roman"/>
                          <a:ea typeface="Times New Roman"/>
                          <a:cs typeface="Times New Roman"/>
                        </a:rPr>
                        <a:t>34</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Londinium</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7"/>
                        </a:rPr>
                        <a:t>http://www.nashfordpublishing.co.uk/kids/london/images/londinium.gif</a:t>
                      </a:r>
                      <a:endParaRPr lang="ru-RU" sz="1100">
                        <a:latin typeface="Calibri"/>
                        <a:ea typeface="Times New Roman"/>
                        <a:cs typeface="Times New Roman"/>
                      </a:endParaRPr>
                    </a:p>
                  </a:txBody>
                  <a:tcPr marL="68580" marR="68580" marT="0" marB="0"/>
                </a:tc>
              </a:tr>
              <a:tr h="324092">
                <a:tc>
                  <a:txBody>
                    <a:bodyPr/>
                    <a:lstStyle/>
                    <a:p>
                      <a:pPr>
                        <a:lnSpc>
                          <a:spcPct val="115000"/>
                        </a:lnSpc>
                        <a:spcAft>
                          <a:spcPts val="0"/>
                        </a:spcAft>
                      </a:pPr>
                      <a:r>
                        <a:rPr lang="en-US" sz="1200">
                          <a:latin typeface="Times New Roman"/>
                          <a:ea typeface="Times New Roman"/>
                          <a:cs typeface="Times New Roman"/>
                        </a:rPr>
                        <a:t>36</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Tower Bridge</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8"/>
                        </a:rPr>
                        <a:t>http://www.kleinbonaire.org/Resources/Image15.gif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316565">
                <a:tc>
                  <a:txBody>
                    <a:bodyPr/>
                    <a:lstStyle/>
                    <a:p>
                      <a:pPr>
                        <a:lnSpc>
                          <a:spcPct val="115000"/>
                        </a:lnSpc>
                        <a:spcAft>
                          <a:spcPts val="0"/>
                        </a:spcAft>
                      </a:pPr>
                      <a:r>
                        <a:rPr lang="en-US" sz="1200">
                          <a:latin typeface="Times New Roman"/>
                          <a:ea typeface="Times New Roman"/>
                          <a:cs typeface="Times New Roman"/>
                        </a:rPr>
                        <a:t>38</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Great Fire of London</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9"/>
                        </a:rPr>
                        <a:t>http://www.cliftonprimary.bham.sch.uk/blog/wp-content/uploads/2015/03/the-great-of-london-title-page.png</a:t>
                      </a:r>
                      <a:endParaRPr lang="ru-RU" sz="1100">
                        <a:latin typeface="Calibri"/>
                        <a:ea typeface="Times New Roman"/>
                        <a:cs typeface="Times New Roman"/>
                      </a:endParaRPr>
                    </a:p>
                  </a:txBody>
                  <a:tcPr marL="68580" marR="68580" marT="0" marB="0"/>
                </a:tc>
              </a:tr>
              <a:tr h="293756">
                <a:tc>
                  <a:txBody>
                    <a:bodyPr/>
                    <a:lstStyle/>
                    <a:p>
                      <a:pPr>
                        <a:lnSpc>
                          <a:spcPct val="115000"/>
                        </a:lnSpc>
                        <a:spcAft>
                          <a:spcPts val="0"/>
                        </a:spcAft>
                      </a:pPr>
                      <a:r>
                        <a:rPr lang="en-US" sz="1200">
                          <a:latin typeface="Times New Roman"/>
                          <a:ea typeface="Times New Roman"/>
                          <a:cs typeface="Times New Roman"/>
                        </a:rPr>
                        <a:t>40</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Great Plague</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10"/>
                        </a:rPr>
                        <a:t>http://tecfa.unige.ch/tecfa/teaching/UVLibre/9900/bin57/peste2.gif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285752">
                <a:tc>
                  <a:txBody>
                    <a:bodyPr/>
                    <a:lstStyle/>
                    <a:p>
                      <a:pPr>
                        <a:lnSpc>
                          <a:spcPct val="115000"/>
                        </a:lnSpc>
                        <a:spcAft>
                          <a:spcPts val="0"/>
                        </a:spcAft>
                      </a:pPr>
                      <a:r>
                        <a:rPr lang="en-US" sz="1200">
                          <a:latin typeface="Times New Roman"/>
                          <a:ea typeface="Times New Roman"/>
                          <a:cs typeface="Times New Roman"/>
                        </a:rPr>
                        <a:t>42</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Buckingham Palace</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11"/>
                        </a:rPr>
                        <a:t>http://cdn.imgs.steps.dragoart.com/how-to-draw-buckingham-palace-step-21_1_000000131073_5.gif</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285752">
                <a:tc>
                  <a:txBody>
                    <a:bodyPr/>
                    <a:lstStyle/>
                    <a:p>
                      <a:pPr>
                        <a:lnSpc>
                          <a:spcPct val="115000"/>
                        </a:lnSpc>
                        <a:spcAft>
                          <a:spcPts val="0"/>
                        </a:spcAft>
                      </a:pPr>
                      <a:r>
                        <a:rPr lang="en-US" sz="1200">
                          <a:latin typeface="Times New Roman"/>
                          <a:ea typeface="Times New Roman"/>
                          <a:cs typeface="Times New Roman"/>
                        </a:rPr>
                        <a:t>44</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Trafalgar Square</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12"/>
                        </a:rPr>
                        <a:t>http://photos.francisfrith.com/frith/london-trafalgar-square-1890_l130190.jpg</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424696">
                <a:tc>
                  <a:txBody>
                    <a:bodyPr/>
                    <a:lstStyle/>
                    <a:p>
                      <a:pPr>
                        <a:lnSpc>
                          <a:spcPct val="115000"/>
                        </a:lnSpc>
                        <a:spcAft>
                          <a:spcPts val="0"/>
                        </a:spcAft>
                      </a:pPr>
                      <a:r>
                        <a:rPr lang="en-US" sz="1200">
                          <a:latin typeface="Times New Roman"/>
                          <a:ea typeface="Times New Roman"/>
                          <a:cs typeface="Times New Roman"/>
                        </a:rPr>
                        <a:t>46</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Big Ben</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13"/>
                        </a:rPr>
                        <a:t>http://us.cdn1.123rf.com/168nwm/chenyunpeng/chenyunpeng1309/chenyunpeng130900317/22081087-london-illustration.jpg</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361122">
                <a:tc>
                  <a:txBody>
                    <a:bodyPr/>
                    <a:lstStyle/>
                    <a:p>
                      <a:pPr>
                        <a:lnSpc>
                          <a:spcPct val="115000"/>
                        </a:lnSpc>
                        <a:spcAft>
                          <a:spcPts val="0"/>
                        </a:spcAft>
                      </a:pPr>
                      <a:r>
                        <a:rPr lang="en-US" sz="1200">
                          <a:latin typeface="Times New Roman"/>
                          <a:ea typeface="Times New Roman"/>
                          <a:cs typeface="Times New Roman"/>
                        </a:rPr>
                        <a:t>48</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Houses of Parliament</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14"/>
                        </a:rPr>
                        <a:t>http://www.sparklebox.co.uk/misc/display/_wp_generated/ppb276bec1_02.jpg</a:t>
                      </a:r>
                      <a:endParaRPr lang="ru-RU" sz="1100" dirty="0">
                        <a:latin typeface="Calibri"/>
                        <a:ea typeface="Times New Roman"/>
                        <a:cs typeface="Times New Roman"/>
                      </a:endParaRPr>
                    </a:p>
                  </a:txBody>
                  <a:tcPr marL="68580" marR="68580" marT="0" marB="0"/>
                </a:tc>
              </a:tr>
              <a:tr h="500066">
                <a:tc>
                  <a:txBody>
                    <a:bodyPr/>
                    <a:lstStyle/>
                    <a:p>
                      <a:pPr>
                        <a:lnSpc>
                          <a:spcPct val="115000"/>
                        </a:lnSpc>
                        <a:spcAft>
                          <a:spcPts val="0"/>
                        </a:spcAft>
                      </a:pPr>
                      <a:r>
                        <a:rPr lang="en-US" sz="1200" dirty="0">
                          <a:latin typeface="Times New Roman"/>
                          <a:ea typeface="Times New Roman"/>
                          <a:cs typeface="Times New Roman"/>
                        </a:rPr>
                        <a:t>50</a:t>
                      </a:r>
                      <a:endParaRPr lang="ru-RU" sz="1100" dirty="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London Eye</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a:solidFill>
                            <a:srgbClr val="0000FF"/>
                          </a:solidFill>
                          <a:latin typeface="Times New Roman"/>
                          <a:ea typeface="Times New Roman"/>
                          <a:cs typeface="Times New Roman"/>
                          <a:hlinkClick r:id="rId15"/>
                        </a:rPr>
                        <a:t>http://www.alamy.com/image-details-popup.asp?imageid={8586878D-E039-4FB5-A678-7D8F11CEC348}</a:t>
                      </a:r>
                      <a:r>
                        <a:rPr lang="ru-RU" sz="1200">
                          <a:latin typeface="Times New Roman"/>
                          <a:ea typeface="Times New Roman"/>
                          <a:cs typeface="Times New Roman"/>
                        </a:rPr>
                        <a:t> </a:t>
                      </a:r>
                      <a:endParaRPr lang="ru-RU" sz="1100">
                        <a:latin typeface="Calibri"/>
                        <a:ea typeface="Times New Roman"/>
                        <a:cs typeface="Times New Roman"/>
                      </a:endParaRPr>
                    </a:p>
                  </a:txBody>
                  <a:tcPr marL="68580" marR="68580" marT="0" marB="0"/>
                </a:tc>
              </a:tr>
              <a:tr h="683117">
                <a:tc>
                  <a:txBody>
                    <a:bodyPr/>
                    <a:lstStyle/>
                    <a:p>
                      <a:pPr>
                        <a:lnSpc>
                          <a:spcPct val="115000"/>
                        </a:lnSpc>
                        <a:spcAft>
                          <a:spcPts val="0"/>
                        </a:spcAft>
                      </a:pPr>
                      <a:r>
                        <a:rPr lang="en-US" sz="1200">
                          <a:latin typeface="Times New Roman"/>
                          <a:ea typeface="Times New Roman"/>
                          <a:cs typeface="Times New Roman"/>
                        </a:rPr>
                        <a:t>52</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a:latin typeface="Times New Roman"/>
                          <a:ea typeface="Times New Roman"/>
                          <a:cs typeface="Times New Roman"/>
                        </a:rPr>
                        <a:t>St. Paul’s Cathedral</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en-US" sz="1200" u="sng" dirty="0">
                          <a:solidFill>
                            <a:srgbClr val="0000FF"/>
                          </a:solidFill>
                          <a:latin typeface="Times New Roman"/>
                          <a:ea typeface="Times New Roman"/>
                          <a:cs typeface="Times New Roman"/>
                          <a:hlinkClick r:id="rId16"/>
                        </a:rPr>
                        <a:t>http://img13.deviantart.net/a52c/i/2009/270/6/1/st_paul__s_cathedral_by_neral85.jpg</a:t>
                      </a:r>
                      <a:endParaRPr lang="ru-RU" sz="1100" dirty="0">
                        <a:latin typeface="Calibri"/>
                        <a:ea typeface="Times New Roman"/>
                        <a:cs typeface="Times New Roman"/>
                      </a:endParaRPr>
                    </a:p>
                  </a:txBody>
                  <a:tcPr marL="68580" marR="68580" marT="0" marB="0"/>
                </a:tc>
              </a:tr>
            </a:tbl>
          </a:graphicData>
        </a:graphic>
      </p:graphicFrame>
      <p:sp>
        <p:nvSpPr>
          <p:cNvPr id="4" name="Rectangle 2"/>
          <p:cNvSpPr txBox="1">
            <a:spLocks noChangeArrowheads="1"/>
          </p:cNvSpPr>
          <p:nvPr/>
        </p:nvSpPr>
        <p:spPr>
          <a:xfrm>
            <a:off x="457200" y="571480"/>
            <a:ext cx="8229600" cy="928686"/>
          </a:xfrm>
          <a:prstGeom prst="rect">
            <a:avLst/>
          </a:prstGeom>
        </p:spPr>
        <p:txBody>
          <a:bodyPr>
            <a:noAutofit/>
          </a:bodyPr>
          <a:lstStyle/>
          <a:p>
            <a:pPr lvl="0" algn="ctr">
              <a:spcBef>
                <a:spcPct val="0"/>
              </a:spcBef>
              <a:defRPr/>
            </a:pPr>
            <a:r>
              <a:rPr lang="en-US" sz="2400" b="1" dirty="0" smtClean="0">
                <a:solidFill>
                  <a:srgbClr val="C00000"/>
                </a:solidFill>
                <a:latin typeface="Arial" pitchFamily="34" charset="0"/>
                <a:ea typeface="+mj-ea"/>
                <a:cs typeface="Arial" pitchFamily="34" charset="0"/>
              </a:rPr>
              <a:t>Special Thanks To …</a:t>
            </a:r>
            <a:endParaRPr kumimoji="0" lang="en-US" sz="24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£2</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9"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p>
          <a:p>
            <a:pPr algn="ctr"/>
            <a:r>
              <a:rPr lang="en-US" sz="2800" b="1" dirty="0" smtClean="0">
                <a:solidFill>
                  <a:srgbClr val="C00000"/>
                </a:solidFill>
                <a:latin typeface="Arial" pitchFamily="34" charset="0"/>
                <a:cs typeface="Arial" pitchFamily="34" charset="0"/>
              </a:rPr>
              <a:t>a double-decker bus</a:t>
            </a:r>
            <a:r>
              <a:rPr lang="en-US" sz="2800" b="1" dirty="0" smtClean="0">
                <a:solidFill>
                  <a:schemeClr val="accent1">
                    <a:lumMod val="50000"/>
                  </a:schemeClr>
                </a:solidFill>
                <a:latin typeface="Arial" pitchFamily="34" charset="0"/>
                <a:cs typeface="Arial" pitchFamily="34" charset="0"/>
              </a:rPr>
              <a:t>?</a:t>
            </a:r>
            <a:endParaRPr lang="en-US" sz="2800" b="1" dirty="0">
              <a:solidFill>
                <a:schemeClr val="accent1">
                  <a:lumMod val="50000"/>
                </a:schemeClr>
              </a:solidFill>
              <a:latin typeface="Arial" pitchFamily="34" charset="0"/>
              <a:cs typeface="Arial" pitchFamily="34" charset="0"/>
            </a:endParaRPr>
          </a:p>
        </p:txBody>
      </p:sp>
      <p:pic>
        <p:nvPicPr>
          <p:cNvPr id="7" name="Рисунок 6"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double-decker bus.png"/>
          <p:cNvPicPr>
            <a:picLocks noChangeAspect="1"/>
          </p:cNvPicPr>
          <p:nvPr/>
        </p:nvPicPr>
        <p:blipFill>
          <a:blip r:embed="rId4" cstate="print">
            <a:duotone>
              <a:schemeClr val="accent2">
                <a:shade val="45000"/>
                <a:satMod val="135000"/>
              </a:schemeClr>
              <a:prstClr val="white"/>
            </a:duotone>
          </a:blip>
          <a:stretch>
            <a:fillRect/>
          </a:stretch>
        </p:blipFill>
        <p:spPr>
          <a:xfrm>
            <a:off x="2397157" y="3214686"/>
            <a:ext cx="4349686" cy="2087331"/>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428596"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571612"/>
            <a:ext cx="5760000" cy="4401205"/>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There are more than 23,000 of them in London. Their job is claimed to be most stressful and dangerous in Britain. They know every corner of London because all of them have to take an exam, called the Knowledge. They should also know all the parks, cinemas, theaters and museums in the city.</a:t>
            </a:r>
            <a:endParaRPr lang="en-US" sz="2800" b="1" dirty="0">
              <a:solidFill>
                <a:schemeClr val="accent1">
                  <a:lumMod val="50000"/>
                </a:schemeClr>
              </a:solidFill>
              <a:latin typeface="Arial" pitchFamily="34" charset="0"/>
              <a:cs typeface="Arial" pitchFamily="34" charset="0"/>
            </a:endParaRPr>
          </a:p>
        </p:txBody>
      </p:sp>
      <p:pic>
        <p:nvPicPr>
          <p:cNvPr id="7" name="Рисунок 6"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£3</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9" name="Text Box 5"/>
          <p:cNvSpPr txBox="1">
            <a:spLocks noChangeArrowheads="1"/>
          </p:cNvSpPr>
          <p:nvPr/>
        </p:nvSpPr>
        <p:spPr bwMode="auto">
          <a:xfrm>
            <a:off x="1692000" y="1571612"/>
            <a:ext cx="5760000" cy="954107"/>
          </a:xfrm>
          <a:prstGeom prst="rect">
            <a:avLst/>
          </a:prstGeom>
          <a:noFill/>
          <a:ln w="9525">
            <a:noFill/>
            <a:miter lim="800000"/>
            <a:headEnd/>
            <a:tailEnd/>
          </a:ln>
          <a:effectLst/>
        </p:spPr>
        <p:txBody>
          <a:bodyPr wrap="square">
            <a:spAutoFit/>
          </a:bodyPr>
          <a:lstStyle/>
          <a:p>
            <a:pPr algn="ctr"/>
            <a:r>
              <a:rPr lang="en-US" sz="2800" b="1" dirty="0" smtClean="0">
                <a:solidFill>
                  <a:schemeClr val="accent1">
                    <a:lumMod val="50000"/>
                  </a:schemeClr>
                </a:solidFill>
                <a:latin typeface="Arial" pitchFamily="34" charset="0"/>
                <a:cs typeface="Arial" pitchFamily="34" charset="0"/>
              </a:rPr>
              <a:t>What do you know about </a:t>
            </a:r>
            <a:r>
              <a:rPr lang="en-US" sz="2800" b="1" dirty="0" smtClean="0">
                <a:solidFill>
                  <a:srgbClr val="C00000"/>
                </a:solidFill>
                <a:latin typeface="Arial" pitchFamily="34" charset="0"/>
                <a:cs typeface="Arial" pitchFamily="34" charset="0"/>
              </a:rPr>
              <a:t>London taxi-drivers</a:t>
            </a:r>
            <a:r>
              <a:rPr lang="en-US" sz="2800" b="1" dirty="0" smtClean="0">
                <a:solidFill>
                  <a:schemeClr val="accent1">
                    <a:lumMod val="50000"/>
                  </a:schemeClr>
                </a:solidFill>
                <a:latin typeface="Arial" pitchFamily="34" charset="0"/>
                <a:cs typeface="Arial" pitchFamily="34" charset="0"/>
              </a:rPr>
              <a:t>?</a:t>
            </a:r>
            <a:endParaRPr lang="en-US" sz="2800" b="1" dirty="0">
              <a:latin typeface="Arial" pitchFamily="34" charset="0"/>
              <a:cs typeface="Arial" pitchFamily="34" charset="0"/>
            </a:endParaRPr>
          </a:p>
        </p:txBody>
      </p:sp>
      <p:pic>
        <p:nvPicPr>
          <p:cNvPr id="8" name="Рисунок 7"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taxi.gif"/>
          <p:cNvPicPr>
            <a:picLocks noChangeAspect="1"/>
          </p:cNvPicPr>
          <p:nvPr/>
        </p:nvPicPr>
        <p:blipFill>
          <a:blip r:embed="rId4">
            <a:duotone>
              <a:schemeClr val="accent2">
                <a:shade val="45000"/>
                <a:satMod val="135000"/>
              </a:schemeClr>
              <a:prstClr val="white"/>
            </a:duotone>
          </a:blip>
          <a:stretch>
            <a:fillRect/>
          </a:stretch>
        </p:blipFill>
        <p:spPr>
          <a:xfrm>
            <a:off x="2928941" y="2857496"/>
            <a:ext cx="3286118" cy="2811457"/>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357166"/>
            <a:ext cx="8229600" cy="1143000"/>
          </a:xfrm>
          <a:prstGeom prst="rect">
            <a:avLst/>
          </a:prstGeom>
        </p:spPr>
        <p:txBody>
          <a:bodyPr>
            <a:noAutofit/>
          </a:bodyPr>
          <a:lstStyle/>
          <a:p>
            <a:pPr lvl="0" algn="ctr">
              <a:spcBef>
                <a:spcPct val="0"/>
              </a:spcBef>
              <a:defRPr/>
            </a:pPr>
            <a:r>
              <a:rPr lang="en-US" sz="3200" b="1" dirty="0" smtClean="0">
                <a:solidFill>
                  <a:srgbClr val="C00000"/>
                </a:solidFill>
                <a:latin typeface="Arial" pitchFamily="34" charset="0"/>
                <a:ea typeface="+mj-ea"/>
                <a:cs typeface="Arial" pitchFamily="34" charset="0"/>
              </a:rPr>
              <a:t>£4</a:t>
            </a:r>
            <a: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t>00</a:t>
            </a:r>
            <a:br>
              <a:rPr kumimoji="0" lang="en-US" sz="3200" b="1" i="0" u="none" strike="noStrike" kern="1200" cap="none" spc="0" normalizeH="0" baseline="0" noProof="0" dirty="0" smtClean="0">
                <a:ln>
                  <a:noFill/>
                </a:ln>
                <a:solidFill>
                  <a:srgbClr val="C00000"/>
                </a:solidFill>
                <a:effectLst/>
                <a:uLnTx/>
                <a:uFillTx/>
                <a:latin typeface="Arial" pitchFamily="34" charset="0"/>
                <a:ea typeface="+mj-ea"/>
                <a:cs typeface="Arial" pitchFamily="34" charset="0"/>
              </a:rPr>
            </a:br>
            <a:r>
              <a:rPr lang="en-US" sz="3200" b="1" dirty="0" smtClean="0">
                <a:solidFill>
                  <a:srgbClr val="C00000"/>
                </a:solidFill>
                <a:latin typeface="Arial" pitchFamily="34" charset="0"/>
                <a:cs typeface="Arial" pitchFamily="34" charset="0"/>
              </a:rPr>
              <a:t> Transport</a:t>
            </a:r>
            <a:endParaRPr kumimoji="0" lang="en-US" sz="3200" b="1" i="0" u="none" strike="noStrike" kern="1200" cap="none" spc="0" normalizeH="0" baseline="0" noProof="0" dirty="0">
              <a:ln>
                <a:noFill/>
              </a:ln>
              <a:solidFill>
                <a:srgbClr val="C00000"/>
              </a:solidFill>
              <a:effectLst/>
              <a:uLnTx/>
              <a:uFillTx/>
              <a:latin typeface="Arial" pitchFamily="34" charset="0"/>
              <a:ea typeface="+mj-ea"/>
              <a:cs typeface="Arial" pitchFamily="34" charset="0"/>
            </a:endParaRPr>
          </a:p>
        </p:txBody>
      </p:sp>
      <p:sp>
        <p:nvSpPr>
          <p:cNvPr id="8" name="Text Box 5"/>
          <p:cNvSpPr txBox="1">
            <a:spLocks noChangeArrowheads="1"/>
          </p:cNvSpPr>
          <p:nvPr/>
        </p:nvSpPr>
        <p:spPr bwMode="auto">
          <a:xfrm>
            <a:off x="1692000" y="1714488"/>
            <a:ext cx="5760000" cy="4832092"/>
          </a:xfrm>
          <a:prstGeom prst="rect">
            <a:avLst/>
          </a:prstGeom>
          <a:noFill/>
          <a:ln w="9525">
            <a:noFill/>
            <a:miter lim="800000"/>
            <a:headEnd/>
            <a:tailEnd/>
          </a:ln>
          <a:effectLst/>
        </p:spPr>
        <p:txBody>
          <a:bodyPr wrap="square">
            <a:spAutoFit/>
          </a:bodyPr>
          <a:lstStyle/>
          <a:p>
            <a:pPr algn="just"/>
            <a:r>
              <a:rPr lang="en-US" sz="2800" b="1" dirty="0" smtClean="0">
                <a:solidFill>
                  <a:schemeClr val="accent1">
                    <a:lumMod val="50000"/>
                  </a:schemeClr>
                </a:solidFill>
                <a:latin typeface="Arial" pitchFamily="34" charset="0"/>
                <a:cs typeface="Arial" pitchFamily="34" charset="0"/>
              </a:rPr>
              <a:t>It is getting more and more popular in London. The reasons are obvious - there is no ‘carbon waste’ and it prevents obesity and heart disease. For tourists, it is often also the quickest and the easiest way to see London. The casual user hires it at one of the numerous stations, and then returns it to any of the docking stations.</a:t>
            </a:r>
            <a:endParaRPr lang="en-US" sz="2800" b="1" dirty="0">
              <a:solidFill>
                <a:schemeClr val="accent1">
                  <a:lumMod val="50000"/>
                </a:schemeClr>
              </a:solidFill>
              <a:latin typeface="Arial" pitchFamily="34" charset="0"/>
              <a:cs typeface="Arial" pitchFamily="34" charset="0"/>
            </a:endParaRPr>
          </a:p>
        </p:txBody>
      </p:sp>
      <p:pic>
        <p:nvPicPr>
          <p:cNvPr id="5" name="Рисунок 4" descr="22.jpg">
            <a:hlinkClick r:id="rId2" action="ppaction://hlinksldjump"/>
          </p:cNvPr>
          <p:cNvPicPr>
            <a:picLocks noChangeAspect="1"/>
          </p:cNvPicPr>
          <p:nvPr/>
        </p:nvPicPr>
        <p:blipFill>
          <a:blip r:embed="rId3"/>
          <a:stretch>
            <a:fillRect/>
          </a:stretch>
        </p:blipFill>
        <p:spPr>
          <a:xfrm>
            <a:off x="214282" y="4929198"/>
            <a:ext cx="1285884" cy="1698777"/>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TotalTime>
  <Words>1844</Words>
  <Application>Microsoft Office PowerPoint</Application>
  <PresentationFormat>Экран (4:3)</PresentationFormat>
  <Paragraphs>251</Paragraphs>
  <Slides>55</Slides>
  <Notes>0</Notes>
  <HiddenSlides>52</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Ольга</cp:lastModifiedBy>
  <cp:revision>75</cp:revision>
  <dcterms:modified xsi:type="dcterms:W3CDTF">2016-01-06T08:35:41Z</dcterms:modified>
</cp:coreProperties>
</file>