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8" r:id="rId6"/>
    <p:sldId id="261" r:id="rId7"/>
    <p:sldId id="267" r:id="rId8"/>
    <p:sldId id="266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26.01.2015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26.01.2015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914400"/>
            <a:ext cx="9144000" cy="868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4800" i="1" dirty="0">
                <a:latin typeface="Times New Roman"/>
                <a:ea typeface="Calibri"/>
                <a:cs typeface="Times New Roman"/>
              </a:rPr>
              <a:t>Кто учится смолоду, </a:t>
            </a:r>
            <a:endParaRPr lang="ru-RU" sz="4800" i="1" dirty="0" smtClean="0">
              <a:latin typeface="Times New Roman"/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1000"/>
              </a:spcAft>
              <a:buNone/>
            </a:pPr>
            <a:r>
              <a:rPr lang="ru-RU" sz="4800" i="1" dirty="0" smtClean="0">
                <a:latin typeface="Times New Roman"/>
                <a:ea typeface="Calibri"/>
                <a:cs typeface="Times New Roman"/>
              </a:rPr>
              <a:t>не </a:t>
            </a:r>
            <a:r>
              <a:rPr lang="ru-RU" sz="4800" i="1" dirty="0">
                <a:latin typeface="Times New Roman"/>
                <a:ea typeface="Calibri"/>
                <a:cs typeface="Times New Roman"/>
              </a:rPr>
              <a:t>знает в старости голоду. </a:t>
            </a:r>
            <a:endParaRPr lang="ru-RU" sz="4800" i="1" dirty="0">
              <a:ea typeface="Calibri"/>
              <a:cs typeface="Times New Roman"/>
            </a:endParaRPr>
          </a:p>
          <a:p>
            <a:pPr marL="0" indent="0" algn="r">
              <a:buNone/>
            </a:pPr>
            <a:r>
              <a:rPr lang="ru-RU" i="1" dirty="0">
                <a:latin typeface="Times New Roman"/>
                <a:ea typeface="Calibri"/>
              </a:rPr>
              <a:t>(русская пословица)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xmlns="" val="419953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7704" y="116632"/>
            <a:ext cx="7128792" cy="52565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6600" i="1" dirty="0" smtClean="0">
                <a:latin typeface="Times New Roman" pitchFamily="18" charset="0"/>
                <a:cs typeface="Times New Roman" pitchFamily="18" charset="0"/>
              </a:rPr>
              <a:t>л . сник – </a:t>
            </a:r>
            <a:r>
              <a:rPr lang="ru-RU" sz="6600" i="1" dirty="0" err="1" smtClean="0">
                <a:latin typeface="Times New Roman" pitchFamily="18" charset="0"/>
                <a:cs typeface="Times New Roman" pitchFamily="18" charset="0"/>
              </a:rPr>
              <a:t>лЕс</a:t>
            </a:r>
            <a:endParaRPr lang="ru-RU" sz="66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6600" i="1" dirty="0" smtClean="0">
                <a:latin typeface="Times New Roman" pitchFamily="18" charset="0"/>
                <a:cs typeface="Times New Roman" pitchFamily="18" charset="0"/>
              </a:rPr>
              <a:t>м. </a:t>
            </a:r>
            <a:r>
              <a:rPr lang="ru-RU" sz="6600" i="1" dirty="0" err="1" smtClean="0">
                <a:latin typeface="Times New Roman" pitchFamily="18" charset="0"/>
                <a:cs typeface="Times New Roman" pitchFamily="18" charset="0"/>
              </a:rPr>
              <a:t>рской</a:t>
            </a:r>
            <a:r>
              <a:rPr lang="ru-RU" sz="6600" i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6600" i="1" dirty="0" err="1" smtClean="0">
                <a:latin typeface="Times New Roman" pitchFamily="18" charset="0"/>
                <a:cs typeface="Times New Roman" pitchFamily="18" charset="0"/>
              </a:rPr>
              <a:t>мОре</a:t>
            </a:r>
            <a:endParaRPr lang="ru-RU" sz="66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6600" i="1" dirty="0" smtClean="0">
                <a:latin typeface="Times New Roman" pitchFamily="18" charset="0"/>
                <a:cs typeface="Times New Roman" pitchFamily="18" charset="0"/>
              </a:rPr>
              <a:t>л. </a:t>
            </a:r>
            <a:r>
              <a:rPr lang="ru-RU" sz="6600" i="1" dirty="0" err="1" smtClean="0">
                <a:latin typeface="Times New Roman" pitchFamily="18" charset="0"/>
                <a:cs typeface="Times New Roman" pitchFamily="18" charset="0"/>
              </a:rPr>
              <a:t>дяной</a:t>
            </a:r>
            <a:r>
              <a:rPr lang="ru-RU" sz="6600" i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6600" i="1" dirty="0" err="1" smtClean="0">
                <a:latin typeface="Times New Roman" pitchFamily="18" charset="0"/>
                <a:cs typeface="Times New Roman" pitchFamily="18" charset="0"/>
              </a:rPr>
              <a:t>лЁд</a:t>
            </a:r>
            <a:endParaRPr lang="ru-RU" sz="6600" i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sz="6600" i="1" dirty="0" smtClean="0">
                <a:latin typeface="Times New Roman" pitchFamily="18" charset="0"/>
                <a:cs typeface="Times New Roman" pitchFamily="18" charset="0"/>
              </a:rPr>
              <a:t>п. левой – </a:t>
            </a:r>
            <a:r>
              <a:rPr lang="ru-RU" sz="6600" i="1" dirty="0" err="1" smtClean="0">
                <a:latin typeface="Times New Roman" pitchFamily="18" charset="0"/>
                <a:cs typeface="Times New Roman" pitchFamily="18" charset="0"/>
              </a:rPr>
              <a:t>пОле</a:t>
            </a:r>
            <a:endParaRPr lang="ru-RU" sz="66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4941168"/>
            <a:ext cx="1798637" cy="180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483768" y="188640"/>
            <a:ext cx="9361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i="1" dirty="0" smtClean="0">
                <a:latin typeface="Times New Roman" pitchFamily="18" charset="0"/>
                <a:cs typeface="Times New Roman" pitchFamily="18" charset="0"/>
              </a:rPr>
              <a:t>е</a:t>
            </a:r>
            <a:endParaRPr lang="ru-RU" sz="6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411760" y="1340768"/>
            <a:ext cx="9361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i="1" dirty="0" smtClean="0">
                <a:latin typeface="Times New Roman" pitchFamily="18" charset="0"/>
                <a:cs typeface="Times New Roman" pitchFamily="18" charset="0"/>
              </a:rPr>
              <a:t>о</a:t>
            </a:r>
            <a:endParaRPr lang="ru-RU" sz="6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267744" y="2564904"/>
            <a:ext cx="9361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i="1" dirty="0" smtClean="0">
                <a:latin typeface="Times New Roman" pitchFamily="18" charset="0"/>
                <a:cs typeface="Times New Roman" pitchFamily="18" charset="0"/>
              </a:rPr>
              <a:t>е</a:t>
            </a:r>
            <a:endParaRPr lang="ru-RU" sz="6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339752" y="3789040"/>
            <a:ext cx="936104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i="1" dirty="0" smtClean="0">
                <a:latin typeface="Times New Roman" pitchFamily="18" charset="0"/>
                <a:cs typeface="Times New Roman" pitchFamily="18" charset="0"/>
              </a:rPr>
              <a:t>о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xmlns="" val="10488312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pPr lvl="0">
              <a:spcAft>
                <a:spcPts val="1000"/>
              </a:spcAft>
              <a:tabLst>
                <a:tab pos="457200" algn="l"/>
              </a:tabLst>
            </a:pPr>
            <a:r>
              <a:rPr lang="ru-RU" sz="4800" i="1" dirty="0">
                <a:solidFill>
                  <a:srgbClr val="333333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сегодня я узнал…</a:t>
            </a:r>
            <a:endParaRPr lang="ru-RU" sz="4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>
              <a:spcAft>
                <a:spcPts val="1000"/>
              </a:spcAft>
              <a:tabLst>
                <a:tab pos="457200" algn="l"/>
              </a:tabLst>
            </a:pPr>
            <a:r>
              <a:rPr lang="ru-RU" sz="4800" i="1" dirty="0">
                <a:solidFill>
                  <a:srgbClr val="333333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было интересно…</a:t>
            </a:r>
            <a:endParaRPr lang="ru-RU" sz="4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>
              <a:spcAft>
                <a:spcPts val="1000"/>
              </a:spcAft>
              <a:tabLst>
                <a:tab pos="457200" algn="l"/>
              </a:tabLst>
            </a:pPr>
            <a:r>
              <a:rPr lang="ru-RU" sz="4800" i="1" dirty="0">
                <a:solidFill>
                  <a:srgbClr val="333333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было трудно…</a:t>
            </a:r>
            <a:endParaRPr lang="ru-RU" sz="4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>
              <a:spcAft>
                <a:spcPts val="1000"/>
              </a:spcAft>
              <a:tabLst>
                <a:tab pos="457200" algn="l"/>
              </a:tabLst>
            </a:pPr>
            <a:r>
              <a:rPr lang="ru-RU" sz="4800" i="1" dirty="0">
                <a:solidFill>
                  <a:srgbClr val="333333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я выполнял задания…</a:t>
            </a:r>
            <a:endParaRPr lang="ru-RU" sz="4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>
              <a:spcAft>
                <a:spcPts val="1000"/>
              </a:spcAft>
              <a:tabLst>
                <a:tab pos="457200" algn="l"/>
              </a:tabLst>
            </a:pPr>
            <a:r>
              <a:rPr lang="ru-RU" sz="4800" i="1" dirty="0">
                <a:solidFill>
                  <a:srgbClr val="333333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я понял, что…</a:t>
            </a:r>
            <a:endParaRPr lang="ru-RU" sz="4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>
              <a:spcAft>
                <a:spcPts val="1000"/>
              </a:spcAft>
              <a:tabLst>
                <a:tab pos="457200" algn="l"/>
              </a:tabLst>
            </a:pPr>
            <a:r>
              <a:rPr lang="ru-RU" sz="4800" i="1" dirty="0" smtClean="0">
                <a:solidFill>
                  <a:srgbClr val="333333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я </a:t>
            </a:r>
            <a:r>
              <a:rPr lang="ru-RU" sz="4800" i="1" dirty="0">
                <a:solidFill>
                  <a:srgbClr val="333333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научился…</a:t>
            </a:r>
            <a:endParaRPr lang="ru-RU" sz="4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>
              <a:spcAft>
                <a:spcPts val="1000"/>
              </a:spcAft>
              <a:tabLst>
                <a:tab pos="457200" algn="l"/>
              </a:tabLst>
            </a:pPr>
            <a:r>
              <a:rPr lang="ru-RU" sz="4800" i="1" dirty="0">
                <a:solidFill>
                  <a:srgbClr val="333333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у меня получилось …</a:t>
            </a:r>
            <a:endParaRPr lang="ru-RU" sz="4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lvl="0">
              <a:spcAft>
                <a:spcPts val="1000"/>
              </a:spcAft>
              <a:tabLst>
                <a:tab pos="457200" algn="l"/>
              </a:tabLst>
            </a:pPr>
            <a:r>
              <a:rPr lang="ru-RU" sz="4800" i="1" dirty="0" smtClean="0">
                <a:solidFill>
                  <a:srgbClr val="333333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я </a:t>
            </a:r>
            <a:r>
              <a:rPr lang="ru-RU" sz="4800" i="1" dirty="0">
                <a:solidFill>
                  <a:srgbClr val="333333"/>
                </a:solidFill>
                <a:latin typeface="Times New Roman" pitchFamily="18" charset="0"/>
                <a:ea typeface="Times New Roman"/>
                <a:cs typeface="Times New Roman" pitchFamily="18" charset="0"/>
              </a:rPr>
              <a:t>попробую…</a:t>
            </a:r>
            <a:endParaRPr lang="ru-RU" sz="4800" dirty="0">
              <a:latin typeface="Times New Roman" pitchFamily="18" charset="0"/>
              <a:ea typeface="Calibri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010358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914400"/>
            <a:ext cx="9144000" cy="868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Monotype Corsiva" pitchFamily="66" charset="0"/>
              </a:rPr>
              <a:t/>
            </a:r>
            <a:br>
              <a:rPr lang="ru-RU" dirty="0" smtClean="0">
                <a:latin typeface="Monotype Corsiva" pitchFamily="66" charset="0"/>
              </a:rPr>
            </a:br>
            <a:r>
              <a:rPr lang="ru-RU" dirty="0">
                <a:latin typeface="Monotype Corsiva" pitchFamily="66" charset="0"/>
              </a:rPr>
              <a:t/>
            </a:r>
            <a:br>
              <a:rPr lang="ru-RU" dirty="0">
                <a:latin typeface="Monotype Corsiva" pitchFamily="66" charset="0"/>
              </a:rPr>
            </a:br>
            <a:r>
              <a:rPr lang="ru-RU" sz="4900" dirty="0" smtClean="0">
                <a:latin typeface="Monotype Corsiva" pitchFamily="66" charset="0"/>
              </a:rPr>
              <a:t>Шестнадцатое декабря. </a:t>
            </a:r>
            <a:br>
              <a:rPr lang="ru-RU" sz="4900" dirty="0" smtClean="0">
                <a:latin typeface="Monotype Corsiva" pitchFamily="66" charset="0"/>
              </a:rPr>
            </a:br>
            <a:r>
              <a:rPr lang="ru-RU" sz="4900" dirty="0" smtClean="0">
                <a:latin typeface="Monotype Corsiva" pitchFamily="66" charset="0"/>
              </a:rPr>
              <a:t>Домашняя работа.</a:t>
            </a:r>
            <a:br>
              <a:rPr lang="ru-RU" sz="4900" dirty="0" smtClean="0">
                <a:latin typeface="Monotype Corsiva" pitchFamily="66" charset="0"/>
              </a:rPr>
            </a:br>
            <a:r>
              <a:rPr lang="ru-RU" sz="4900" dirty="0" smtClean="0">
                <a:latin typeface="Monotype Corsiva" pitchFamily="66" charset="0"/>
              </a:rPr>
              <a:t>Упражнение 234.</a:t>
            </a:r>
            <a:endParaRPr lang="ru-RU" sz="4900" dirty="0">
              <a:latin typeface="Monotype Corsiva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595018"/>
            <a:ext cx="8229600" cy="4525963"/>
          </a:xfrm>
        </p:spPr>
        <p:txBody>
          <a:bodyPr/>
          <a:lstStyle/>
          <a:p>
            <a:pPr marL="0" indent="0" algn="just">
              <a:spcAft>
                <a:spcPts val="1000"/>
              </a:spcAft>
              <a:buNone/>
            </a:pPr>
            <a:endParaRPr lang="ru-RU" sz="4400" b="1" dirty="0" smtClean="0">
              <a:latin typeface="Monotype Corsiva" pitchFamily="66" charset="0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ru-RU" sz="4800" dirty="0">
              <a:latin typeface="Monotype Corsiva" pitchFamily="66" charset="0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87824" y="4005064"/>
            <a:ext cx="5364088" cy="2521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800" b="1" i="1" dirty="0">
                <a:solidFill>
                  <a:srgbClr val="7030A0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Корень — это главная часть слова, в которой заключено общее значение всех однокоренных слов.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221088"/>
            <a:ext cx="1800200" cy="18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79512" y="2636912"/>
            <a:ext cx="48965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Monotype Corsiva" pitchFamily="66" charset="0"/>
                <a:ea typeface="Calibri"/>
                <a:cs typeface="Times New Roman"/>
              </a:rPr>
              <a:t>Молод</a:t>
            </a:r>
            <a:r>
              <a:rPr lang="ru-RU" sz="4400" dirty="0" smtClean="0">
                <a:latin typeface="Monotype Corsiva" pitchFamily="66" charset="0"/>
                <a:ea typeface="Calibri"/>
                <a:cs typeface="Times New Roman"/>
              </a:rPr>
              <a:t>ой – с</a:t>
            </a:r>
            <a:r>
              <a:rPr lang="ru-RU" sz="4400" b="1" dirty="0" smtClean="0">
                <a:latin typeface="Monotype Corsiva" pitchFamily="66" charset="0"/>
                <a:ea typeface="Calibri"/>
                <a:cs typeface="Times New Roman"/>
              </a:rPr>
              <a:t>молод</a:t>
            </a:r>
            <a:r>
              <a:rPr lang="ru-RU" sz="4400" dirty="0" smtClean="0">
                <a:latin typeface="Monotype Corsiva" pitchFamily="66" charset="0"/>
                <a:ea typeface="Calibri"/>
                <a:cs typeface="Times New Roman"/>
              </a:rPr>
              <a:t>у, </a:t>
            </a:r>
            <a:endParaRPr lang="ru-RU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4572000" y="2636912"/>
            <a:ext cx="18722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Monotype Corsiva" pitchFamily="66" charset="0"/>
                <a:ea typeface="Calibri"/>
                <a:cs typeface="Times New Roman"/>
              </a:rPr>
              <a:t>нос</a:t>
            </a:r>
            <a:r>
              <a:rPr lang="ru-RU" sz="4400" dirty="0" smtClean="0">
                <a:latin typeface="Monotype Corsiva" pitchFamily="66" charset="0"/>
                <a:ea typeface="Calibri"/>
                <a:cs typeface="Times New Roman"/>
              </a:rPr>
              <a:t>ок</a:t>
            </a:r>
            <a:endParaRPr lang="ru-RU" sz="44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3356992"/>
            <a:ext cx="16561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latin typeface="Monotype Corsiva" pitchFamily="66" charset="0"/>
                <a:ea typeface="Calibri"/>
                <a:cs typeface="Times New Roman"/>
              </a:rPr>
              <a:t>бел</a:t>
            </a:r>
            <a:r>
              <a:rPr lang="ru-RU" sz="4400" dirty="0" smtClean="0">
                <a:latin typeface="Monotype Corsiva" pitchFamily="66" charset="0"/>
                <a:ea typeface="Calibri"/>
                <a:cs typeface="Times New Roman"/>
              </a:rPr>
              <a:t>ок</a:t>
            </a:r>
            <a:endParaRPr lang="ru-RU" sz="4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03848" y="3356992"/>
            <a:ext cx="30963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latin typeface="Monotype Corsiva" pitchFamily="66" charset="0"/>
                <a:ea typeface="Calibri"/>
                <a:cs typeface="Times New Roman"/>
              </a:rPr>
              <a:t>гор</a:t>
            </a:r>
            <a:r>
              <a:rPr lang="ru-RU" sz="4400" dirty="0" smtClean="0">
                <a:latin typeface="Monotype Corsiva" pitchFamily="66" charset="0"/>
                <a:ea typeface="Calibri"/>
                <a:cs typeface="Times New Roman"/>
              </a:rPr>
              <a:t>е- </a:t>
            </a:r>
            <a:r>
              <a:rPr lang="ru-RU" sz="4400" b="1" dirty="0" smtClean="0">
                <a:latin typeface="Monotype Corsiva" pitchFamily="66" charset="0"/>
                <a:ea typeface="Calibri"/>
                <a:cs typeface="Times New Roman"/>
              </a:rPr>
              <a:t>гор</a:t>
            </a:r>
            <a:r>
              <a:rPr lang="ru-RU" sz="4400" dirty="0" smtClean="0">
                <a:latin typeface="Monotype Corsiva" pitchFamily="66" charset="0"/>
                <a:ea typeface="Calibri"/>
                <a:cs typeface="Times New Roman"/>
              </a:rPr>
              <a:t>ка,</a:t>
            </a:r>
            <a:endParaRPr lang="ru-RU" sz="4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796136" y="3356992"/>
            <a:ext cx="245131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ru-RU" sz="4400" b="1" dirty="0" smtClean="0">
                <a:latin typeface="Monotype Corsiva" pitchFamily="66" charset="0"/>
                <a:ea typeface="Calibri"/>
                <a:cs typeface="Times New Roman"/>
              </a:rPr>
              <a:t>лев</a:t>
            </a:r>
            <a:r>
              <a:rPr lang="ru-RU" sz="4400" dirty="0" smtClean="0">
                <a:latin typeface="Monotype Corsiva" pitchFamily="66" charset="0"/>
                <a:ea typeface="Calibri"/>
                <a:cs typeface="Times New Roman"/>
              </a:rPr>
              <a:t>- </a:t>
            </a:r>
            <a:r>
              <a:rPr lang="ru-RU" sz="4400" b="1" dirty="0" smtClean="0">
                <a:latin typeface="Monotype Corsiva" pitchFamily="66" charset="0"/>
                <a:ea typeface="Calibri"/>
                <a:cs typeface="Times New Roman"/>
              </a:rPr>
              <a:t>лев</a:t>
            </a:r>
            <a:r>
              <a:rPr lang="ru-RU" sz="4400" dirty="0" smtClean="0">
                <a:latin typeface="Monotype Corsiva" pitchFamily="66" charset="0"/>
                <a:ea typeface="Calibri"/>
                <a:cs typeface="Times New Roman"/>
              </a:rPr>
              <a:t>ый</a:t>
            </a:r>
            <a:r>
              <a:rPr lang="ru-RU" dirty="0" smtClean="0">
                <a:latin typeface="Monotype Corsiva" pitchFamily="66" charset="0"/>
                <a:ea typeface="Calibri"/>
                <a:cs typeface="Times New Roman"/>
              </a:rPr>
              <a:t>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084168" y="2636912"/>
            <a:ext cx="36724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Monotype Corsiva" pitchFamily="66" charset="0"/>
                <a:ea typeface="Calibri"/>
                <a:cs typeface="Times New Roman"/>
              </a:rPr>
              <a:t>- нос</a:t>
            </a:r>
            <a:r>
              <a:rPr lang="ru-RU" sz="4400" dirty="0" smtClean="0">
                <a:latin typeface="Monotype Corsiva" pitchFamily="66" charset="0"/>
                <a:ea typeface="Calibri"/>
                <a:cs typeface="Times New Roman"/>
              </a:rPr>
              <a:t>овой,</a:t>
            </a:r>
            <a:endParaRPr lang="ru-RU" sz="4400" dirty="0"/>
          </a:p>
        </p:txBody>
      </p:sp>
      <p:sp>
        <p:nvSpPr>
          <p:cNvPr id="12" name="TextBox 11"/>
          <p:cNvSpPr txBox="1"/>
          <p:nvPr/>
        </p:nvSpPr>
        <p:spPr>
          <a:xfrm>
            <a:off x="6084168" y="2636912"/>
            <a:ext cx="36724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Monotype Corsiva" pitchFamily="66" charset="0"/>
                <a:ea typeface="Calibri"/>
                <a:cs typeface="Times New Roman"/>
              </a:rPr>
              <a:t>- </a:t>
            </a:r>
            <a:r>
              <a:rPr lang="ru-RU" sz="4400" b="1" strike="sngStrike" dirty="0" smtClean="0">
                <a:latin typeface="Monotype Corsiva" pitchFamily="66" charset="0"/>
                <a:ea typeface="Calibri"/>
                <a:cs typeface="Times New Roman"/>
              </a:rPr>
              <a:t>нос</a:t>
            </a:r>
            <a:r>
              <a:rPr lang="ru-RU" sz="4400" strike="sngStrike" dirty="0" smtClean="0">
                <a:latin typeface="Monotype Corsiva" pitchFamily="66" charset="0"/>
                <a:ea typeface="Calibri"/>
                <a:cs typeface="Times New Roman"/>
              </a:rPr>
              <a:t>овой</a:t>
            </a:r>
            <a:r>
              <a:rPr lang="ru-RU" sz="4400" dirty="0" smtClean="0">
                <a:latin typeface="Monotype Corsiva" pitchFamily="66" charset="0"/>
                <a:ea typeface="Calibri"/>
                <a:cs typeface="Times New Roman"/>
              </a:rPr>
              <a:t>,</a:t>
            </a:r>
            <a:endParaRPr lang="ru-RU" sz="4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1475656" y="3356992"/>
            <a:ext cx="259228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latin typeface="Monotype Corsiva" pitchFamily="66" charset="0"/>
                <a:ea typeface="Calibri"/>
                <a:cs typeface="Times New Roman"/>
              </a:rPr>
              <a:t>-</a:t>
            </a:r>
            <a:r>
              <a:rPr lang="ru-RU" sz="4400" dirty="0" smtClean="0"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4400" b="1" strike="sngStrike" dirty="0" smtClean="0">
                <a:latin typeface="Monotype Corsiva" pitchFamily="66" charset="0"/>
                <a:ea typeface="Calibri"/>
                <a:cs typeface="Times New Roman"/>
              </a:rPr>
              <a:t>бел</a:t>
            </a:r>
            <a:r>
              <a:rPr lang="ru-RU" sz="4400" strike="sngStrike" dirty="0" smtClean="0">
                <a:latin typeface="Monotype Corsiva" pitchFamily="66" charset="0"/>
                <a:ea typeface="Calibri"/>
                <a:cs typeface="Times New Roman"/>
              </a:rPr>
              <a:t>ка</a:t>
            </a:r>
            <a:r>
              <a:rPr lang="ru-RU" sz="4400" dirty="0" smtClean="0">
                <a:latin typeface="Monotype Corsiva" pitchFamily="66" charset="0"/>
                <a:ea typeface="Calibri"/>
                <a:cs typeface="Times New Roman"/>
              </a:rPr>
              <a:t>,</a:t>
            </a:r>
            <a:endParaRPr lang="ru-RU" sz="4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475656" y="3356992"/>
            <a:ext cx="208823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latin typeface="Monotype Corsiva" pitchFamily="66" charset="0"/>
                <a:ea typeface="Calibri"/>
                <a:cs typeface="Times New Roman"/>
              </a:rPr>
              <a:t>-</a:t>
            </a:r>
            <a:r>
              <a:rPr lang="ru-RU" sz="4400" dirty="0" smtClean="0">
                <a:latin typeface="Monotype Corsiva" pitchFamily="66" charset="0"/>
                <a:ea typeface="Calibri"/>
                <a:cs typeface="Times New Roman"/>
              </a:rPr>
              <a:t> </a:t>
            </a:r>
            <a:r>
              <a:rPr lang="ru-RU" sz="4400" b="1" dirty="0" smtClean="0">
                <a:latin typeface="Monotype Corsiva" pitchFamily="66" charset="0"/>
                <a:ea typeface="Calibri"/>
                <a:cs typeface="Times New Roman"/>
              </a:rPr>
              <a:t>бел</a:t>
            </a:r>
            <a:r>
              <a:rPr lang="ru-RU" sz="4400" dirty="0" smtClean="0">
                <a:latin typeface="Monotype Corsiva" pitchFamily="66" charset="0"/>
                <a:ea typeface="Calibri"/>
                <a:cs typeface="Times New Roman"/>
              </a:rPr>
              <a:t>ка,</a:t>
            </a:r>
            <a:endParaRPr lang="ru-RU" sz="44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203848" y="3356992"/>
            <a:ext cx="352839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 smtClean="0">
                <a:latin typeface="Monotype Corsiva" pitchFamily="66" charset="0"/>
                <a:ea typeface="Calibri"/>
                <a:cs typeface="Times New Roman"/>
              </a:rPr>
              <a:t>гор</a:t>
            </a:r>
            <a:r>
              <a:rPr lang="ru-RU" sz="4400" dirty="0" smtClean="0">
                <a:latin typeface="Monotype Corsiva" pitchFamily="66" charset="0"/>
                <a:ea typeface="Calibri"/>
                <a:cs typeface="Times New Roman"/>
              </a:rPr>
              <a:t>е- </a:t>
            </a:r>
            <a:r>
              <a:rPr lang="ru-RU" sz="4400" b="1" strike="sngStrike" dirty="0" smtClean="0">
                <a:latin typeface="Monotype Corsiva" pitchFamily="66" charset="0"/>
                <a:ea typeface="Calibri"/>
                <a:cs typeface="Times New Roman"/>
              </a:rPr>
              <a:t>гор</a:t>
            </a:r>
            <a:r>
              <a:rPr lang="ru-RU" sz="4400" strike="sngStrike" dirty="0" smtClean="0">
                <a:latin typeface="Monotype Corsiva" pitchFamily="66" charset="0"/>
                <a:ea typeface="Calibri"/>
                <a:cs typeface="Times New Roman"/>
              </a:rPr>
              <a:t>ка</a:t>
            </a:r>
            <a:r>
              <a:rPr lang="ru-RU" sz="4400" dirty="0" smtClean="0">
                <a:latin typeface="Monotype Corsiva" pitchFamily="66" charset="0"/>
                <a:ea typeface="Calibri"/>
                <a:cs typeface="Times New Roman"/>
              </a:rPr>
              <a:t>,</a:t>
            </a:r>
            <a:endParaRPr lang="ru-RU" sz="44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796136" y="3356992"/>
            <a:ext cx="280831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ru-RU" sz="4400" b="1" dirty="0" smtClean="0">
                <a:latin typeface="Monotype Corsiva" pitchFamily="66" charset="0"/>
                <a:ea typeface="Calibri"/>
                <a:cs typeface="Times New Roman"/>
              </a:rPr>
              <a:t>лев</a:t>
            </a:r>
            <a:r>
              <a:rPr lang="ru-RU" sz="4400" dirty="0" smtClean="0">
                <a:latin typeface="Monotype Corsiva" pitchFamily="66" charset="0"/>
                <a:ea typeface="Calibri"/>
                <a:cs typeface="Times New Roman"/>
              </a:rPr>
              <a:t>- </a:t>
            </a:r>
            <a:r>
              <a:rPr lang="ru-RU" sz="4400" b="1" strike="sngStrike" dirty="0" smtClean="0">
                <a:latin typeface="Monotype Corsiva" pitchFamily="66" charset="0"/>
                <a:ea typeface="Calibri"/>
                <a:cs typeface="Times New Roman"/>
              </a:rPr>
              <a:t>лев</a:t>
            </a:r>
            <a:r>
              <a:rPr lang="ru-RU" sz="4400" strike="sngStrike" dirty="0" smtClean="0">
                <a:latin typeface="Monotype Corsiva" pitchFamily="66" charset="0"/>
                <a:ea typeface="Calibri"/>
                <a:cs typeface="Times New Roman"/>
              </a:rPr>
              <a:t>ый</a:t>
            </a:r>
            <a:r>
              <a:rPr lang="ru-RU" dirty="0" smtClean="0">
                <a:latin typeface="Monotype Corsiva" pitchFamily="66" charset="0"/>
                <a:ea typeface="Calibri"/>
                <a:cs typeface="Times New Roman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806898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2" grpId="0"/>
      <p:bldP spid="12" grpId="1"/>
      <p:bldP spid="13" grpId="0"/>
      <p:bldP spid="13" grpId="1"/>
      <p:bldP spid="15" grpId="0"/>
      <p:bldP spid="15" grpId="1"/>
      <p:bldP spid="16" grpId="0"/>
      <p:bldP spid="16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323528" y="2852936"/>
            <a:ext cx="3672408" cy="10081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Одинаковый</a:t>
            </a:r>
          </a:p>
          <a:p>
            <a:pPr algn="ctr"/>
            <a:r>
              <a:rPr lang="ru-RU" sz="3600" b="1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36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корень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корень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8149" y="260648"/>
            <a:ext cx="6708651" cy="1143000"/>
          </a:xfrm>
        </p:spPr>
        <p:txBody>
          <a:bodyPr>
            <a:normAutofit/>
          </a:bodyPr>
          <a:lstStyle/>
          <a:p>
            <a:r>
              <a:rPr lang="ru-RU" sz="4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Однокоренные слова</a:t>
            </a:r>
            <a:endParaRPr lang="ru-RU" sz="4800" b="1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798637" cy="180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Стрелка вправо 5"/>
          <p:cNvSpPr/>
          <p:nvPr/>
        </p:nvSpPr>
        <p:spPr>
          <a:xfrm rot="1798120">
            <a:off x="5169126" y="1655752"/>
            <a:ext cx="2376264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6619659">
            <a:off x="1933352" y="1292525"/>
            <a:ext cx="2152075" cy="14022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5436096" y="2780928"/>
            <a:ext cx="3312368" cy="10081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Близкие по </a:t>
            </a:r>
            <a:r>
              <a:rPr lang="ru-RU" sz="36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значению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45031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08520" y="-308215"/>
            <a:ext cx="9252520" cy="7387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01215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611560"/>
            <a:ext cx="9272772" cy="868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Monotype Corsiva" pitchFamily="66" charset="0"/>
              </a:rPr>
              <a:t/>
            </a:r>
            <a:br>
              <a:rPr lang="ru-RU" dirty="0" smtClean="0">
                <a:latin typeface="Monotype Corsiva" pitchFamily="66" charset="0"/>
              </a:rPr>
            </a:br>
            <a:r>
              <a:rPr lang="ru-RU" dirty="0">
                <a:latin typeface="Monotype Corsiva" pitchFamily="66" charset="0"/>
              </a:rPr>
              <a:t/>
            </a:r>
            <a:br>
              <a:rPr lang="ru-RU" dirty="0">
                <a:latin typeface="Monotype Corsiva" pitchFamily="66" charset="0"/>
              </a:rPr>
            </a:br>
            <a:r>
              <a:rPr lang="ru-RU" sz="4900" dirty="0" smtClean="0">
                <a:latin typeface="Monotype Corsiva" pitchFamily="66" charset="0"/>
              </a:rPr>
              <a:t/>
            </a:r>
            <a:br>
              <a:rPr lang="ru-RU" sz="4900" dirty="0" smtClean="0">
                <a:latin typeface="Monotype Corsiva" pitchFamily="66" charset="0"/>
              </a:rPr>
            </a:br>
            <a:r>
              <a:rPr lang="ru-RU" sz="4900" dirty="0">
                <a:latin typeface="Monotype Corsiva" pitchFamily="66" charset="0"/>
              </a:rPr>
              <a:t/>
            </a:r>
            <a:br>
              <a:rPr lang="ru-RU" sz="4900" dirty="0">
                <a:latin typeface="Monotype Corsiva" pitchFamily="66" charset="0"/>
              </a:rPr>
            </a:br>
            <a:r>
              <a:rPr lang="ru-RU" sz="4900" dirty="0" smtClean="0">
                <a:latin typeface="Monotype Corsiva" pitchFamily="66" charset="0"/>
              </a:rPr>
              <a:t/>
            </a:r>
            <a:br>
              <a:rPr lang="ru-RU" sz="4900" dirty="0" smtClean="0">
                <a:latin typeface="Monotype Corsiva" pitchFamily="66" charset="0"/>
              </a:rPr>
            </a:br>
            <a:endParaRPr lang="ru-RU" sz="4900" dirty="0">
              <a:latin typeface="Monotype Corsiva" pitchFamily="66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4595018"/>
            <a:ext cx="8229600" cy="4525963"/>
          </a:xfrm>
        </p:spPr>
        <p:txBody>
          <a:bodyPr/>
          <a:lstStyle/>
          <a:p>
            <a:pPr marL="0" indent="0" algn="just">
              <a:spcAft>
                <a:spcPts val="1000"/>
              </a:spcAft>
              <a:buNone/>
            </a:pPr>
            <a:endParaRPr lang="ru-RU" sz="4400" b="1" dirty="0" smtClean="0">
              <a:latin typeface="Monotype Corsiva" pitchFamily="66" charset="0"/>
              <a:ea typeface="Calibri"/>
              <a:cs typeface="Times New Roman"/>
            </a:endParaRPr>
          </a:p>
          <a:p>
            <a:pPr marL="0" indent="0" algn="just">
              <a:lnSpc>
                <a:spcPct val="115000"/>
              </a:lnSpc>
              <a:spcAft>
                <a:spcPts val="1000"/>
              </a:spcAft>
              <a:buNone/>
            </a:pPr>
            <a:endParaRPr lang="ru-RU" sz="4800" dirty="0">
              <a:latin typeface="Monotype Corsiva" pitchFamily="66" charset="0"/>
              <a:ea typeface="Calibri"/>
              <a:cs typeface="Times New Roman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987824" y="4005064"/>
            <a:ext cx="5364088" cy="410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solidFill>
                  <a:prstClr val="black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solidFill>
                <a:prstClr val="black"/>
              </a:solidFill>
              <a:ea typeface="Calibri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936" y="476672"/>
            <a:ext cx="63722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prstClr val="black"/>
                </a:solidFill>
                <a:latin typeface="Monotype Corsiva" pitchFamily="66" charset="0"/>
                <a:ea typeface="Calibri"/>
                <a:cs typeface="Times New Roman"/>
              </a:rPr>
              <a:t>Молод</a:t>
            </a:r>
            <a:r>
              <a:rPr lang="ru-RU" sz="5400" dirty="0" smtClean="0">
                <a:solidFill>
                  <a:prstClr val="black"/>
                </a:solidFill>
                <a:latin typeface="Monotype Corsiva" pitchFamily="66" charset="0"/>
                <a:ea typeface="Calibri"/>
                <a:cs typeface="Times New Roman"/>
              </a:rPr>
              <a:t>ой – с</a:t>
            </a:r>
            <a:r>
              <a:rPr lang="ru-RU" sz="5400" b="1" dirty="0" smtClean="0">
                <a:solidFill>
                  <a:prstClr val="black"/>
                </a:solidFill>
                <a:latin typeface="Monotype Corsiva" pitchFamily="66" charset="0"/>
                <a:ea typeface="Calibri"/>
                <a:cs typeface="Times New Roman"/>
              </a:rPr>
              <a:t>молод</a:t>
            </a:r>
            <a:r>
              <a:rPr lang="ru-RU" sz="5400" dirty="0" smtClean="0">
                <a:solidFill>
                  <a:prstClr val="black"/>
                </a:solidFill>
                <a:latin typeface="Monotype Corsiva" pitchFamily="66" charset="0"/>
                <a:ea typeface="Calibri"/>
                <a:cs typeface="Times New Roman"/>
              </a:rPr>
              <a:t>у, </a:t>
            </a:r>
            <a:endParaRPr lang="ru-RU" sz="5400" dirty="0">
              <a:solidFill>
                <a:prstClr val="black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64088" y="476672"/>
            <a:ext cx="3779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prstClr val="black"/>
                </a:solidFill>
                <a:latin typeface="Monotype Corsiva" pitchFamily="66" charset="0"/>
                <a:ea typeface="Calibri"/>
                <a:cs typeface="Times New Roman"/>
              </a:rPr>
              <a:t>нос</a:t>
            </a:r>
            <a:r>
              <a:rPr lang="ru-RU" sz="5400" dirty="0" smtClean="0">
                <a:solidFill>
                  <a:prstClr val="black"/>
                </a:solidFill>
                <a:latin typeface="Monotype Corsiva" pitchFamily="66" charset="0"/>
                <a:ea typeface="Calibri"/>
                <a:cs typeface="Times New Roman"/>
              </a:rPr>
              <a:t>ок-           ,</a:t>
            </a:r>
            <a:endParaRPr lang="ru-RU" sz="5400" dirty="0">
              <a:solidFill>
                <a:prstClr val="black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8302" y="1300680"/>
            <a:ext cx="331156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 smtClean="0">
                <a:solidFill>
                  <a:prstClr val="black"/>
                </a:solidFill>
                <a:latin typeface="Monotype Corsiva" pitchFamily="66" charset="0"/>
                <a:ea typeface="Calibri"/>
                <a:cs typeface="Times New Roman"/>
              </a:rPr>
              <a:t>бел</a:t>
            </a:r>
            <a:r>
              <a:rPr lang="ru-RU" sz="5400" dirty="0" smtClean="0">
                <a:solidFill>
                  <a:prstClr val="black"/>
                </a:solidFill>
                <a:latin typeface="Monotype Corsiva" pitchFamily="66" charset="0"/>
                <a:ea typeface="Calibri"/>
                <a:cs typeface="Times New Roman"/>
              </a:rPr>
              <a:t>ок-</a:t>
            </a:r>
            <a:r>
              <a:rPr lang="ru-RU" sz="4400" dirty="0" smtClean="0">
                <a:solidFill>
                  <a:prstClr val="black"/>
                </a:solidFill>
                <a:latin typeface="Monotype Corsiva" pitchFamily="66" charset="0"/>
                <a:ea typeface="Calibri"/>
                <a:cs typeface="Times New Roman"/>
              </a:rPr>
              <a:t>           ,  </a:t>
            </a:r>
            <a:endParaRPr lang="ru-RU" sz="4400" dirty="0">
              <a:solidFill>
                <a:prstClr val="black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203848" y="1299157"/>
            <a:ext cx="35283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prstClr val="black"/>
                </a:solidFill>
                <a:latin typeface="Monotype Corsiva" pitchFamily="66" charset="0"/>
                <a:ea typeface="Calibri"/>
                <a:cs typeface="Times New Roman"/>
              </a:rPr>
              <a:t>гор</a:t>
            </a:r>
            <a:r>
              <a:rPr lang="ru-RU" sz="4800" dirty="0" smtClean="0">
                <a:solidFill>
                  <a:prstClr val="black"/>
                </a:solidFill>
                <a:latin typeface="Monotype Corsiva" pitchFamily="66" charset="0"/>
                <a:ea typeface="Calibri"/>
                <a:cs typeface="Times New Roman"/>
              </a:rPr>
              <a:t>е-</a:t>
            </a:r>
            <a:r>
              <a:rPr lang="ru-RU" sz="4400" dirty="0" smtClean="0">
                <a:solidFill>
                  <a:prstClr val="black"/>
                </a:solidFill>
                <a:latin typeface="Monotype Corsiva" pitchFamily="66" charset="0"/>
                <a:ea typeface="Calibri"/>
                <a:cs typeface="Times New Roman"/>
              </a:rPr>
              <a:t>              ,</a:t>
            </a:r>
            <a:endParaRPr lang="ru-RU" sz="4400" dirty="0">
              <a:solidFill>
                <a:prstClr val="black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185284" y="1287235"/>
            <a:ext cx="28083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000"/>
              </a:spcAft>
            </a:pPr>
            <a:r>
              <a:rPr lang="ru-RU" sz="5400" b="1" dirty="0" smtClean="0">
                <a:solidFill>
                  <a:prstClr val="black"/>
                </a:solidFill>
                <a:latin typeface="Monotype Corsiva" pitchFamily="66" charset="0"/>
                <a:ea typeface="Calibri"/>
                <a:cs typeface="Times New Roman"/>
              </a:rPr>
              <a:t>лев</a:t>
            </a:r>
            <a:r>
              <a:rPr lang="ru-RU" sz="5400" dirty="0" smtClean="0">
                <a:solidFill>
                  <a:prstClr val="black"/>
                </a:solidFill>
                <a:latin typeface="Monotype Corsiva" pitchFamily="66" charset="0"/>
                <a:ea typeface="Calibri"/>
                <a:cs typeface="Times New Roman"/>
              </a:rPr>
              <a:t>-</a:t>
            </a:r>
            <a:r>
              <a:rPr lang="ru-RU" sz="4400" dirty="0" smtClean="0">
                <a:solidFill>
                  <a:prstClr val="black"/>
                </a:solidFill>
                <a:latin typeface="Monotype Corsiva" pitchFamily="66" charset="0"/>
                <a:ea typeface="Calibri"/>
                <a:cs typeface="Times New Roman"/>
              </a:rPr>
              <a:t>            .</a:t>
            </a:r>
            <a:r>
              <a:rPr lang="ru-RU" dirty="0" smtClean="0">
                <a:solidFill>
                  <a:prstClr val="black"/>
                </a:solidFill>
                <a:latin typeface="Monotype Corsiva" pitchFamily="66" charset="0"/>
                <a:ea typeface="Calibri"/>
                <a:cs typeface="Times New Roma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06571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15" grpId="0"/>
      <p:bldP spid="15" grpId="1"/>
      <p:bldP spid="16" grpId="0"/>
      <p:bldP spid="16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Словарная работа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96752"/>
          </a:xfrm>
        </p:spPr>
        <p:txBody>
          <a:bodyPr/>
          <a:lstStyle/>
          <a:p>
            <a:endParaRPr lang="ru-RU" dirty="0" smtClean="0"/>
          </a:p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Оросить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– полить, пропитать влагой.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798637" cy="1804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Объект 2"/>
          <p:cNvSpPr txBox="1">
            <a:spLocks/>
          </p:cNvSpPr>
          <p:nvPr/>
        </p:nvSpPr>
        <p:spPr>
          <a:xfrm>
            <a:off x="467544" y="2924944"/>
            <a:ext cx="8229600" cy="144016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4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Переносица</a:t>
            </a:r>
            <a:r>
              <a:rPr kumimoji="0" lang="ru-RU" sz="4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 верхняя часть носа, примыкающая ко лбу.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67544" y="4595019"/>
            <a:ext cx="8229600" cy="207434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6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Горемыка</a:t>
            </a:r>
            <a:r>
              <a:rPr kumimoji="0" lang="ru-RU" sz="3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человек, постоянно испытывающий горе, всевозможные беды; неудачник.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2748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6" grpId="0"/>
      <p:bldP spid="6" grpId="1"/>
      <p:bldP spid="7" grpId="0"/>
      <p:bldP spid="7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00349"/>
            <a:ext cx="9036495" cy="6579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111844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Алгоритм</a:t>
            </a:r>
            <a:br>
              <a:rPr lang="ru-RU" sz="5400" dirty="0" smtClean="0">
                <a:latin typeface="Times New Roman" pitchFamily="18" charset="0"/>
                <a:cs typeface="Times New Roman" pitchFamily="18" charset="0"/>
              </a:rPr>
            </a:b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1. Составить слова.</a:t>
            </a:r>
          </a:p>
          <a:p>
            <a:pPr>
              <a:lnSpc>
                <a:spcPct val="150000"/>
              </a:lnSpc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2. Записать слова в тетрадь.</a:t>
            </a:r>
          </a:p>
          <a:p>
            <a:pPr>
              <a:lnSpc>
                <a:spcPct val="150000"/>
              </a:lnSpc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3. Понять смысл слов.</a:t>
            </a:r>
          </a:p>
          <a:p>
            <a:pPr>
              <a:lnSpc>
                <a:spcPct val="150000"/>
              </a:lnSpc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4. Исключить лишнее слово в ряду.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164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Проверь себя!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332037"/>
            <a:ext cx="8229600" cy="1168971"/>
          </a:xfrm>
        </p:spPr>
        <p:txBody>
          <a:bodyPr/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2</a:t>
            </a:r>
            <a:r>
              <a:rPr lang="ru-RU" sz="3600" dirty="0">
                <a:latin typeface="Times New Roman" pitchFamily="18" charset="0"/>
                <a:ea typeface="Calibri"/>
                <a:cs typeface="Times New Roman" pitchFamily="18" charset="0"/>
              </a:rPr>
              <a:t>. </a:t>
            </a: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Уголек</a:t>
            </a:r>
            <a:r>
              <a:rPr lang="ru-RU" sz="3600" dirty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прямоугольник</a:t>
            </a:r>
            <a:r>
              <a:rPr lang="ru-RU" sz="3600" dirty="0">
                <a:latin typeface="Times New Roman" pitchFamily="18" charset="0"/>
                <a:ea typeface="Calibri"/>
                <a:cs typeface="Times New Roman" pitchFamily="18" charset="0"/>
              </a:rPr>
              <a:t>, </a:t>
            </a:r>
            <a:r>
              <a:rPr lang="ru-RU" sz="3600" dirty="0" smtClean="0">
                <a:latin typeface="Times New Roman" pitchFamily="18" charset="0"/>
                <a:ea typeface="Calibri"/>
                <a:cs typeface="Times New Roman" pitchFamily="18" charset="0"/>
              </a:rPr>
              <a:t>угольная</a:t>
            </a:r>
            <a:r>
              <a:rPr lang="ru-RU" sz="3600" dirty="0">
                <a:latin typeface="Times New Roman" pitchFamily="18" charset="0"/>
                <a:ea typeface="Calibri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539552" y="1412777"/>
            <a:ext cx="8229600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1. Роса, подросла, оросили.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67544" y="3429001"/>
            <a:ext cx="8229600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3. Переносица, поднос, носовой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67544" y="4437113"/>
            <a:ext cx="8229600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4. Пригорок, горемыка, высокогорье.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539552" y="1412776"/>
            <a:ext cx="8229600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1. Роса, </a:t>
            </a:r>
            <a:r>
              <a:rPr kumimoji="0" lang="ru-RU" sz="3600" b="0" i="0" u="none" strike="sng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подросла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, оросили.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Объект 2"/>
          <p:cNvSpPr txBox="1">
            <a:spLocks/>
          </p:cNvSpPr>
          <p:nvPr/>
        </p:nvSpPr>
        <p:spPr>
          <a:xfrm>
            <a:off x="539552" y="2348880"/>
            <a:ext cx="8229600" cy="11689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2. Уголек, </a:t>
            </a:r>
            <a:r>
              <a:rPr kumimoji="0" lang="ru-RU" sz="3600" b="0" i="0" u="none" strike="sng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прямоугольник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, угольная.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" name="Объект 2"/>
          <p:cNvSpPr txBox="1">
            <a:spLocks/>
          </p:cNvSpPr>
          <p:nvPr/>
        </p:nvSpPr>
        <p:spPr>
          <a:xfrm>
            <a:off x="467544" y="3429000"/>
            <a:ext cx="8229600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3. Переносица, </a:t>
            </a:r>
            <a:r>
              <a:rPr kumimoji="0" lang="ru-RU" sz="3600" b="0" i="0" u="none" strike="sng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поднос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, носовой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467544" y="4437112"/>
            <a:ext cx="8229600" cy="1224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50000"/>
              </a:lnSpc>
              <a:spcBef>
                <a:spcPct val="20000"/>
              </a:spcBef>
              <a:spcAft>
                <a:spcPts val="10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4. Пригорок, </a:t>
            </a:r>
            <a:r>
              <a:rPr kumimoji="0" lang="ru-RU" sz="3600" b="0" i="0" u="none" strike="sng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горемыка</a:t>
            </a:r>
            <a:r>
              <a:rPr kumimoji="0" lang="ru-RU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Calibri"/>
                <a:cs typeface="Times New Roman" pitchFamily="18" charset="0"/>
              </a:rPr>
              <a:t>, высокогорье.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36561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  <p:bldP spid="5" grpId="0"/>
      <p:bldP spid="5" grpId="1"/>
      <p:bldP spid="6" grpId="0"/>
      <p:bldP spid="6" grpId="1"/>
      <p:bldP spid="6" grpId="2"/>
      <p:bldP spid="7" grpId="0"/>
      <p:bldP spid="7" grpId="1"/>
      <p:bldP spid="7" grpId="2"/>
      <p:bldP spid="8" grpId="0" build="allAtOnce"/>
      <p:bldP spid="8" grpId="1" build="allAtOnce"/>
      <p:bldP spid="10" grpId="0" build="p"/>
      <p:bldP spid="10" grpId="1" build="allAtOnce"/>
      <p:bldP spid="11" grpId="0"/>
      <p:bldP spid="11" grpId="1"/>
      <p:bldP spid="12" grpId="0" build="allAtOnce"/>
      <p:bldP spid="12" grpId="1" build="allAtOnce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240</Words>
  <Application>Microsoft Office PowerPoint</Application>
  <PresentationFormat>Экран (4:3)</PresentationFormat>
  <Paragraphs>66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  Шестнадцатое декабря.  Домашняя работа. Упражнение 234.</vt:lpstr>
      <vt:lpstr>Однокоренные слова</vt:lpstr>
      <vt:lpstr>Слайд 4</vt:lpstr>
      <vt:lpstr>     </vt:lpstr>
      <vt:lpstr>Словарная работа</vt:lpstr>
      <vt:lpstr>Слайд 7</vt:lpstr>
      <vt:lpstr>Алгоритм </vt:lpstr>
      <vt:lpstr>Проверь себя!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Ктоучитсясмолоду, незнаетвстаростиголоду </dc:title>
  <dc:creator>uchenic</dc:creator>
  <cp:lastModifiedBy>User</cp:lastModifiedBy>
  <cp:revision>22</cp:revision>
  <dcterms:created xsi:type="dcterms:W3CDTF">2014-12-15T03:46:30Z</dcterms:created>
  <dcterms:modified xsi:type="dcterms:W3CDTF">2015-01-26T07:54:57Z</dcterms:modified>
</cp:coreProperties>
</file>