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5" r:id="rId3"/>
  </p:sldMasterIdLst>
  <p:sldIdLst>
    <p:sldId id="257" r:id="rId4"/>
    <p:sldId id="258" r:id="rId5"/>
    <p:sldId id="265" r:id="rId6"/>
    <p:sldId id="266" r:id="rId7"/>
    <p:sldId id="261" r:id="rId8"/>
    <p:sldId id="262" r:id="rId9"/>
    <p:sldId id="263" r:id="rId10"/>
    <p:sldId id="264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8" r:id="rId21"/>
    <p:sldId id="279" r:id="rId22"/>
    <p:sldId id="281" r:id="rId23"/>
    <p:sldId id="285" r:id="rId24"/>
    <p:sldId id="282" r:id="rId25"/>
    <p:sldId id="283" r:id="rId26"/>
    <p:sldId id="28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90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34.wmf"/><Relationship Id="rId18" Type="http://schemas.openxmlformats.org/officeDocument/2006/relationships/image" Target="../media/image39.wmf"/><Relationship Id="rId3" Type="http://schemas.openxmlformats.org/officeDocument/2006/relationships/image" Target="../media/image24.wmf"/><Relationship Id="rId21" Type="http://schemas.openxmlformats.org/officeDocument/2006/relationships/image" Target="../media/image42.wmf"/><Relationship Id="rId7" Type="http://schemas.openxmlformats.org/officeDocument/2006/relationships/image" Target="../media/image28.wmf"/><Relationship Id="rId12" Type="http://schemas.openxmlformats.org/officeDocument/2006/relationships/image" Target="../media/image33.wmf"/><Relationship Id="rId17" Type="http://schemas.openxmlformats.org/officeDocument/2006/relationships/image" Target="../media/image38.wmf"/><Relationship Id="rId25" Type="http://schemas.openxmlformats.org/officeDocument/2006/relationships/image" Target="../media/image46.wmf"/><Relationship Id="rId2" Type="http://schemas.openxmlformats.org/officeDocument/2006/relationships/image" Target="../media/image23.wmf"/><Relationship Id="rId16" Type="http://schemas.openxmlformats.org/officeDocument/2006/relationships/image" Target="../media/image37.wmf"/><Relationship Id="rId20" Type="http://schemas.openxmlformats.org/officeDocument/2006/relationships/image" Target="../media/image41.wmf"/><Relationship Id="rId1" Type="http://schemas.openxmlformats.org/officeDocument/2006/relationships/image" Target="../media/image22.wmf"/><Relationship Id="rId6" Type="http://schemas.openxmlformats.org/officeDocument/2006/relationships/image" Target="../media/image27.wmf"/><Relationship Id="rId11" Type="http://schemas.openxmlformats.org/officeDocument/2006/relationships/image" Target="../media/image32.wmf"/><Relationship Id="rId24" Type="http://schemas.openxmlformats.org/officeDocument/2006/relationships/image" Target="../media/image45.wmf"/><Relationship Id="rId5" Type="http://schemas.openxmlformats.org/officeDocument/2006/relationships/image" Target="../media/image26.wmf"/><Relationship Id="rId15" Type="http://schemas.openxmlformats.org/officeDocument/2006/relationships/image" Target="../media/image36.wmf"/><Relationship Id="rId23" Type="http://schemas.openxmlformats.org/officeDocument/2006/relationships/image" Target="../media/image44.wmf"/><Relationship Id="rId10" Type="http://schemas.openxmlformats.org/officeDocument/2006/relationships/image" Target="../media/image31.wmf"/><Relationship Id="rId19" Type="http://schemas.openxmlformats.org/officeDocument/2006/relationships/image" Target="../media/image40.wmf"/><Relationship Id="rId4" Type="http://schemas.openxmlformats.org/officeDocument/2006/relationships/image" Target="../media/image25.wmf"/><Relationship Id="rId9" Type="http://schemas.openxmlformats.org/officeDocument/2006/relationships/image" Target="../media/image30.wmf"/><Relationship Id="rId14" Type="http://schemas.openxmlformats.org/officeDocument/2006/relationships/image" Target="../media/image35.wmf"/><Relationship Id="rId22" Type="http://schemas.openxmlformats.org/officeDocument/2006/relationships/image" Target="../media/image4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image" Target="../media/image62.wmf"/><Relationship Id="rId18" Type="http://schemas.openxmlformats.org/officeDocument/2006/relationships/image" Target="../media/image67.wmf"/><Relationship Id="rId26" Type="http://schemas.openxmlformats.org/officeDocument/2006/relationships/image" Target="../media/image75.wmf"/><Relationship Id="rId3" Type="http://schemas.openxmlformats.org/officeDocument/2006/relationships/image" Target="../media/image52.wmf"/><Relationship Id="rId21" Type="http://schemas.openxmlformats.org/officeDocument/2006/relationships/image" Target="../media/image70.wmf"/><Relationship Id="rId7" Type="http://schemas.openxmlformats.org/officeDocument/2006/relationships/image" Target="../media/image56.wmf"/><Relationship Id="rId12" Type="http://schemas.openxmlformats.org/officeDocument/2006/relationships/image" Target="../media/image61.wmf"/><Relationship Id="rId17" Type="http://schemas.openxmlformats.org/officeDocument/2006/relationships/image" Target="../media/image66.wmf"/><Relationship Id="rId25" Type="http://schemas.openxmlformats.org/officeDocument/2006/relationships/image" Target="../media/image74.wmf"/><Relationship Id="rId2" Type="http://schemas.openxmlformats.org/officeDocument/2006/relationships/image" Target="../media/image51.wmf"/><Relationship Id="rId16" Type="http://schemas.openxmlformats.org/officeDocument/2006/relationships/image" Target="../media/image65.wmf"/><Relationship Id="rId20" Type="http://schemas.openxmlformats.org/officeDocument/2006/relationships/image" Target="../media/image69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11" Type="http://schemas.openxmlformats.org/officeDocument/2006/relationships/image" Target="../media/image60.wmf"/><Relationship Id="rId24" Type="http://schemas.openxmlformats.org/officeDocument/2006/relationships/image" Target="../media/image73.wmf"/><Relationship Id="rId5" Type="http://schemas.openxmlformats.org/officeDocument/2006/relationships/image" Target="../media/image54.wmf"/><Relationship Id="rId15" Type="http://schemas.openxmlformats.org/officeDocument/2006/relationships/image" Target="../media/image64.wmf"/><Relationship Id="rId23" Type="http://schemas.openxmlformats.org/officeDocument/2006/relationships/image" Target="../media/image72.wmf"/><Relationship Id="rId10" Type="http://schemas.openxmlformats.org/officeDocument/2006/relationships/image" Target="../media/image59.wmf"/><Relationship Id="rId19" Type="http://schemas.openxmlformats.org/officeDocument/2006/relationships/image" Target="../media/image68.wmf"/><Relationship Id="rId4" Type="http://schemas.openxmlformats.org/officeDocument/2006/relationships/image" Target="../media/image53.wmf"/><Relationship Id="rId9" Type="http://schemas.openxmlformats.org/officeDocument/2006/relationships/image" Target="../media/image58.wmf"/><Relationship Id="rId14" Type="http://schemas.openxmlformats.org/officeDocument/2006/relationships/image" Target="../media/image63.wmf"/><Relationship Id="rId22" Type="http://schemas.openxmlformats.org/officeDocument/2006/relationships/image" Target="../media/image7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A96E-742E-4BBF-88FC-19094F31A359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9E9D-F3FF-47D7-9353-CD62234F0D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A96E-742E-4BBF-88FC-19094F31A359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9E9D-F3FF-47D7-9353-CD62234F0D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A96E-742E-4BBF-88FC-19094F31A359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9E9D-F3FF-47D7-9353-CD62234F0D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/>
          <a:p>
            <a:fld id="{BA57B875-EBED-48E6-9486-3415F21DCE5D}" type="datetimeFigureOut">
              <a:rPr lang="ru-RU">
                <a:solidFill>
                  <a:prstClr val="black"/>
                </a:solidFill>
              </a:rPr>
              <a:pPr/>
              <a:t>08.01.2016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  <a:prstGeom prst="rect">
            <a:avLst/>
          </a:prstGeom>
        </p:spPr>
        <p:txBody>
          <a:bodyPr/>
          <a:lstStyle/>
          <a:p>
            <a:fld id="{76B7E814-43D4-4FC7-A3EF-4BFA3464DDA1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B875-EBED-48E6-9486-3415F21DCE5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08.01.2016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6B7E814-43D4-4FC7-A3EF-4BFA3464DDA1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B875-EBED-48E6-9486-3415F21DCE5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08.01.2016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6B7E814-43D4-4FC7-A3EF-4BFA3464DDA1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B875-EBED-48E6-9486-3415F21DCE5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08.01.2016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E814-43D4-4FC7-A3EF-4BFA3464DDA1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B875-EBED-48E6-9486-3415F21DCE5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08.01.2016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E814-43D4-4FC7-A3EF-4BFA3464DDA1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A96E-742E-4BBF-88FC-19094F31A359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9E9D-F3FF-47D7-9353-CD62234F0D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B875-EBED-48E6-9486-3415F21DCE5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08.01.2016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6B7E814-43D4-4FC7-A3EF-4BFA3464DDA1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B875-EBED-48E6-9486-3415F21DCE5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08.01.2016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E814-43D4-4FC7-A3EF-4BFA3464DDA1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B875-EBED-48E6-9486-3415F21DCE5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08.01.2016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E814-43D4-4FC7-A3EF-4BFA3464DDA1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B875-EBED-48E6-9486-3415F21DCE5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08.01.2016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E814-43D4-4FC7-A3EF-4BFA3464DDA1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B875-EBED-48E6-9486-3415F21DCE5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08.01.2016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E814-43D4-4FC7-A3EF-4BFA3464DDA1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B875-EBED-48E6-9486-3415F21DCE5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08.01.2016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E814-43D4-4FC7-A3EF-4BFA3464DDA1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7B875-EBED-48E6-9486-3415F21DCE5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08.01.2016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7E814-43D4-4FC7-A3EF-4BFA3464DDA1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A96E-742E-4BBF-88FC-19094F31A359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9E9D-F3FF-47D7-9353-CD62234F0D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A96E-742E-4BBF-88FC-19094F31A359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9E9D-F3FF-47D7-9353-CD62234F0D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A96E-742E-4BBF-88FC-19094F31A359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9E9D-F3FF-47D7-9353-CD62234F0D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A96E-742E-4BBF-88FC-19094F31A359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9E9D-F3FF-47D7-9353-CD62234F0D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A96E-742E-4BBF-88FC-19094F31A359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9E9D-F3FF-47D7-9353-CD62234F0D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A96E-742E-4BBF-88FC-19094F31A359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9E9D-F3FF-47D7-9353-CD62234F0D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A96E-742E-4BBF-88FC-19094F31A359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79E9D-F3FF-47D7-9353-CD62234F0D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FA96E-742E-4BBF-88FC-19094F31A359}" type="datetimeFigureOut">
              <a:rPr lang="ru-RU" smtClean="0"/>
              <a:pPr/>
              <a:t>08.01.2016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79E9D-F3FF-47D7-9353-CD62234F0DA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217118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3528" y="404664"/>
            <a:ext cx="8496944" cy="612068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karanda13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5085184"/>
            <a:ext cx="1147987" cy="15679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A57B875-EBED-48E6-9486-3415F21DCE5D}" type="datetimeFigureOut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08.01.2016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6B7E814-43D4-4FC7-A3EF-4BFA3464DDA1}" type="slidenum">
              <a:rPr lang="ru-RU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oleObject" Target="../embeddings/oleObject45.bin"/><Relationship Id="rId18" Type="http://schemas.openxmlformats.org/officeDocument/2006/relationships/oleObject" Target="../embeddings/oleObject50.bin"/><Relationship Id="rId26" Type="http://schemas.openxmlformats.org/officeDocument/2006/relationships/oleObject" Target="../embeddings/oleObject58.bin"/><Relationship Id="rId3" Type="http://schemas.openxmlformats.org/officeDocument/2006/relationships/oleObject" Target="../embeddings/oleObject35.bin"/><Relationship Id="rId21" Type="http://schemas.openxmlformats.org/officeDocument/2006/relationships/oleObject" Target="../embeddings/oleObject53.bin"/><Relationship Id="rId7" Type="http://schemas.openxmlformats.org/officeDocument/2006/relationships/oleObject" Target="../embeddings/oleObject39.bin"/><Relationship Id="rId12" Type="http://schemas.openxmlformats.org/officeDocument/2006/relationships/oleObject" Target="../embeddings/oleObject44.bin"/><Relationship Id="rId17" Type="http://schemas.openxmlformats.org/officeDocument/2006/relationships/oleObject" Target="../embeddings/oleObject49.bin"/><Relationship Id="rId25" Type="http://schemas.openxmlformats.org/officeDocument/2006/relationships/oleObject" Target="../embeddings/oleObject57.bin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48.bin"/><Relationship Id="rId20" Type="http://schemas.openxmlformats.org/officeDocument/2006/relationships/oleObject" Target="../embeddings/oleObject52.bin"/><Relationship Id="rId29" Type="http://schemas.openxmlformats.org/officeDocument/2006/relationships/image" Target="../media/image76.gi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8.bin"/><Relationship Id="rId11" Type="http://schemas.openxmlformats.org/officeDocument/2006/relationships/oleObject" Target="../embeddings/oleObject43.bin"/><Relationship Id="rId24" Type="http://schemas.openxmlformats.org/officeDocument/2006/relationships/oleObject" Target="../embeddings/oleObject56.bin"/><Relationship Id="rId5" Type="http://schemas.openxmlformats.org/officeDocument/2006/relationships/oleObject" Target="../embeddings/oleObject37.bin"/><Relationship Id="rId15" Type="http://schemas.openxmlformats.org/officeDocument/2006/relationships/oleObject" Target="../embeddings/oleObject47.bin"/><Relationship Id="rId23" Type="http://schemas.openxmlformats.org/officeDocument/2006/relationships/oleObject" Target="../embeddings/oleObject55.bin"/><Relationship Id="rId28" Type="http://schemas.openxmlformats.org/officeDocument/2006/relationships/oleObject" Target="../embeddings/oleObject60.bin"/><Relationship Id="rId10" Type="http://schemas.openxmlformats.org/officeDocument/2006/relationships/oleObject" Target="../embeddings/oleObject42.bin"/><Relationship Id="rId19" Type="http://schemas.openxmlformats.org/officeDocument/2006/relationships/oleObject" Target="../embeddings/oleObject51.bin"/><Relationship Id="rId4" Type="http://schemas.openxmlformats.org/officeDocument/2006/relationships/oleObject" Target="../embeddings/oleObject36.bin"/><Relationship Id="rId9" Type="http://schemas.openxmlformats.org/officeDocument/2006/relationships/oleObject" Target="../embeddings/oleObject41.bin"/><Relationship Id="rId14" Type="http://schemas.openxmlformats.org/officeDocument/2006/relationships/oleObject" Target="../embeddings/oleObject46.bin"/><Relationship Id="rId22" Type="http://schemas.openxmlformats.org/officeDocument/2006/relationships/oleObject" Target="../embeddings/oleObject54.bin"/><Relationship Id="rId27" Type="http://schemas.openxmlformats.org/officeDocument/2006/relationships/oleObject" Target="../embeddings/oleObject5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9.gif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animashki.mirfentazy.ru/architektura-i-artefakti/vorota-i-dveri-animatsiya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6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oleObject" Target="../embeddings/oleObject7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oleObject" Target="../embeddings/oleObject20.bin"/><Relationship Id="rId18" Type="http://schemas.openxmlformats.org/officeDocument/2006/relationships/oleObject" Target="../embeddings/oleObject25.bin"/><Relationship Id="rId26" Type="http://schemas.openxmlformats.org/officeDocument/2006/relationships/oleObject" Target="../embeddings/oleObject33.bin"/><Relationship Id="rId3" Type="http://schemas.openxmlformats.org/officeDocument/2006/relationships/oleObject" Target="../embeddings/oleObject10.bin"/><Relationship Id="rId21" Type="http://schemas.openxmlformats.org/officeDocument/2006/relationships/oleObject" Target="../embeddings/oleObject28.bin"/><Relationship Id="rId7" Type="http://schemas.openxmlformats.org/officeDocument/2006/relationships/oleObject" Target="../embeddings/oleObject14.bin"/><Relationship Id="rId12" Type="http://schemas.openxmlformats.org/officeDocument/2006/relationships/oleObject" Target="../embeddings/oleObject19.bin"/><Relationship Id="rId17" Type="http://schemas.openxmlformats.org/officeDocument/2006/relationships/oleObject" Target="../embeddings/oleObject24.bin"/><Relationship Id="rId25" Type="http://schemas.openxmlformats.org/officeDocument/2006/relationships/oleObject" Target="../embeddings/oleObject32.bin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23.bin"/><Relationship Id="rId20" Type="http://schemas.openxmlformats.org/officeDocument/2006/relationships/oleObject" Target="../embeddings/oleObject27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11" Type="http://schemas.openxmlformats.org/officeDocument/2006/relationships/oleObject" Target="../embeddings/oleObject18.bin"/><Relationship Id="rId24" Type="http://schemas.openxmlformats.org/officeDocument/2006/relationships/oleObject" Target="../embeddings/oleObject31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22.bin"/><Relationship Id="rId23" Type="http://schemas.openxmlformats.org/officeDocument/2006/relationships/oleObject" Target="../embeddings/oleObject30.bin"/><Relationship Id="rId10" Type="http://schemas.openxmlformats.org/officeDocument/2006/relationships/oleObject" Target="../embeddings/oleObject17.bin"/><Relationship Id="rId19" Type="http://schemas.openxmlformats.org/officeDocument/2006/relationships/oleObject" Target="../embeddings/oleObject26.bin"/><Relationship Id="rId4" Type="http://schemas.openxmlformats.org/officeDocument/2006/relationships/oleObject" Target="../embeddings/oleObject11.bin"/><Relationship Id="rId9" Type="http://schemas.openxmlformats.org/officeDocument/2006/relationships/oleObject" Target="../embeddings/oleObject16.bin"/><Relationship Id="rId14" Type="http://schemas.openxmlformats.org/officeDocument/2006/relationships/oleObject" Target="../embeddings/oleObject21.bin"/><Relationship Id="rId22" Type="http://schemas.openxmlformats.org/officeDocument/2006/relationships/oleObject" Target="../embeddings/oleObject29.bin"/><Relationship Id="rId27" Type="http://schemas.openxmlformats.org/officeDocument/2006/relationships/oleObject" Target="../embeddings/oleObject34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:\Открытый урок\Материалы к открытому уроку по математике в 6 Б классе от 20 ноября 2014 г\камн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35"/>
            <a:ext cx="9144000" cy="68610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7" name="Picture 3" descr="F:\Открытый урок\Материалы к открытому уроку по математике в 6 Б классе от 20 ноября 2014 г\буратин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124665"/>
            <a:ext cx="2071355" cy="2733335"/>
          </a:xfrm>
          <a:prstGeom prst="rect">
            <a:avLst/>
          </a:prstGeom>
          <a:noFill/>
        </p:spPr>
      </p:pic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1700808"/>
            <a:ext cx="93245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ac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+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bc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) 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•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ac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- </a:t>
            </a:r>
            <a:r>
              <a:rPr kumimoji="0" lang="ru-RU" sz="4800" b="1" i="1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bc</a:t>
            </a: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Открытый урок\Материалы к открытому уроку по математике в 6 Б классе от 20 ноября 2014 г\Замок с водой анимация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2051" name="Picture 3" descr="F:\Открытый урок\Материалы к открытому уроку по математике в 6 Б классе от 20 ноября 2014 г\буратино с ключик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7308304" y="4437112"/>
            <a:ext cx="1512168" cy="2147351"/>
          </a:xfrm>
          <a:prstGeom prst="rect">
            <a:avLst/>
          </a:prstGeom>
          <a:noFill/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Самостоятельная работа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268760"/>
            <a:ext cx="3744416" cy="496855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88024" y="1268760"/>
            <a:ext cx="3744416" cy="496855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48478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а) </a:t>
            </a: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/>
        </p:nvGraphicFramePr>
        <p:xfrm>
          <a:off x="972344" y="1341438"/>
          <a:ext cx="1295400" cy="647700"/>
        </p:xfrm>
        <a:graphic>
          <a:graphicData uri="http://schemas.openxmlformats.org/presentationml/2006/ole">
            <p:oleObj spid="_x0000_s7170" name="Формула" r:id="rId3" imgW="787058" imgH="393529" progId="Equation.3">
              <p:embed/>
            </p:oleObj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2267743" y="1412776"/>
          <a:ext cx="1444142" cy="576064"/>
        </p:xfrm>
        <a:graphic>
          <a:graphicData uri="http://schemas.openxmlformats.org/presentationml/2006/ole">
            <p:oleObj spid="_x0000_s7171" name="Формула" r:id="rId4" imgW="863225" imgH="393529" progId="Equation.3">
              <p:embed/>
            </p:oleObj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/>
        </p:nvGraphicFramePr>
        <p:xfrm>
          <a:off x="723900" y="1989138"/>
          <a:ext cx="968375" cy="438150"/>
        </p:xfrm>
        <a:graphic>
          <a:graphicData uri="http://schemas.openxmlformats.org/presentationml/2006/ole">
            <p:oleObj spid="_x0000_s7172" name="Формула" r:id="rId5" imgW="571004" imgH="177646" progId="Equation.3">
              <p:embed/>
            </p:oleObj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691680" y="1916832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1560" y="25649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б)</a:t>
            </a:r>
          </a:p>
        </p:txBody>
      </p:sp>
      <p:graphicFrame>
        <p:nvGraphicFramePr>
          <p:cNvPr id="51216" name="Object 16"/>
          <p:cNvGraphicFramePr>
            <a:graphicFrameLocks noChangeAspect="1"/>
          </p:cNvGraphicFramePr>
          <p:nvPr/>
        </p:nvGraphicFramePr>
        <p:xfrm>
          <a:off x="906810" y="2462277"/>
          <a:ext cx="1576958" cy="678691"/>
        </p:xfrm>
        <a:graphic>
          <a:graphicData uri="http://schemas.openxmlformats.org/presentationml/2006/ole">
            <p:oleObj spid="_x0000_s7173" name="Формула" r:id="rId6" imgW="914400" imgH="393700" progId="Equation.3">
              <p:embed/>
            </p:oleObj>
          </a:graphicData>
        </a:graphic>
      </p:graphicFrame>
      <p:graphicFrame>
        <p:nvGraphicFramePr>
          <p:cNvPr id="51217" name="Object 17"/>
          <p:cNvGraphicFramePr>
            <a:graphicFrameLocks noChangeAspect="1"/>
          </p:cNvGraphicFramePr>
          <p:nvPr/>
        </p:nvGraphicFramePr>
        <p:xfrm>
          <a:off x="2448247" y="2492375"/>
          <a:ext cx="1763713" cy="576263"/>
        </p:xfrm>
        <a:graphic>
          <a:graphicData uri="http://schemas.openxmlformats.org/presentationml/2006/ole">
            <p:oleObj spid="_x0000_s7174" name="Формула" r:id="rId7" imgW="1054100" imgH="393700" progId="Equation.3">
              <p:embed/>
            </p:oleObj>
          </a:graphicData>
        </a:graphic>
      </p:graphicFrame>
      <p:graphicFrame>
        <p:nvGraphicFramePr>
          <p:cNvPr id="51218" name="Object 18"/>
          <p:cNvGraphicFramePr>
            <a:graphicFrameLocks noChangeAspect="1"/>
          </p:cNvGraphicFramePr>
          <p:nvPr/>
        </p:nvGraphicFramePr>
        <p:xfrm>
          <a:off x="669925" y="3135313"/>
          <a:ext cx="1309787" cy="392764"/>
        </p:xfrm>
        <a:graphic>
          <a:graphicData uri="http://schemas.openxmlformats.org/presentationml/2006/ole">
            <p:oleObj spid="_x0000_s7175" name="Формула" r:id="rId8" imgW="672516" imgH="177646" progId="Equation.3">
              <p:embed/>
            </p:oleObj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907704" y="3068960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1560" y="371703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в)</a:t>
            </a:r>
          </a:p>
        </p:txBody>
      </p:sp>
      <p:graphicFrame>
        <p:nvGraphicFramePr>
          <p:cNvPr id="28" name="Объект 27"/>
          <p:cNvGraphicFramePr>
            <a:graphicFrameLocks noChangeAspect="1"/>
          </p:cNvGraphicFramePr>
          <p:nvPr/>
        </p:nvGraphicFramePr>
        <p:xfrm>
          <a:off x="971600" y="3532639"/>
          <a:ext cx="1368152" cy="767155"/>
        </p:xfrm>
        <a:graphic>
          <a:graphicData uri="http://schemas.openxmlformats.org/presentationml/2006/ole">
            <p:oleObj spid="_x0000_s7176" name="Формула" r:id="rId9" imgW="545863" imgH="393529" progId="Equation.3">
              <p:embed/>
            </p:oleObj>
          </a:graphicData>
        </a:graphic>
      </p:graphicFrame>
      <p:graphicFrame>
        <p:nvGraphicFramePr>
          <p:cNvPr id="29" name="Объект 28"/>
          <p:cNvGraphicFramePr>
            <a:graphicFrameLocks noChangeAspect="1"/>
          </p:cNvGraphicFramePr>
          <p:nvPr/>
        </p:nvGraphicFramePr>
        <p:xfrm>
          <a:off x="2267744" y="3573016"/>
          <a:ext cx="1512168" cy="648072"/>
        </p:xfrm>
        <a:graphic>
          <a:graphicData uri="http://schemas.openxmlformats.org/presentationml/2006/ole">
            <p:oleObj spid="_x0000_s7177" name="Формула" r:id="rId10" imgW="850531" imgH="393529" progId="Equation.3">
              <p:embed/>
            </p:oleObj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/>
        </p:nvGraphicFramePr>
        <p:xfrm>
          <a:off x="683568" y="4221088"/>
          <a:ext cx="1512168" cy="409546"/>
        </p:xfrm>
        <a:graphic>
          <a:graphicData uri="http://schemas.openxmlformats.org/presentationml/2006/ole">
            <p:oleObj spid="_x0000_s7178" name="Формула" r:id="rId11" imgW="609336" imgH="165028" progId="Equation.3">
              <p:embed/>
            </p:oleObj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2123728" y="4149080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1560" y="47971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г)</a:t>
            </a:r>
          </a:p>
        </p:txBody>
      </p:sp>
      <p:graphicFrame>
        <p:nvGraphicFramePr>
          <p:cNvPr id="33" name="Объект 32"/>
          <p:cNvGraphicFramePr>
            <a:graphicFrameLocks noChangeAspect="1"/>
          </p:cNvGraphicFramePr>
          <p:nvPr/>
        </p:nvGraphicFramePr>
        <p:xfrm>
          <a:off x="899592" y="4653136"/>
          <a:ext cx="1296144" cy="715926"/>
        </p:xfrm>
        <a:graphic>
          <a:graphicData uri="http://schemas.openxmlformats.org/presentationml/2006/ole">
            <p:oleObj spid="_x0000_s7179" name="Формула" r:id="rId12" imgW="660113" imgH="393529" progId="Equation.3">
              <p:embed/>
            </p:oleObj>
          </a:graphicData>
        </a:graphic>
      </p:graphicFrame>
      <p:graphicFrame>
        <p:nvGraphicFramePr>
          <p:cNvPr id="34" name="Объект 33"/>
          <p:cNvGraphicFramePr>
            <a:graphicFrameLocks noChangeAspect="1"/>
          </p:cNvGraphicFramePr>
          <p:nvPr/>
        </p:nvGraphicFramePr>
        <p:xfrm>
          <a:off x="2267743" y="4653136"/>
          <a:ext cx="1512169" cy="664634"/>
        </p:xfrm>
        <a:graphic>
          <a:graphicData uri="http://schemas.openxmlformats.org/presentationml/2006/ole">
            <p:oleObj spid="_x0000_s7180" name="Формула" r:id="rId13" imgW="1016000" imgH="393700" progId="Equation.3">
              <p:embed/>
            </p:oleObj>
          </a:graphicData>
        </a:graphic>
      </p:graphicFrame>
      <p:graphicFrame>
        <p:nvGraphicFramePr>
          <p:cNvPr id="35" name="Объект 34"/>
          <p:cNvGraphicFramePr>
            <a:graphicFrameLocks noChangeAspect="1"/>
          </p:cNvGraphicFramePr>
          <p:nvPr/>
        </p:nvGraphicFramePr>
        <p:xfrm>
          <a:off x="1127867" y="5301208"/>
          <a:ext cx="1347245" cy="720080"/>
        </p:xfrm>
        <a:graphic>
          <a:graphicData uri="http://schemas.openxmlformats.org/presentationml/2006/ole">
            <p:oleObj spid="_x0000_s7181" name="Формула" r:id="rId14" imgW="736280" imgH="393529" progId="Equation.3">
              <p:embed/>
            </p:oleObj>
          </a:graphicData>
        </a:graphic>
      </p:graphicFrame>
      <p:graphicFrame>
        <p:nvGraphicFramePr>
          <p:cNvPr id="41" name="Объект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067737071"/>
              </p:ext>
            </p:extLst>
          </p:nvPr>
        </p:nvGraphicFramePr>
        <p:xfrm>
          <a:off x="2483768" y="5285778"/>
          <a:ext cx="864096" cy="735510"/>
        </p:xfrm>
        <a:graphic>
          <a:graphicData uri="http://schemas.openxmlformats.org/presentationml/2006/ole">
            <p:oleObj spid="_x0000_s7182" name="Формула" r:id="rId15" imgW="380835" imgH="393529" progId="Equation.3">
              <p:embed/>
            </p:oleObj>
          </a:graphicData>
        </a:graphic>
      </p:graphicFrame>
      <p:sp>
        <p:nvSpPr>
          <p:cNvPr id="42" name="Заголовок 1"/>
          <p:cNvSpPr txBox="1">
            <a:spLocks/>
          </p:cNvSpPr>
          <p:nvPr/>
        </p:nvSpPr>
        <p:spPr>
          <a:xfrm>
            <a:off x="4716016" y="908720"/>
            <a:ext cx="396044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400" b="1" dirty="0">
                <a:solidFill>
                  <a:srgbClr val="0070C0"/>
                </a:solidFill>
              </a:rPr>
              <a:t>Вариант 2</a:t>
            </a:r>
          </a:p>
        </p:txBody>
      </p:sp>
      <p:sp>
        <p:nvSpPr>
          <p:cNvPr id="43" name="Заголовок 1"/>
          <p:cNvSpPr txBox="1">
            <a:spLocks/>
          </p:cNvSpPr>
          <p:nvPr/>
        </p:nvSpPr>
        <p:spPr>
          <a:xfrm>
            <a:off x="395536" y="908720"/>
            <a:ext cx="396044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4400" b="1" dirty="0">
                <a:solidFill>
                  <a:srgbClr val="0070C0"/>
                </a:solidFill>
              </a:rPr>
              <a:t>Вариант 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860032" y="1484784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а) </a:t>
            </a:r>
          </a:p>
        </p:txBody>
      </p:sp>
      <p:graphicFrame>
        <p:nvGraphicFramePr>
          <p:cNvPr id="51227" name="Object 27"/>
          <p:cNvGraphicFramePr>
            <a:graphicFrameLocks noChangeAspect="1"/>
          </p:cNvGraphicFramePr>
          <p:nvPr/>
        </p:nvGraphicFramePr>
        <p:xfrm>
          <a:off x="5210175" y="1341438"/>
          <a:ext cx="1316038" cy="647700"/>
        </p:xfrm>
        <a:graphic>
          <a:graphicData uri="http://schemas.openxmlformats.org/presentationml/2006/ole">
            <p:oleObj spid="_x0000_s7183" name="Формула" r:id="rId16" imgW="799753" imgH="393529" progId="Equation.3">
              <p:embed/>
            </p:oleObj>
          </a:graphicData>
        </a:graphic>
      </p:graphicFrame>
      <p:graphicFrame>
        <p:nvGraphicFramePr>
          <p:cNvPr id="51228" name="Object 28"/>
          <p:cNvGraphicFramePr>
            <a:graphicFrameLocks noChangeAspect="1"/>
          </p:cNvGraphicFramePr>
          <p:nvPr/>
        </p:nvGraphicFramePr>
        <p:xfrm>
          <a:off x="6578600" y="1340768"/>
          <a:ext cx="1465263" cy="648072"/>
        </p:xfrm>
        <a:graphic>
          <a:graphicData uri="http://schemas.openxmlformats.org/presentationml/2006/ole">
            <p:oleObj spid="_x0000_s7184" name="Формула" r:id="rId17" imgW="875920" imgH="393529" progId="Equation.3">
              <p:embed/>
            </p:oleObj>
          </a:graphicData>
        </a:graphic>
      </p:graphicFrame>
      <p:graphicFrame>
        <p:nvGraphicFramePr>
          <p:cNvPr id="51229" name="Object 29"/>
          <p:cNvGraphicFramePr>
            <a:graphicFrameLocks noChangeAspect="1"/>
          </p:cNvGraphicFramePr>
          <p:nvPr/>
        </p:nvGraphicFramePr>
        <p:xfrm>
          <a:off x="4908550" y="1989138"/>
          <a:ext cx="947738" cy="438150"/>
        </p:xfrm>
        <a:graphic>
          <a:graphicData uri="http://schemas.openxmlformats.org/presentationml/2006/ole">
            <p:oleObj spid="_x0000_s7185" name="Формула" r:id="rId18" imgW="558558" imgH="177723" progId="Equation.3">
              <p:embed/>
            </p:oleObj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5868144" y="1916832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860032" y="256490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б)</a:t>
            </a:r>
          </a:p>
        </p:txBody>
      </p:sp>
      <p:graphicFrame>
        <p:nvGraphicFramePr>
          <p:cNvPr id="51230" name="Object 30"/>
          <p:cNvGraphicFramePr>
            <a:graphicFrameLocks noChangeAspect="1"/>
          </p:cNvGraphicFramePr>
          <p:nvPr/>
        </p:nvGraphicFramePr>
        <p:xfrm>
          <a:off x="5329238" y="2420938"/>
          <a:ext cx="1358900" cy="679450"/>
        </p:xfrm>
        <a:graphic>
          <a:graphicData uri="http://schemas.openxmlformats.org/presentationml/2006/ole">
            <p:oleObj spid="_x0000_s7186" name="Формула" r:id="rId19" imgW="787058" imgH="393529" progId="Equation.3">
              <p:embed/>
            </p:oleObj>
          </a:graphicData>
        </a:graphic>
      </p:graphicFrame>
      <p:graphicFrame>
        <p:nvGraphicFramePr>
          <p:cNvPr id="51231" name="Object 31"/>
          <p:cNvGraphicFramePr>
            <a:graphicFrameLocks noChangeAspect="1"/>
          </p:cNvGraphicFramePr>
          <p:nvPr/>
        </p:nvGraphicFramePr>
        <p:xfrm>
          <a:off x="6818313" y="2492375"/>
          <a:ext cx="1444625" cy="576263"/>
        </p:xfrm>
        <a:graphic>
          <a:graphicData uri="http://schemas.openxmlformats.org/presentationml/2006/ole">
            <p:oleObj spid="_x0000_s7187" name="Формула" r:id="rId20" imgW="863225" imgH="393529" progId="Equation.3">
              <p:embed/>
            </p:oleObj>
          </a:graphicData>
        </a:graphic>
      </p:graphicFrame>
      <p:graphicFrame>
        <p:nvGraphicFramePr>
          <p:cNvPr id="51232" name="Object 32"/>
          <p:cNvGraphicFramePr>
            <a:graphicFrameLocks noChangeAspect="1"/>
          </p:cNvGraphicFramePr>
          <p:nvPr/>
        </p:nvGraphicFramePr>
        <p:xfrm>
          <a:off x="4970463" y="3141663"/>
          <a:ext cx="1087437" cy="392112"/>
        </p:xfrm>
        <a:graphic>
          <a:graphicData uri="http://schemas.openxmlformats.org/presentationml/2006/ole">
            <p:oleObj spid="_x0000_s7188" name="Формула" r:id="rId21" imgW="558558" imgH="177723" progId="Equation.3">
              <p:embed/>
            </p:oleObj>
          </a:graphicData>
        </a:graphic>
      </p:graphicFrame>
      <p:sp>
        <p:nvSpPr>
          <p:cNvPr id="53" name="TextBox 52"/>
          <p:cNvSpPr txBox="1"/>
          <p:nvPr/>
        </p:nvSpPr>
        <p:spPr>
          <a:xfrm>
            <a:off x="6012160" y="3068960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860032" y="371703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в)</a:t>
            </a:r>
          </a:p>
        </p:txBody>
      </p:sp>
      <p:graphicFrame>
        <p:nvGraphicFramePr>
          <p:cNvPr id="51233" name="Object 33"/>
          <p:cNvGraphicFramePr>
            <a:graphicFrameLocks noChangeAspect="1"/>
          </p:cNvGraphicFramePr>
          <p:nvPr/>
        </p:nvGraphicFramePr>
        <p:xfrm>
          <a:off x="5235575" y="3500438"/>
          <a:ext cx="1335088" cy="768350"/>
        </p:xfrm>
        <a:graphic>
          <a:graphicData uri="http://schemas.openxmlformats.org/presentationml/2006/ole">
            <p:oleObj spid="_x0000_s7189" name="Формула" r:id="rId22" imgW="533169" imgH="393529" progId="Equation.3">
              <p:embed/>
            </p:oleObj>
          </a:graphicData>
        </a:graphic>
      </p:graphicFrame>
      <p:graphicFrame>
        <p:nvGraphicFramePr>
          <p:cNvPr id="51234" name="Object 34"/>
          <p:cNvGraphicFramePr>
            <a:graphicFrameLocks noChangeAspect="1"/>
          </p:cNvGraphicFramePr>
          <p:nvPr/>
        </p:nvGraphicFramePr>
        <p:xfrm>
          <a:off x="6599238" y="3573463"/>
          <a:ext cx="1489075" cy="647700"/>
        </p:xfrm>
        <a:graphic>
          <a:graphicData uri="http://schemas.openxmlformats.org/presentationml/2006/ole">
            <p:oleObj spid="_x0000_s7190" name="Формула" r:id="rId23" imgW="837836" imgH="393529" progId="Equation.3">
              <p:embed/>
            </p:oleObj>
          </a:graphicData>
        </a:graphic>
      </p:graphicFrame>
      <p:graphicFrame>
        <p:nvGraphicFramePr>
          <p:cNvPr id="51235" name="Object 35"/>
          <p:cNvGraphicFramePr>
            <a:graphicFrameLocks noChangeAspect="1"/>
          </p:cNvGraphicFramePr>
          <p:nvPr/>
        </p:nvGraphicFramePr>
        <p:xfrm>
          <a:off x="4932363" y="4206875"/>
          <a:ext cx="1511300" cy="439738"/>
        </p:xfrm>
        <a:graphic>
          <a:graphicData uri="http://schemas.openxmlformats.org/presentationml/2006/ole">
            <p:oleObj spid="_x0000_s7191" name="Формула" r:id="rId24" imgW="609336" imgH="177723" progId="Equation.3">
              <p:embed/>
            </p:oleObj>
          </a:graphicData>
        </a:graphic>
      </p:graphicFrame>
      <p:sp>
        <p:nvSpPr>
          <p:cNvPr id="58" name="TextBox 57"/>
          <p:cNvSpPr txBox="1"/>
          <p:nvPr/>
        </p:nvSpPr>
        <p:spPr>
          <a:xfrm>
            <a:off x="6372200" y="4149080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860032" y="479715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г)</a:t>
            </a:r>
          </a:p>
        </p:txBody>
      </p:sp>
      <p:graphicFrame>
        <p:nvGraphicFramePr>
          <p:cNvPr id="51236" name="Object 36"/>
          <p:cNvGraphicFramePr>
            <a:graphicFrameLocks noChangeAspect="1"/>
          </p:cNvGraphicFramePr>
          <p:nvPr/>
        </p:nvGraphicFramePr>
        <p:xfrm>
          <a:off x="5148064" y="4653136"/>
          <a:ext cx="1295400" cy="715962"/>
        </p:xfrm>
        <a:graphic>
          <a:graphicData uri="http://schemas.openxmlformats.org/presentationml/2006/ole">
            <p:oleObj spid="_x0000_s7192" name="Формула" r:id="rId25" imgW="660113" imgH="393529" progId="Equation.3">
              <p:embed/>
            </p:oleObj>
          </a:graphicData>
        </a:graphic>
      </p:graphicFrame>
      <p:graphicFrame>
        <p:nvGraphicFramePr>
          <p:cNvPr id="51237" name="Object 37"/>
          <p:cNvGraphicFramePr>
            <a:graphicFrameLocks noChangeAspect="1"/>
          </p:cNvGraphicFramePr>
          <p:nvPr/>
        </p:nvGraphicFramePr>
        <p:xfrm>
          <a:off x="6434138" y="4652963"/>
          <a:ext cx="1531937" cy="665162"/>
        </p:xfrm>
        <a:graphic>
          <a:graphicData uri="http://schemas.openxmlformats.org/presentationml/2006/ole">
            <p:oleObj spid="_x0000_s7193" name="Формула" r:id="rId26" imgW="1028254" imgH="393529" progId="Equation.3">
              <p:embed/>
            </p:oleObj>
          </a:graphicData>
        </a:graphic>
      </p:graphicFrame>
      <p:graphicFrame>
        <p:nvGraphicFramePr>
          <p:cNvPr id="51238" name="Object 38"/>
          <p:cNvGraphicFramePr>
            <a:graphicFrameLocks noChangeAspect="1"/>
          </p:cNvGraphicFramePr>
          <p:nvPr/>
        </p:nvGraphicFramePr>
        <p:xfrm>
          <a:off x="4860032" y="5301208"/>
          <a:ext cx="1347788" cy="720725"/>
        </p:xfrm>
        <a:graphic>
          <a:graphicData uri="http://schemas.openxmlformats.org/presentationml/2006/ole">
            <p:oleObj spid="_x0000_s7194" name="Формула" r:id="rId27" imgW="736280" imgH="393529" progId="Equation.3">
              <p:embed/>
            </p:oleObj>
          </a:graphicData>
        </a:graphic>
      </p:graphicFrame>
      <p:graphicFrame>
        <p:nvGraphicFramePr>
          <p:cNvPr id="51239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52708707"/>
              </p:ext>
            </p:extLst>
          </p:nvPr>
        </p:nvGraphicFramePr>
        <p:xfrm>
          <a:off x="6228184" y="5301208"/>
          <a:ext cx="863600" cy="735013"/>
        </p:xfrm>
        <a:graphic>
          <a:graphicData uri="http://schemas.openxmlformats.org/presentationml/2006/ole">
            <p:oleObj spid="_x0000_s7195" name="Формула" r:id="rId28" imgW="380835" imgH="393529" progId="Equation.3">
              <p:embed/>
            </p:oleObj>
          </a:graphicData>
        </a:graphic>
      </p:graphicFrame>
      <p:pic>
        <p:nvPicPr>
          <p:cNvPr id="51241" name="Picture 41" descr="F:\Открытый урок\Материалы к открытому уроку по математике в 6 Б классе от 20 ноября 2014 г\блокнот.gif"/>
          <p:cNvPicPr>
            <a:picLocks noChangeAspect="1" noChangeArrowheads="1" noCrop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491880" y="5345410"/>
            <a:ext cx="792088" cy="720080"/>
          </a:xfrm>
          <a:prstGeom prst="rect">
            <a:avLst/>
          </a:prstGeom>
          <a:noFill/>
        </p:spPr>
      </p:pic>
      <p:pic>
        <p:nvPicPr>
          <p:cNvPr id="67" name="Picture 41" descr="F:\Открытый урок\Материалы к открытому уроку по математике в 6 Б классе от 20 ноября 2014 г\блокнот.gif"/>
          <p:cNvPicPr>
            <a:picLocks noChangeAspect="1" noChangeArrowheads="1" noCrop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7524328" y="5373216"/>
            <a:ext cx="792088" cy="72008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8104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3" descr="F:\Открытый урок\Материалы к открытому уроку по математике в 6 Б классе от 20 ноября 2014 г\буратино с ключик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948264" y="3933056"/>
            <a:ext cx="1907704" cy="2709031"/>
          </a:xfrm>
          <a:prstGeom prst="rect">
            <a:avLst/>
          </a:prstGeom>
          <a:noFill/>
        </p:spPr>
      </p:pic>
    </p:spTree>
  </p:cSld>
  <p:clrMapOvr>
    <a:masterClrMapping/>
  </p:clrMapOvr>
  <p:transition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 descr="H:\Открытый урок\Материалы к открытому уроку по математике в 6 Б классе от 20 ноября 2014 г\дверь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79928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9" name="Picture 3" descr="F:\Открытый урок\Материалы к открытому уроку по математике в 6 Б классе от 20 ноября 2014 г\Замо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573016"/>
            <a:ext cx="2028108" cy="2808312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" descr="H:\Открытый урок\Материалы к открытому уроку по математике в 6 Б классе от 20 ноября 2014 г\дверь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75456"/>
            <a:ext cx="9144000" cy="79928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 descr="F:\Открытый урок\Материалы к открытому уроку по математике в 6 Б классе от 20 ноября 2014 г\Ключ в замк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645024"/>
            <a:ext cx="2520280" cy="2520280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advTm="6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://i043.radikal.ru/1102/c2/c58699da42f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6681155" cy="609329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67544" y="2276872"/>
            <a:ext cx="8208912" cy="388843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</a:rPr>
              <a:t> </a:t>
            </a: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Пусть математика сложна,</a:t>
            </a:r>
          </a:p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  Ее до края не познать,</a:t>
            </a:r>
          </a:p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  Откроет двери всем она,</a:t>
            </a:r>
          </a:p>
          <a:p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  В них только надо постучать.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0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3970" name="Picture 2" descr="H:\Открытый урок\Материалы к открытому уроку по математике в 6 Б классе от 20 ноября 2014 г\приоткрытая дверь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000">
    <p:zoom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Содержимое 5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43407"/>
            <a:ext cx="9144000" cy="7101408"/>
          </a:xfrm>
        </p:spPr>
      </p:pic>
    </p:spTree>
  </p:cSld>
  <p:clrMapOvr>
    <a:masterClrMapping/>
  </p:clrMapOvr>
  <p:transition advTm="6000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6" y="620688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67544" y="2276872"/>
            <a:ext cx="8208912" cy="3888432"/>
          </a:xfrm>
        </p:spPr>
        <p:txBody>
          <a:bodyPr>
            <a:normAutofit/>
          </a:bodyPr>
          <a:lstStyle/>
          <a:p>
            <a:pPr marL="457200" indent="-457200" algn="l">
              <a:buAutoNum type="arabicPeriod"/>
            </a:pP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8609" name="Picture 1" descr="H:\Открытый урок\Материалы к открытому уроку по математике в 6 Б классе от 20 ноября 2014 г\сказка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0"/>
            <a:ext cx="7704856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6000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6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51642"/>
            <a:ext cx="8496944" cy="62271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908720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3600" b="1" dirty="0">
                <a:solidFill>
                  <a:srgbClr val="FFFF00"/>
                </a:solidFill>
                <a:effectLst>
                  <a:glow rad="139700">
                    <a:srgbClr val="474B78">
                      <a:satMod val="175000"/>
                      <a:alpha val="40000"/>
                    </a:srgbClr>
                  </a:glow>
                </a:effectLst>
              </a:rPr>
              <a:t>Будьте образованными  в этой жизни</a:t>
            </a:r>
          </a:p>
          <a:p>
            <a:pPr marL="457200" indent="-457200" algn="ctr"/>
            <a:r>
              <a:rPr lang="ru-RU" sz="3600" b="1" dirty="0">
                <a:solidFill>
                  <a:srgbClr val="FFFF00"/>
                </a:solidFill>
                <a:effectLst>
                  <a:glow rad="139700">
                    <a:srgbClr val="474B78">
                      <a:satMod val="175000"/>
                      <a:alpha val="40000"/>
                    </a:srgbClr>
                  </a:glow>
                </a:effectLst>
              </a:rPr>
              <a:t>Если есть знания – </a:t>
            </a:r>
          </a:p>
          <a:p>
            <a:pPr marL="457200" indent="-457200" algn="ctr"/>
            <a:r>
              <a:rPr lang="ru-RU" sz="3600" b="1" dirty="0">
                <a:solidFill>
                  <a:srgbClr val="FFFF00"/>
                </a:solidFill>
                <a:effectLst>
                  <a:glow rad="139700">
                    <a:srgbClr val="474B78">
                      <a:satMod val="175000"/>
                      <a:alpha val="40000"/>
                    </a:srgbClr>
                  </a:glow>
                </a:effectLst>
              </a:rPr>
              <a:t>перед вами откроются все двери</a:t>
            </a:r>
          </a:p>
          <a:p>
            <a:pPr marL="457200" indent="-457200" algn="ctr"/>
            <a:r>
              <a:rPr lang="ru-RU" sz="3600" b="1" dirty="0">
                <a:solidFill>
                  <a:srgbClr val="FFFF00"/>
                </a:solidFill>
                <a:effectLst>
                  <a:glow rad="139700">
                    <a:srgbClr val="474B78">
                      <a:satMod val="175000"/>
                      <a:alpha val="40000"/>
                    </a:srgbClr>
                  </a:glow>
                </a:effectLst>
              </a:rPr>
              <a:t> И вы увидите, как прекрасен этот мир</a:t>
            </a:r>
          </a:p>
        </p:txBody>
      </p:sp>
    </p:spTree>
  </p:cSld>
  <p:clrMapOvr>
    <a:masterClrMapping/>
  </p:clrMapOvr>
  <p:transition advTm="13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http://i.artfile.ru/3264x2400_665625_%5bwww.ArtFile.ru%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1217"/>
            <a:ext cx="9396536" cy="690921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Картинка буратино с ключиком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6156176" y="2492896"/>
            <a:ext cx="3824336" cy="47625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4754" name="Picture 2" descr="http://easyen.ru/_ld/33/313709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136904" cy="612661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Слова для открытия двер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404664"/>
            <a:ext cx="8496944" cy="61206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F:\Открытый урок\Материалы к открытому уроку по математике в 6 Б классе от 20 ноября 2014 г\Домашнее зада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73210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8208912" cy="5040560"/>
          </a:xfrm>
        </p:spPr>
        <p:txBody>
          <a:bodyPr>
            <a:normAutofit/>
          </a:bodyPr>
          <a:lstStyle/>
          <a:p>
            <a:pPr marL="457200" indent="-457200"/>
            <a:r>
              <a:rPr lang="ru-RU" sz="7200" b="1" dirty="0" smtClean="0">
                <a:solidFill>
                  <a:srgbClr val="FF0000"/>
                </a:solidFill>
              </a:rPr>
              <a:t>СПАСИБО ЗА УРОК!</a:t>
            </a:r>
            <a:endParaRPr lang="ru-RU" sz="7200" b="1" dirty="0">
              <a:solidFill>
                <a:srgbClr val="FF0000"/>
              </a:solidFill>
            </a:endParaRPr>
          </a:p>
        </p:txBody>
      </p:sp>
      <p:pic>
        <p:nvPicPr>
          <p:cNvPr id="5" name="Иz-kf-quot-Malen_kiy-Mukquot---Doroga-dobra-(muzofon.com).wav">
            <a:hlinkClick r:id="" action="ppaction://media"/>
          </p:cNvPr>
          <p:cNvPicPr>
            <a:picLocks noRot="1" noChangeAspect="1"/>
          </p:cNvPicPr>
          <p:nvPr>
            <a:wavAudioFile r:embed="rId1" name="Иz-kf-quot-Malen_kiy-Mukquot---Doroga-dobra-(muzofon.com).wav"/>
          </p:nvPr>
        </p:nvPicPr>
        <p:blipFill>
          <a:blip r:embed="rId4" cstate="print"/>
          <a:stretch>
            <a:fillRect/>
          </a:stretch>
        </p:blipFill>
        <p:spPr>
          <a:xfrm>
            <a:off x="4427984" y="3212976"/>
            <a:ext cx="304800" cy="304800"/>
          </a:xfrm>
          <a:prstGeom prst="rect">
            <a:avLst/>
          </a:prstGeom>
        </p:spPr>
      </p:pic>
      <p:pic>
        <p:nvPicPr>
          <p:cNvPr id="71682" name="Picture 2" descr="Картинка буратино с ключиком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095500"/>
            <a:ext cx="3810000" cy="476250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audio>
              <p:cMediaNode showWhenStopped="0"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32048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u="sng" dirty="0" smtClean="0">
                <a:hlinkClick r:id="rId2"/>
              </a:rPr>
              <a:t/>
            </a:r>
            <a:br>
              <a:rPr lang="ru-RU" sz="2000" u="sng" dirty="0" smtClean="0">
                <a:hlinkClick r:id="rId2"/>
              </a:rPr>
            </a:br>
            <a:r>
              <a:rPr lang="ru-RU" sz="2000" u="sng" dirty="0" smtClean="0">
                <a:hlinkClick r:id="rId2"/>
              </a:rPr>
              <a:t/>
            </a:r>
            <a:br>
              <a:rPr lang="ru-RU" sz="2000" u="sng" dirty="0" smtClean="0">
                <a:hlinkClick r:id="rId2"/>
              </a:rPr>
            </a:br>
            <a:r>
              <a:rPr lang="ru-RU" sz="2000" u="sng" dirty="0" smtClean="0">
                <a:hlinkClick r:id="rId2"/>
              </a:rPr>
              <a:t/>
            </a:r>
            <a:br>
              <a:rPr lang="ru-RU" sz="2000" u="sng" dirty="0" smtClean="0">
                <a:hlinkClick r:id="rId2"/>
              </a:rPr>
            </a:br>
            <a:r>
              <a:rPr lang="ru-RU" sz="2000" u="sng" dirty="0" smtClean="0">
                <a:hlinkClick r:id="rId2"/>
              </a:rPr>
              <a:t/>
            </a:r>
            <a:br>
              <a:rPr lang="ru-RU" sz="2000" u="sng" dirty="0" smtClean="0">
                <a:hlinkClick r:id="rId2"/>
              </a:rPr>
            </a:br>
            <a:r>
              <a:rPr lang="ru-RU" sz="2000" u="sng" dirty="0" smtClean="0">
                <a:hlinkClick r:id="rId2"/>
              </a:rPr>
              <a:t/>
            </a:r>
            <a:br>
              <a:rPr lang="ru-RU" sz="2000" u="sng" dirty="0" smtClean="0">
                <a:hlinkClick r:id="rId2"/>
              </a:rPr>
            </a:br>
            <a:r>
              <a:rPr lang="ru-RU" sz="2000" u="sng" dirty="0" smtClean="0">
                <a:hlinkClick r:id="rId2"/>
              </a:rPr>
              <a:t/>
            </a:r>
            <a:br>
              <a:rPr lang="ru-RU" sz="2000" u="sng" dirty="0" smtClean="0">
                <a:hlinkClick r:id="rId2"/>
              </a:rPr>
            </a:br>
            <a:r>
              <a:rPr lang="ru-RU" sz="2000" u="sng" dirty="0" smtClean="0">
                <a:hlinkClick r:id="rId2"/>
              </a:rPr>
              <a:t/>
            </a:r>
            <a:br>
              <a:rPr lang="ru-RU" sz="2000" u="sng" dirty="0" smtClean="0">
                <a:hlinkClick r:id="rId2"/>
              </a:rPr>
            </a:br>
            <a:r>
              <a:rPr lang="ru-RU" sz="2000" u="sng" dirty="0" smtClean="0">
                <a:hlinkClick r:id="rId2"/>
              </a:rPr>
              <a:t/>
            </a:r>
            <a:br>
              <a:rPr lang="ru-RU" sz="2000" u="sng" dirty="0" smtClean="0">
                <a:hlinkClick r:id="rId2"/>
              </a:rPr>
            </a:br>
            <a:r>
              <a:rPr lang="ru-RU" sz="2000" u="sng" dirty="0" smtClean="0">
                <a:hlinkClick r:id="rId2"/>
              </a:rPr>
              <a:t/>
            </a:r>
            <a:br>
              <a:rPr lang="ru-RU" sz="2000" u="sng" dirty="0" smtClean="0">
                <a:hlinkClick r:id="rId2"/>
              </a:rPr>
            </a:br>
            <a:r>
              <a:rPr lang="ru-RU" sz="2000" u="sng" dirty="0" smtClean="0">
                <a:solidFill>
                  <a:srgbClr val="C00000"/>
                </a:solidFill>
              </a:rPr>
              <a:t>Источники:</a:t>
            </a:r>
            <a:br>
              <a:rPr lang="ru-RU" sz="2000" u="sng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>
                <a:solidFill>
                  <a:srgbClr val="002060"/>
                </a:solidFill>
              </a:rPr>
              <a:t>http://</a:t>
            </a:r>
            <a:r>
              <a:rPr lang="ru-RU" sz="2000" dirty="0" smtClean="0">
                <a:solidFill>
                  <a:srgbClr val="002060"/>
                </a:solidFill>
              </a:rPr>
              <a:t>animashki.mirfentazy.ru/architektura-i-artefakti/vorota-i-dveri-animatsiya 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http://img0.liveinternet.ru/images/attach/c/10/110/852/110852146_3937459_zam.png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http://ic.pics.livejournal.com/top_lap/29346877/299094/299094_original.jpg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http://www.ipb.su/uploads/ipbsu/podarizhizn/post-11-1329305012.jpg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http://i4.imageban.ru/out/2011/01/14/fb433c27f1d63d82ce59c3837936c727.jpg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http://rpp.nashaucheba.ru/pars_docs/refs/41/40085/img3.jpg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http://funforkids.ru/pictures/mult/mult67.png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http://bestgif.su/photo/skazochnye_kartinki/skazochnaja_strana/52-0-6659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http://bestgif.su/photo/skazochnye_kartinki/skazochnyj_gorod/52-0-8001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http://st.gdefon.com/wallpapers_original/wallpapers/79558_(www.GdeFon.com).jpg 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http://anyamashka.ru/photo/animashki/skazka/kartinka_buratino_s_kljuchikom/98-0-9062 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en-US" sz="1600" dirty="0" smtClean="0">
                <a:solidFill>
                  <a:srgbClr val="002060"/>
                </a:solidFill>
              </a:rPr>
              <a:t>http://easyen.ru/_ld/33/31370943.jpg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/>
            </a:r>
            <a:br>
              <a:rPr lang="ru-RU" sz="1600" dirty="0" smtClean="0">
                <a:solidFill>
                  <a:srgbClr val="002060"/>
                </a:solidFill>
              </a:rPr>
            </a:br>
            <a:r>
              <a:rPr lang="ru-RU" sz="1800" u="sng" dirty="0" smtClean="0">
                <a:solidFill>
                  <a:srgbClr val="002060"/>
                </a:solidFill>
              </a:rPr>
              <a:t> </a:t>
            </a:r>
            <a:r>
              <a:rPr lang="ru-RU" sz="1800" dirty="0" smtClean="0">
                <a:solidFill>
                  <a:srgbClr val="002060"/>
                </a:solidFill>
              </a:rPr>
              <a:t>http://4put.ru/pictures/max/46/144275.jpg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246774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</a:rPr>
              <a:t>ПРИМЕНЕНИЕ РАСПРЕДЕЛИТЕЛЬНОГО СВОЙСТВА УМНОЖЕНИЯ</a:t>
            </a:r>
            <a:endParaRPr lang="ru-RU" sz="40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467544" y="1546429"/>
            <a:ext cx="813415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ПОМНИ: 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Ошибиться не стыдно, стыдно лениться!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Товарищу помоги: все, что понял – объясни!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На уроке не зевай, чаще руку поднимай!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Открытый урок\Материалы к открытому уроку по математике в 6 Б классе от 20 ноября 2014 г\буратино с зеркал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4560" cy="6858000"/>
          </a:xfrm>
          <a:prstGeom prst="rect">
            <a:avLst/>
          </a:prstGeom>
          <a:noFill/>
        </p:spPr>
      </p:pic>
      <p:sp>
        <p:nvSpPr>
          <p:cNvPr id="10" name="TextBox 9" hidden="1"/>
          <p:cNvSpPr txBox="1"/>
          <p:nvPr/>
        </p:nvSpPr>
        <p:spPr>
          <a:xfrm>
            <a:off x="5508104" y="112474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 hidden="1"/>
          <p:cNvSpPr txBox="1"/>
          <p:nvPr/>
        </p:nvSpPr>
        <p:spPr>
          <a:xfrm>
            <a:off x="5364088" y="119675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41248"/>
          </a:xfrm>
          <a:ln>
            <a:solidFill>
              <a:srgbClr val="00B050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8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Без устного счета не сдвинется с места любая работа</a:t>
            </a:r>
            <a:endParaRPr lang="ru-RU" sz="28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</p:txBody>
      </p:sp>
      <p:graphicFrame>
        <p:nvGraphicFramePr>
          <p:cNvPr id="20" name="Содержимое 19"/>
          <p:cNvGraphicFramePr>
            <a:graphicFrameLocks noGrp="1" noChangeAspect="1"/>
          </p:cNvGraphicFramePr>
          <p:nvPr>
            <p:ph idx="4294967295"/>
          </p:nvPr>
        </p:nvGraphicFramePr>
        <p:xfrm>
          <a:off x="6012160" y="980728"/>
          <a:ext cx="1309687" cy="1152525"/>
        </p:xfrm>
        <a:graphic>
          <a:graphicData uri="http://schemas.openxmlformats.org/presentationml/2006/ole">
            <p:oleObj spid="_x0000_s2050" name="Формула" r:id="rId4" imgW="304536" imgH="393359" progId="Equation.3">
              <p:embed/>
            </p:oleObj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/>
        </p:nvGraphicFramePr>
        <p:xfrm>
          <a:off x="5148064" y="1988840"/>
          <a:ext cx="1080120" cy="1080120"/>
        </p:xfrm>
        <a:graphic>
          <a:graphicData uri="http://schemas.openxmlformats.org/presentationml/2006/ole">
            <p:oleObj spid="_x0000_s2051" name="Формула" r:id="rId5" imgW="393529" imgH="393529" progId="Equation.3">
              <p:embed/>
            </p:oleObj>
          </a:graphicData>
        </a:graphic>
      </p:graphicFrame>
      <p:graphicFrame>
        <p:nvGraphicFramePr>
          <p:cNvPr id="22" name="Объект 21"/>
          <p:cNvGraphicFramePr>
            <a:graphicFrameLocks noChangeAspect="1"/>
          </p:cNvGraphicFramePr>
          <p:nvPr/>
        </p:nvGraphicFramePr>
        <p:xfrm>
          <a:off x="6876256" y="2060848"/>
          <a:ext cx="1008112" cy="1041716"/>
        </p:xfrm>
        <a:graphic>
          <a:graphicData uri="http://schemas.openxmlformats.org/presentationml/2006/ole">
            <p:oleObj spid="_x0000_s2052" name="Формула" r:id="rId6" imgW="380835" imgH="393529" progId="Equation.3">
              <p:embed/>
            </p:oleObj>
          </a:graphicData>
        </a:graphic>
      </p:graphicFrame>
      <p:graphicFrame>
        <p:nvGraphicFramePr>
          <p:cNvPr id="23" name="Объект 22"/>
          <p:cNvGraphicFramePr>
            <a:graphicFrameLocks noChangeAspect="1"/>
          </p:cNvGraphicFramePr>
          <p:nvPr/>
        </p:nvGraphicFramePr>
        <p:xfrm>
          <a:off x="5148064" y="3428999"/>
          <a:ext cx="936104" cy="1000663"/>
        </p:xfrm>
        <a:graphic>
          <a:graphicData uri="http://schemas.openxmlformats.org/presentationml/2006/ole">
            <p:oleObj spid="_x0000_s2053" name="Формула" r:id="rId7" imgW="368140" imgH="393529" progId="Equation.3">
              <p:embed/>
            </p:oleObj>
          </a:graphicData>
        </a:graphic>
      </p:graphicFrame>
      <p:graphicFrame>
        <p:nvGraphicFramePr>
          <p:cNvPr id="24" name="Объект 23"/>
          <p:cNvGraphicFramePr>
            <a:graphicFrameLocks noChangeAspect="1"/>
          </p:cNvGraphicFramePr>
          <p:nvPr/>
        </p:nvGraphicFramePr>
        <p:xfrm>
          <a:off x="6876256" y="3501007"/>
          <a:ext cx="792088" cy="876954"/>
        </p:xfrm>
        <a:graphic>
          <a:graphicData uri="http://schemas.openxmlformats.org/presentationml/2006/ole">
            <p:oleObj spid="_x0000_s2054" name="Формула" r:id="rId8" imgW="355292" imgH="393359" progId="Equation.3">
              <p:embed/>
            </p:oleObj>
          </a:graphicData>
        </a:graphic>
      </p:graphicFrame>
      <p:graphicFrame>
        <p:nvGraphicFramePr>
          <p:cNvPr id="25" name="Объект 24"/>
          <p:cNvGraphicFramePr>
            <a:graphicFrameLocks noChangeAspect="1"/>
          </p:cNvGraphicFramePr>
          <p:nvPr/>
        </p:nvGraphicFramePr>
        <p:xfrm>
          <a:off x="6084168" y="4797152"/>
          <a:ext cx="1080120" cy="816676"/>
        </p:xfrm>
        <a:graphic>
          <a:graphicData uri="http://schemas.openxmlformats.org/presentationml/2006/ole">
            <p:oleObj spid="_x0000_s2055" name="Формула" r:id="rId9" imgW="520474" imgH="393529" progId="Equation.3">
              <p:embed/>
            </p:oleObj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Открытый урок\Материалы к открытому уроку по математике в 6 Б классе от 20 ноября 2014 г\буратино с зеркал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560" y="0"/>
            <a:ext cx="9174560" cy="6858000"/>
          </a:xfrm>
          <a:prstGeom prst="rect">
            <a:avLst/>
          </a:prstGeom>
          <a:noFill/>
        </p:spPr>
      </p:pic>
      <p:sp>
        <p:nvSpPr>
          <p:cNvPr id="10" name="TextBox 9" hidden="1"/>
          <p:cNvSpPr txBox="1"/>
          <p:nvPr/>
        </p:nvSpPr>
        <p:spPr>
          <a:xfrm>
            <a:off x="5508104" y="112474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 hidden="1"/>
          <p:cNvSpPr txBox="1"/>
          <p:nvPr/>
        </p:nvSpPr>
        <p:spPr>
          <a:xfrm>
            <a:off x="5364088" y="119675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sz="2800" b="1" cap="none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 charset="0"/>
              </a:rPr>
              <a:t>Без устного счета не сдвинется с места любая работа</a:t>
            </a:r>
            <a:endParaRPr lang="ru-RU" sz="2800" b="1" cap="none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/>
        </p:nvGraphicFramePr>
        <p:xfrm>
          <a:off x="5580112" y="1196752"/>
          <a:ext cx="585355" cy="1008112"/>
        </p:xfrm>
        <a:graphic>
          <a:graphicData uri="http://schemas.openxmlformats.org/presentationml/2006/ole">
            <p:oleObj spid="_x0000_s3074" name="Формула" r:id="rId4" imgW="228501" imgH="393529" progId="Equation.3">
              <p:embed/>
            </p:oleObj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/>
        </p:nvGraphicFramePr>
        <p:xfrm>
          <a:off x="6372200" y="1196752"/>
          <a:ext cx="506379" cy="981110"/>
        </p:xfrm>
        <a:graphic>
          <a:graphicData uri="http://schemas.openxmlformats.org/presentationml/2006/ole">
            <p:oleObj spid="_x0000_s3075" name="Формула" r:id="rId5" imgW="203112" imgH="393529" progId="Equation.3">
              <p:embed/>
            </p:oleObj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/>
        </p:nvGraphicFramePr>
        <p:xfrm>
          <a:off x="7164288" y="1228255"/>
          <a:ext cx="504056" cy="976609"/>
        </p:xfrm>
        <a:graphic>
          <a:graphicData uri="http://schemas.openxmlformats.org/presentationml/2006/ole">
            <p:oleObj spid="_x0000_s3076" name="Формула" r:id="rId6" imgW="203112" imgH="393529" progId="Equation.3">
              <p:embed/>
            </p:oleObj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932040" y="234888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(3 + 4)∙2</a:t>
            </a:r>
            <a:endParaRPr lang="ru-RU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6732240" y="23488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(20 – 3)∙5</a:t>
            </a:r>
            <a:endParaRPr lang="ru-RU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148064" y="321297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23∙7 + 27∙7</a:t>
            </a:r>
            <a:endParaRPr lang="ru-R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436096" y="3933056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156∙13 – 56∙13</a:t>
            </a:r>
            <a:endParaRPr lang="ru-RU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5292080" y="4653136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Спасибо за помощь!</a:t>
            </a:r>
            <a:endParaRPr lang="ru-RU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2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7853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F:\Открытый урок\Материалы к открытому уроку по математике в 6 Б классе от 20 ноября 2014 г\буратино думае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2348880"/>
            <a:ext cx="3216357" cy="241226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827088" y="908050"/>
          <a:ext cx="1584325" cy="682625"/>
        </p:xfrm>
        <a:graphic>
          <a:graphicData uri="http://schemas.openxmlformats.org/presentationml/2006/ole">
            <p:oleObj spid="_x0000_s5122" name="Формула" r:id="rId3" imgW="914400" imgH="393700" progId="Equation.3">
              <p:embed/>
            </p:oleObj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2411413" y="908050"/>
          <a:ext cx="1735137" cy="649288"/>
        </p:xfrm>
        <a:graphic>
          <a:graphicData uri="http://schemas.openxmlformats.org/presentationml/2006/ole">
            <p:oleObj spid="_x0000_s5123" name="Формула" r:id="rId4" imgW="1054100" imgH="393700" progId="Equation.3">
              <p:embed/>
            </p:oleObj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4283968" y="908720"/>
          <a:ext cx="1656184" cy="666775"/>
        </p:xfrm>
        <a:graphic>
          <a:graphicData uri="http://schemas.openxmlformats.org/presentationml/2006/ole">
            <p:oleObj spid="_x0000_s5124" name="Формула" r:id="rId5" imgW="977476" imgH="393529" progId="Equation.3">
              <p:embed/>
            </p:oleObj>
          </a:graphicData>
        </a:graphic>
      </p:graphicFrame>
      <p:cxnSp>
        <p:nvCxnSpPr>
          <p:cNvPr id="13" name="Прямая соединительная линия 12"/>
          <p:cNvCxnSpPr/>
          <p:nvPr/>
        </p:nvCxnSpPr>
        <p:spPr>
          <a:xfrm>
            <a:off x="4644008" y="908720"/>
            <a:ext cx="216024" cy="28803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499992" y="1268760"/>
            <a:ext cx="216024" cy="28803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716016" y="69269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16016" y="141277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1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5436096" y="908720"/>
            <a:ext cx="216024" cy="28803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292080" y="1268760"/>
            <a:ext cx="216024" cy="28803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36096" y="69269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508104" y="1340768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1</a:t>
            </a:r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/>
        </p:nvGraphicFramePr>
        <p:xfrm>
          <a:off x="6012160" y="980728"/>
          <a:ext cx="1080120" cy="412987"/>
        </p:xfrm>
        <a:graphic>
          <a:graphicData uri="http://schemas.openxmlformats.org/presentationml/2006/ole">
            <p:oleObj spid="_x0000_s5125" name="Формула" r:id="rId6" imgW="431613" imgH="165028" progId="Equation.3">
              <p:embed/>
            </p:oleObj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7020272" y="908720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</a:rPr>
              <a:t>5</a:t>
            </a:r>
          </a:p>
        </p:txBody>
      </p:sp>
      <p:graphicFrame>
        <p:nvGraphicFramePr>
          <p:cNvPr id="30" name="Объект 29"/>
          <p:cNvGraphicFramePr>
            <a:graphicFrameLocks noChangeAspect="1"/>
          </p:cNvGraphicFramePr>
          <p:nvPr/>
        </p:nvGraphicFramePr>
        <p:xfrm>
          <a:off x="755650" y="1795463"/>
          <a:ext cx="1514475" cy="701675"/>
        </p:xfrm>
        <a:graphic>
          <a:graphicData uri="http://schemas.openxmlformats.org/presentationml/2006/ole">
            <p:oleObj spid="_x0000_s5126" name="Формула" r:id="rId7" imgW="850531" imgH="393529" progId="Equation.3">
              <p:embed/>
            </p:oleObj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/>
        </p:nvGraphicFramePr>
        <p:xfrm>
          <a:off x="2267743" y="1772816"/>
          <a:ext cx="1835043" cy="720080"/>
        </p:xfrm>
        <a:graphic>
          <a:graphicData uri="http://schemas.openxmlformats.org/presentationml/2006/ole">
            <p:oleObj spid="_x0000_s5127" name="Формула" r:id="rId8" imgW="1002865" imgH="393529" progId="Equation.3">
              <p:embed/>
            </p:oleObj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/>
        </p:nvGraphicFramePr>
        <p:xfrm>
          <a:off x="4065621" y="1772816"/>
          <a:ext cx="1658507" cy="659150"/>
        </p:xfrm>
        <a:graphic>
          <a:graphicData uri="http://schemas.openxmlformats.org/presentationml/2006/ole">
            <p:oleObj spid="_x0000_s5128" name="Формула" r:id="rId9" imgW="990170" imgH="393529" progId="Equation.3">
              <p:embed/>
            </p:oleObj>
          </a:graphicData>
        </a:graphic>
      </p:graphicFrame>
      <p:cxnSp>
        <p:nvCxnSpPr>
          <p:cNvPr id="36" name="Прямая соединительная линия 35"/>
          <p:cNvCxnSpPr/>
          <p:nvPr/>
        </p:nvCxnSpPr>
        <p:spPr>
          <a:xfrm>
            <a:off x="4427984" y="1772816"/>
            <a:ext cx="288032" cy="28803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4283968" y="2204864"/>
            <a:ext cx="288032" cy="144016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5148064" y="1772816"/>
            <a:ext cx="288032" cy="28803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076056" y="2204864"/>
            <a:ext cx="216024" cy="21602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4644008" y="1700808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499992" y="227687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36096" y="1700808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292080" y="2132856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1</a:t>
            </a:r>
          </a:p>
        </p:txBody>
      </p:sp>
      <p:graphicFrame>
        <p:nvGraphicFramePr>
          <p:cNvPr id="51" name="Объект 50"/>
          <p:cNvGraphicFramePr>
            <a:graphicFrameLocks noChangeAspect="1"/>
          </p:cNvGraphicFramePr>
          <p:nvPr/>
        </p:nvGraphicFramePr>
        <p:xfrm>
          <a:off x="5796136" y="1844824"/>
          <a:ext cx="1080120" cy="444755"/>
        </p:xfrm>
        <a:graphic>
          <a:graphicData uri="http://schemas.openxmlformats.org/presentationml/2006/ole">
            <p:oleObj spid="_x0000_s5129" name="Формула" r:id="rId10" imgW="431425" imgH="177646" progId="Equation.3">
              <p:embed/>
            </p:oleObj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6804248" y="1772816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prstClr val="black"/>
                </a:solidFill>
              </a:rPr>
              <a:t>1</a:t>
            </a:r>
          </a:p>
        </p:txBody>
      </p:sp>
      <p:graphicFrame>
        <p:nvGraphicFramePr>
          <p:cNvPr id="53" name="Объект 52"/>
          <p:cNvGraphicFramePr>
            <a:graphicFrameLocks noChangeAspect="1"/>
          </p:cNvGraphicFramePr>
          <p:nvPr/>
        </p:nvGraphicFramePr>
        <p:xfrm>
          <a:off x="683567" y="2852935"/>
          <a:ext cx="1152129" cy="744083"/>
        </p:xfrm>
        <a:graphic>
          <a:graphicData uri="http://schemas.openxmlformats.org/presentationml/2006/ole">
            <p:oleObj spid="_x0000_s5130" name="Формула" r:id="rId11" imgW="609336" imgH="393529" progId="Equation.3">
              <p:embed/>
            </p:oleObj>
          </a:graphicData>
        </a:graphic>
      </p:graphicFrame>
      <p:graphicFrame>
        <p:nvGraphicFramePr>
          <p:cNvPr id="54" name="Объект 53"/>
          <p:cNvGraphicFramePr>
            <a:graphicFrameLocks noChangeAspect="1"/>
          </p:cNvGraphicFramePr>
          <p:nvPr/>
        </p:nvGraphicFramePr>
        <p:xfrm>
          <a:off x="1835696" y="2924943"/>
          <a:ext cx="1296144" cy="648267"/>
        </p:xfrm>
        <a:graphic>
          <a:graphicData uri="http://schemas.openxmlformats.org/presentationml/2006/ole">
            <p:oleObj spid="_x0000_s5131" name="Формула" r:id="rId12" imgW="825500" imgH="393700" progId="Equation.3">
              <p:embed/>
            </p:oleObj>
          </a:graphicData>
        </a:graphic>
      </p:graphicFrame>
      <p:graphicFrame>
        <p:nvGraphicFramePr>
          <p:cNvPr id="55" name="Объект 54"/>
          <p:cNvGraphicFramePr>
            <a:graphicFrameLocks noChangeAspect="1"/>
          </p:cNvGraphicFramePr>
          <p:nvPr/>
        </p:nvGraphicFramePr>
        <p:xfrm>
          <a:off x="3203848" y="2873595"/>
          <a:ext cx="1512168" cy="651072"/>
        </p:xfrm>
        <a:graphic>
          <a:graphicData uri="http://schemas.openxmlformats.org/presentationml/2006/ole">
            <p:oleObj spid="_x0000_s5132" name="Формула" r:id="rId13" imgW="914400" imgH="393700" progId="Equation.3">
              <p:embed/>
            </p:oleObj>
          </a:graphicData>
        </a:graphic>
      </p:graphicFrame>
      <p:graphicFrame>
        <p:nvGraphicFramePr>
          <p:cNvPr id="56" name="Объект 55"/>
          <p:cNvGraphicFramePr>
            <a:graphicFrameLocks noChangeAspect="1"/>
          </p:cNvGraphicFramePr>
          <p:nvPr/>
        </p:nvGraphicFramePr>
        <p:xfrm>
          <a:off x="4788024" y="2846620"/>
          <a:ext cx="1368152" cy="744082"/>
        </p:xfrm>
        <a:graphic>
          <a:graphicData uri="http://schemas.openxmlformats.org/presentationml/2006/ole">
            <p:oleObj spid="_x0000_s5133" name="Формула" r:id="rId14" imgW="723586" imgH="393529" progId="Equation.3">
              <p:embed/>
            </p:oleObj>
          </a:graphicData>
        </a:graphic>
      </p:graphicFrame>
      <p:cxnSp>
        <p:nvCxnSpPr>
          <p:cNvPr id="58" name="Прямая соединительная линия 57"/>
          <p:cNvCxnSpPr/>
          <p:nvPr/>
        </p:nvCxnSpPr>
        <p:spPr>
          <a:xfrm>
            <a:off x="5652120" y="2852936"/>
            <a:ext cx="288032" cy="28803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5436096" y="3284984"/>
            <a:ext cx="288032" cy="288032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5796136" y="270892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724128" y="328498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2</a:t>
            </a:r>
          </a:p>
        </p:txBody>
      </p:sp>
      <p:graphicFrame>
        <p:nvGraphicFramePr>
          <p:cNvPr id="69" name="Объект 68"/>
          <p:cNvGraphicFramePr>
            <a:graphicFrameLocks noChangeAspect="1"/>
          </p:cNvGraphicFramePr>
          <p:nvPr/>
        </p:nvGraphicFramePr>
        <p:xfrm>
          <a:off x="6300192" y="2852936"/>
          <a:ext cx="1080120" cy="778692"/>
        </p:xfrm>
        <a:graphic>
          <a:graphicData uri="http://schemas.openxmlformats.org/presentationml/2006/ole">
            <p:oleObj spid="_x0000_s5134" name="Формула" r:id="rId15" imgW="545863" imgH="393529" progId="Equation.3">
              <p:embed/>
            </p:oleObj>
          </a:graphicData>
        </a:graphic>
      </p:graphicFrame>
      <p:graphicFrame>
        <p:nvGraphicFramePr>
          <p:cNvPr id="70" name="Объект 69"/>
          <p:cNvGraphicFramePr>
            <a:graphicFrameLocks noChangeAspect="1"/>
          </p:cNvGraphicFramePr>
          <p:nvPr/>
        </p:nvGraphicFramePr>
        <p:xfrm>
          <a:off x="683567" y="3501008"/>
          <a:ext cx="1534671" cy="792088"/>
        </p:xfrm>
        <a:graphic>
          <a:graphicData uri="http://schemas.openxmlformats.org/presentationml/2006/ole">
            <p:oleObj spid="_x0000_s5135" name="Формула" r:id="rId16" imgW="761669" imgH="393529" progId="Equation.3">
              <p:embed/>
            </p:oleObj>
          </a:graphicData>
        </a:graphic>
      </p:graphicFrame>
      <p:graphicFrame>
        <p:nvGraphicFramePr>
          <p:cNvPr id="71" name="Объект 70"/>
          <p:cNvGraphicFramePr>
            <a:graphicFrameLocks noChangeAspect="1"/>
          </p:cNvGraphicFramePr>
          <p:nvPr/>
        </p:nvGraphicFramePr>
        <p:xfrm>
          <a:off x="2267744" y="3489487"/>
          <a:ext cx="648072" cy="803609"/>
        </p:xfrm>
        <a:graphic>
          <a:graphicData uri="http://schemas.openxmlformats.org/presentationml/2006/ole">
            <p:oleObj spid="_x0000_s5136" name="Формула" r:id="rId17" imgW="317225" imgH="393359" progId="Equation.3">
              <p:embed/>
            </p:oleObj>
          </a:graphicData>
        </a:graphic>
      </p:graphicFrame>
      <p:graphicFrame>
        <p:nvGraphicFramePr>
          <p:cNvPr id="72" name="Объект 71"/>
          <p:cNvGraphicFramePr>
            <a:graphicFrameLocks noChangeAspect="1"/>
          </p:cNvGraphicFramePr>
          <p:nvPr/>
        </p:nvGraphicFramePr>
        <p:xfrm>
          <a:off x="683567" y="4404457"/>
          <a:ext cx="2088233" cy="752735"/>
        </p:xfrm>
        <a:graphic>
          <a:graphicData uri="http://schemas.openxmlformats.org/presentationml/2006/ole">
            <p:oleObj spid="_x0000_s5137" name="Формула" r:id="rId18" imgW="1091726" imgH="393529" progId="Equation.3">
              <p:embed/>
            </p:oleObj>
          </a:graphicData>
        </a:graphic>
      </p:graphicFrame>
      <p:graphicFrame>
        <p:nvGraphicFramePr>
          <p:cNvPr id="73" name="Объект 72"/>
          <p:cNvGraphicFramePr>
            <a:graphicFrameLocks noChangeAspect="1"/>
          </p:cNvGraphicFramePr>
          <p:nvPr/>
        </p:nvGraphicFramePr>
        <p:xfrm>
          <a:off x="2843808" y="4437112"/>
          <a:ext cx="1609728" cy="648072"/>
        </p:xfrm>
        <a:graphic>
          <a:graphicData uri="http://schemas.openxmlformats.org/presentationml/2006/ole">
            <p:oleObj spid="_x0000_s5138" name="Формула" r:id="rId19" imgW="977476" imgH="393529" progId="Equation.3">
              <p:embed/>
            </p:oleObj>
          </a:graphicData>
        </a:graphic>
      </p:graphicFrame>
      <p:graphicFrame>
        <p:nvGraphicFramePr>
          <p:cNvPr id="74" name="Объект 73"/>
          <p:cNvGraphicFramePr>
            <a:graphicFrameLocks noChangeAspect="1"/>
          </p:cNvGraphicFramePr>
          <p:nvPr/>
        </p:nvGraphicFramePr>
        <p:xfrm>
          <a:off x="4499992" y="4383620"/>
          <a:ext cx="792088" cy="701564"/>
        </p:xfrm>
        <a:graphic>
          <a:graphicData uri="http://schemas.openxmlformats.org/presentationml/2006/ole">
            <p:oleObj spid="_x0000_s5139" name="Формула" r:id="rId20" imgW="444307" imgH="393529" progId="Equation.3">
              <p:embed/>
            </p:oleObj>
          </a:graphicData>
        </a:graphic>
      </p:graphicFrame>
      <p:graphicFrame>
        <p:nvGraphicFramePr>
          <p:cNvPr id="75" name="Объект 74"/>
          <p:cNvGraphicFramePr>
            <a:graphicFrameLocks noChangeAspect="1"/>
          </p:cNvGraphicFramePr>
          <p:nvPr/>
        </p:nvGraphicFramePr>
        <p:xfrm>
          <a:off x="5364088" y="4434992"/>
          <a:ext cx="792088" cy="722200"/>
        </p:xfrm>
        <a:graphic>
          <a:graphicData uri="http://schemas.openxmlformats.org/presentationml/2006/ole">
            <p:oleObj spid="_x0000_s5140" name="Формула" r:id="rId21" imgW="431613" imgH="393529" progId="Equation.3">
              <p:embed/>
            </p:oleObj>
          </a:graphicData>
        </a:graphic>
      </p:graphicFrame>
      <p:cxnSp>
        <p:nvCxnSpPr>
          <p:cNvPr id="77" name="Прямая соединительная линия 76"/>
          <p:cNvCxnSpPr/>
          <p:nvPr/>
        </p:nvCxnSpPr>
        <p:spPr>
          <a:xfrm>
            <a:off x="5364088" y="4509120"/>
            <a:ext cx="216024" cy="21602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5580112" y="4941168"/>
            <a:ext cx="216024" cy="216024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364088" y="414908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724128" y="4797152"/>
            <a:ext cx="144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1</a:t>
            </a:r>
          </a:p>
        </p:txBody>
      </p:sp>
      <p:graphicFrame>
        <p:nvGraphicFramePr>
          <p:cNvPr id="82" name="Объект 81"/>
          <p:cNvGraphicFramePr>
            <a:graphicFrameLocks noChangeAspect="1"/>
          </p:cNvGraphicFramePr>
          <p:nvPr/>
        </p:nvGraphicFramePr>
        <p:xfrm>
          <a:off x="6228183" y="4581128"/>
          <a:ext cx="928299" cy="393824"/>
        </p:xfrm>
        <a:graphic>
          <a:graphicData uri="http://schemas.openxmlformats.org/presentationml/2006/ole">
            <p:oleObj spid="_x0000_s5141" name="Формула" r:id="rId22" imgW="418918" imgH="177723" progId="Equation.3">
              <p:embed/>
            </p:oleObj>
          </a:graphicData>
        </a:graphic>
      </p:graphicFrame>
      <p:graphicFrame>
        <p:nvGraphicFramePr>
          <p:cNvPr id="83" name="Объект 82"/>
          <p:cNvGraphicFramePr>
            <a:graphicFrameLocks noChangeAspect="1"/>
          </p:cNvGraphicFramePr>
          <p:nvPr/>
        </p:nvGraphicFramePr>
        <p:xfrm>
          <a:off x="7164288" y="4581128"/>
          <a:ext cx="360040" cy="432048"/>
        </p:xfrm>
        <a:graphic>
          <a:graphicData uri="http://schemas.openxmlformats.org/presentationml/2006/ole">
            <p:oleObj spid="_x0000_s5142" name="Формула" r:id="rId23" imgW="126725" imgH="177415" progId="Equation.3">
              <p:embed/>
            </p:oleObj>
          </a:graphicData>
        </a:graphic>
      </p:graphicFrame>
      <p:graphicFrame>
        <p:nvGraphicFramePr>
          <p:cNvPr id="84" name="Объект 83"/>
          <p:cNvGraphicFramePr>
            <a:graphicFrameLocks noChangeAspect="1"/>
          </p:cNvGraphicFramePr>
          <p:nvPr/>
        </p:nvGraphicFramePr>
        <p:xfrm>
          <a:off x="1331640" y="5281570"/>
          <a:ext cx="1440160" cy="811726"/>
        </p:xfrm>
        <a:graphic>
          <a:graphicData uri="http://schemas.openxmlformats.org/presentationml/2006/ole">
            <p:oleObj spid="_x0000_s5143" name="Формула" r:id="rId24" imgW="698197" imgH="393529" progId="Equation.3">
              <p:embed/>
            </p:oleObj>
          </a:graphicData>
        </a:graphic>
      </p:graphicFrame>
      <p:graphicFrame>
        <p:nvGraphicFramePr>
          <p:cNvPr id="85" name="Объект 84"/>
          <p:cNvGraphicFramePr>
            <a:graphicFrameLocks noChangeAspect="1"/>
          </p:cNvGraphicFramePr>
          <p:nvPr/>
        </p:nvGraphicFramePr>
        <p:xfrm>
          <a:off x="2771800" y="5310865"/>
          <a:ext cx="1296144" cy="744083"/>
        </p:xfrm>
        <a:graphic>
          <a:graphicData uri="http://schemas.openxmlformats.org/presentationml/2006/ole">
            <p:oleObj spid="_x0000_s5144" name="Формула" r:id="rId25" imgW="685800" imgH="393700" progId="Equation.3">
              <p:embed/>
            </p:oleObj>
          </a:graphicData>
        </a:graphic>
      </p:graphicFrame>
      <p:grpSp>
        <p:nvGrpSpPr>
          <p:cNvPr id="2" name="Группа 91"/>
          <p:cNvGrpSpPr/>
          <p:nvPr/>
        </p:nvGrpSpPr>
        <p:grpSpPr>
          <a:xfrm>
            <a:off x="3059832" y="5157192"/>
            <a:ext cx="144016" cy="216024"/>
            <a:chOff x="3059832" y="5157192"/>
            <a:chExt cx="144016" cy="216024"/>
          </a:xfrm>
        </p:grpSpPr>
        <p:cxnSp>
          <p:nvCxnSpPr>
            <p:cNvPr id="87" name="Прямая соединительная линия 86"/>
            <p:cNvCxnSpPr/>
            <p:nvPr/>
          </p:nvCxnSpPr>
          <p:spPr>
            <a:xfrm>
              <a:off x="3059832" y="5157192"/>
              <a:ext cx="0" cy="216024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>
              <a:off x="3059832" y="5373216"/>
              <a:ext cx="144016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Группа 92"/>
          <p:cNvGrpSpPr/>
          <p:nvPr/>
        </p:nvGrpSpPr>
        <p:grpSpPr>
          <a:xfrm>
            <a:off x="3491880" y="5157192"/>
            <a:ext cx="144016" cy="216024"/>
            <a:chOff x="3059832" y="5157192"/>
            <a:chExt cx="144016" cy="216024"/>
          </a:xfrm>
        </p:grpSpPr>
        <p:cxnSp>
          <p:nvCxnSpPr>
            <p:cNvPr id="94" name="Прямая соединительная линия 93"/>
            <p:cNvCxnSpPr/>
            <p:nvPr/>
          </p:nvCxnSpPr>
          <p:spPr>
            <a:xfrm>
              <a:off x="3059832" y="5157192"/>
              <a:ext cx="0" cy="216024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94"/>
            <p:cNvCxnSpPr/>
            <p:nvPr/>
          </p:nvCxnSpPr>
          <p:spPr>
            <a:xfrm>
              <a:off x="3059832" y="5373216"/>
              <a:ext cx="144016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/>
          <p:cNvSpPr txBox="1"/>
          <p:nvPr/>
        </p:nvSpPr>
        <p:spPr>
          <a:xfrm>
            <a:off x="3059832" y="5085184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491880" y="507589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4</a:t>
            </a:r>
          </a:p>
        </p:txBody>
      </p:sp>
      <p:graphicFrame>
        <p:nvGraphicFramePr>
          <p:cNvPr id="98" name="Объект 97"/>
          <p:cNvGraphicFramePr>
            <a:graphicFrameLocks noChangeAspect="1"/>
          </p:cNvGraphicFramePr>
          <p:nvPr/>
        </p:nvGraphicFramePr>
        <p:xfrm>
          <a:off x="4139952" y="5369781"/>
          <a:ext cx="1296144" cy="608795"/>
        </p:xfrm>
        <a:graphic>
          <a:graphicData uri="http://schemas.openxmlformats.org/presentationml/2006/ole">
            <p:oleObj spid="_x0000_s5145" name="Формула" r:id="rId26" imgW="837836" imgH="393529" progId="Equation.3">
              <p:embed/>
            </p:oleObj>
          </a:graphicData>
        </a:graphic>
      </p:graphicFrame>
      <p:graphicFrame>
        <p:nvGraphicFramePr>
          <p:cNvPr id="99" name="Объект 98"/>
          <p:cNvGraphicFramePr>
            <a:graphicFrameLocks noChangeAspect="1"/>
          </p:cNvGraphicFramePr>
          <p:nvPr/>
        </p:nvGraphicFramePr>
        <p:xfrm>
          <a:off x="5508104" y="5301208"/>
          <a:ext cx="576064" cy="714319"/>
        </p:xfrm>
        <a:graphic>
          <a:graphicData uri="http://schemas.openxmlformats.org/presentationml/2006/ole">
            <p:oleObj spid="_x0000_s5146" name="Формула" r:id="rId27" imgW="317225" imgH="393359" progId="Equation.3">
              <p:embed/>
            </p:oleObj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6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5" grpId="0"/>
      <p:bldP spid="26" grpId="0"/>
      <p:bldP spid="29" grpId="0"/>
      <p:bldP spid="47" grpId="0"/>
      <p:bldP spid="48" grpId="0"/>
      <p:bldP spid="49" grpId="0"/>
      <p:bldP spid="50" grpId="0"/>
      <p:bldP spid="52" grpId="0"/>
      <p:bldP spid="67" grpId="0"/>
      <p:bldP spid="68" grpId="0"/>
      <p:bldP spid="79" grpId="0"/>
      <p:bldP spid="80" grpId="0"/>
      <p:bldP spid="96" grpId="0"/>
      <p:bldP spid="9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9636" name="Picture 4" descr="Буратин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Математика2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172</Words>
  <Application>Microsoft Office PowerPoint</Application>
  <PresentationFormat>Экран (4:3)</PresentationFormat>
  <Paragraphs>56</Paragraphs>
  <Slides>24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Тема Office</vt:lpstr>
      <vt:lpstr>Математика2</vt:lpstr>
      <vt:lpstr>Трек</vt:lpstr>
      <vt:lpstr>Формула</vt:lpstr>
      <vt:lpstr>Слайд 1</vt:lpstr>
      <vt:lpstr>Слайд 2</vt:lpstr>
      <vt:lpstr>Слайд 3</vt:lpstr>
      <vt:lpstr>Слайд 4</vt:lpstr>
      <vt:lpstr>Без устного счета не сдвинется с места любая работа</vt:lpstr>
      <vt:lpstr>Без устного счета не сдвинется с места любая работа</vt:lpstr>
      <vt:lpstr>Слайд 7</vt:lpstr>
      <vt:lpstr>Слайд 8</vt:lpstr>
      <vt:lpstr>Слайд 9</vt:lpstr>
      <vt:lpstr>Слайд 10</vt:lpstr>
      <vt:lpstr>Самостоятельная работа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         Источники:  http://animashki.mirfentazy.ru/architektura-i-artefakti/vorota-i-dveri-animatsiya  http://img0.liveinternet.ru/images/attach/c/10/110/852/110852146_3937459_zam.png  http://ic.pics.livejournal.com/top_lap/29346877/299094/299094_original.jpg  http://www.ipb.su/uploads/ipbsu/podarizhizn/post-11-1329305012.jpg  http://i4.imageban.ru/out/2011/01/14/fb433c27f1d63d82ce59c3837936c727.jpg  http://rpp.nashaucheba.ru/pars_docs/refs/41/40085/img3.jpg  http://funforkids.ru/pictures/mult/mult67.png  http://bestgif.su/photo/skazochnye_kartinki/skazochnaja_strana/52-0-6659  http://bestgif.su/photo/skazochnye_kartinki/skazochnyj_gorod/52-0-8001  http://st.gdefon.com/wallpapers_original/wallpapers/79558_(www.GdeFon.com).jpg  http://anyamashka.ru/photo/animashki/skazka/kartinka_buratino_s_kljuchikom/98-0-9062  http://easyen.ru/_ld/33/31370943.jpg    http://4put.ru/pictures/max/46/144275.jpg    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29</cp:revision>
  <dcterms:created xsi:type="dcterms:W3CDTF">2015-10-28T12:54:37Z</dcterms:created>
  <dcterms:modified xsi:type="dcterms:W3CDTF">2016-01-08T14:39:37Z</dcterms:modified>
</cp:coreProperties>
</file>