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257" r:id="rId5"/>
    <p:sldId id="258" r:id="rId6"/>
    <p:sldId id="301" r:id="rId7"/>
    <p:sldId id="299" r:id="rId8"/>
    <p:sldId id="289" r:id="rId9"/>
    <p:sldId id="260" r:id="rId10"/>
    <p:sldId id="264" r:id="rId11"/>
    <p:sldId id="292" r:id="rId12"/>
    <p:sldId id="278" r:id="rId13"/>
    <p:sldId id="288" r:id="rId14"/>
    <p:sldId id="294" r:id="rId15"/>
    <p:sldId id="295" r:id="rId16"/>
    <p:sldId id="296" r:id="rId17"/>
    <p:sldId id="297" r:id="rId18"/>
    <p:sldId id="298" r:id="rId19"/>
    <p:sldId id="276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-48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874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486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910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481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600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630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3522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3835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6435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70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33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6201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076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068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1218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2249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4085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1383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8281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236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463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294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3515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9756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1202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2876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6270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612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5194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439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5965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5672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661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3359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5762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3584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2622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2476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582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092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657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361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996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E398-9D8E-4380-99A6-8D1C6EAAC2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ABFA-35E6-458F-930D-E8F76FBFE1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781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D5AAD69-EA92-4BF3-A7EF-8AF25BC137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008D05-996B-441B-87AC-BCDDD9A2FF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38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D5AAD69-EA92-4BF3-A7EF-8AF25BC137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008D05-996B-441B-87AC-BCDDD9A2FF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093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D5AAD69-EA92-4BF3-A7EF-8AF25BC137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008D05-996B-441B-87AC-BCDDD9A2FF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602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D5AAD69-EA92-4BF3-A7EF-8AF25BC137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008D05-996B-441B-87AC-BCDDD9A2FF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829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d/edit?mid=zrv3zzUvLnz8.kyXvihcf0EIs&amp;usp=sharing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" Target="slide7.xml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e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434353" cy="68580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816687" y="1432777"/>
            <a:ext cx="9144000" cy="1312399"/>
          </a:xfrm>
        </p:spPr>
        <p:txBody>
          <a:bodyPr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4400" b="1" dirty="0" smtClean="0">
                <a:ln/>
                <a:solidFill>
                  <a:schemeClr val="accent6">
                    <a:lumMod val="75000"/>
                  </a:schemeClr>
                </a:solidFill>
              </a:rPr>
              <a:t>Экскурсия по территории ландшафтного заказника «</a:t>
            </a:r>
            <a:r>
              <a:rPr lang="ru-RU" sz="4400" b="1" dirty="0" err="1" smtClean="0">
                <a:ln/>
                <a:solidFill>
                  <a:schemeClr val="accent6">
                    <a:lumMod val="75000"/>
                  </a:schemeClr>
                </a:solidFill>
              </a:rPr>
              <a:t>Тропаревский</a:t>
            </a:r>
            <a:r>
              <a:rPr lang="ru-RU" sz="4400" b="1" dirty="0" smtClean="0">
                <a:ln/>
                <a:solidFill>
                  <a:schemeClr val="accent6">
                    <a:lumMod val="75000"/>
                  </a:schemeClr>
                </a:solidFill>
              </a:rPr>
              <a:t>»</a:t>
            </a:r>
            <a:endParaRPr lang="ru-RU" sz="4400" b="1" dirty="0">
              <a:ln/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434353" y="4786184"/>
            <a:ext cx="10634567" cy="1919416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i="1" dirty="0">
                <a:ln/>
                <a:solidFill>
                  <a:schemeClr val="accent6">
                    <a:lumMod val="75000"/>
                  </a:schemeClr>
                </a:solidFill>
              </a:rPr>
              <a:t>Над проектом работали : </a:t>
            </a:r>
            <a:r>
              <a:rPr lang="ru-RU" i="1" dirty="0" smtClean="0">
                <a:ln/>
                <a:solidFill>
                  <a:schemeClr val="accent6">
                    <a:lumMod val="75000"/>
                  </a:schemeClr>
                </a:solidFill>
              </a:rPr>
              <a:t>ученики 7, 8, </a:t>
            </a:r>
            <a:r>
              <a:rPr lang="ru-RU" i="1" dirty="0">
                <a:ln/>
                <a:solidFill>
                  <a:schemeClr val="accent6">
                    <a:lumMod val="75000"/>
                  </a:schemeClr>
                </a:solidFill>
              </a:rPr>
              <a:t>10 классов </a:t>
            </a:r>
          </a:p>
          <a:p>
            <a:r>
              <a:rPr lang="ru-RU" i="1" dirty="0">
                <a:ln/>
                <a:solidFill>
                  <a:schemeClr val="accent6">
                    <a:lumMod val="75000"/>
                  </a:schemeClr>
                </a:solidFill>
              </a:rPr>
              <a:t>Руководители:  </a:t>
            </a:r>
            <a:r>
              <a:rPr lang="ru-RU" i="1" dirty="0" smtClean="0">
                <a:ln/>
                <a:solidFill>
                  <a:schemeClr val="accent6">
                    <a:lumMod val="75000"/>
                  </a:schemeClr>
                </a:solidFill>
              </a:rPr>
              <a:t>       учитель  </a:t>
            </a:r>
            <a:r>
              <a:rPr lang="ru-RU" i="1" dirty="0">
                <a:ln/>
                <a:solidFill>
                  <a:schemeClr val="accent6">
                    <a:lumMod val="75000"/>
                  </a:schemeClr>
                </a:solidFill>
              </a:rPr>
              <a:t>информатики Данилова Людмила Сергеевна</a:t>
            </a:r>
          </a:p>
          <a:p>
            <a:r>
              <a:rPr lang="ru-RU" i="1" dirty="0">
                <a:ln/>
                <a:solidFill>
                  <a:schemeClr val="accent6">
                    <a:lumMod val="75000"/>
                  </a:schemeClr>
                </a:solidFill>
              </a:rPr>
              <a:t>                  </a:t>
            </a:r>
            <a:r>
              <a:rPr lang="ru-RU" i="1" dirty="0" smtClean="0">
                <a:ln/>
                <a:solidFill>
                  <a:schemeClr val="accent6">
                    <a:lumMod val="75000"/>
                  </a:schemeClr>
                </a:solidFill>
              </a:rPr>
              <a:t> учитель  ИЗО </a:t>
            </a:r>
            <a:r>
              <a:rPr lang="ru-RU" i="1" dirty="0" err="1" smtClean="0">
                <a:ln/>
                <a:solidFill>
                  <a:schemeClr val="accent6">
                    <a:lumMod val="75000"/>
                  </a:schemeClr>
                </a:solidFill>
              </a:rPr>
              <a:t>Плыгунова</a:t>
            </a:r>
            <a:r>
              <a:rPr lang="ru-RU" i="1" dirty="0" smtClean="0">
                <a:ln/>
                <a:solidFill>
                  <a:schemeClr val="accent6">
                    <a:lumMod val="75000"/>
                  </a:schemeClr>
                </a:solidFill>
              </a:rPr>
              <a:t> Галина Константиновна</a:t>
            </a:r>
          </a:p>
          <a:p>
            <a:r>
              <a:rPr lang="ru-RU" i="1" dirty="0" smtClean="0">
                <a:ln/>
                <a:solidFill>
                  <a:schemeClr val="accent6">
                    <a:lumMod val="75000"/>
                  </a:schemeClr>
                </a:solidFill>
              </a:rPr>
              <a:t>                               учитель </a:t>
            </a:r>
            <a:r>
              <a:rPr lang="ru-RU" i="1" dirty="0">
                <a:ln/>
                <a:solidFill>
                  <a:schemeClr val="accent6">
                    <a:lumMod val="75000"/>
                  </a:schemeClr>
                </a:solidFill>
              </a:rPr>
              <a:t>географии  Черепанова Наталья Петровна</a:t>
            </a:r>
          </a:p>
          <a:p>
            <a:endParaRPr lang="ru-RU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54190" y="172236"/>
            <a:ext cx="6096000" cy="1200329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rgbClr val="00B050"/>
                </a:solidFill>
              </a:rPr>
              <a:t>    </a:t>
            </a:r>
            <a:r>
              <a:rPr lang="ru-RU" b="1" dirty="0" smtClean="0">
                <a:ln/>
                <a:solidFill>
                  <a:schemeClr val="accent6">
                    <a:lumMod val="75000"/>
                  </a:schemeClr>
                </a:solidFill>
              </a:rPr>
              <a:t>ДЕПАРТАМЕНТ </a:t>
            </a:r>
            <a:r>
              <a:rPr lang="ru-RU" b="1" dirty="0">
                <a:ln/>
                <a:solidFill>
                  <a:schemeClr val="accent6">
                    <a:lumMod val="75000"/>
                  </a:schemeClr>
                </a:solidFill>
              </a:rPr>
              <a:t>ОБРАЗОВАНИЯ ГОРОДА МОСКВЫ</a:t>
            </a:r>
          </a:p>
          <a:p>
            <a:pPr algn="ctr"/>
            <a:r>
              <a:rPr lang="ru-RU" b="1" dirty="0">
                <a:ln/>
                <a:solidFill>
                  <a:schemeClr val="accent6">
                    <a:lumMod val="75000"/>
                  </a:schemeClr>
                </a:solidFill>
              </a:rPr>
              <a:t>ГОСУДАРСТВЕННОЕ  БЮДЖЕТНОЕ ОБЩЕОБРАЗОВАТЕЛЬНОЕ УЧРЕЖДЕНИЕ  ГОРОДА МОСКВЫ «ШКОЛА 1741»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340" y="2834877"/>
            <a:ext cx="6977205" cy="195130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8933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0841" y="-62753"/>
            <a:ext cx="4556689" cy="1325563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rgbClr val="92D050"/>
                </a:solidFill>
              </a:rPr>
              <a:t>Работы учащихся</a:t>
            </a:r>
            <a:endParaRPr lang="ru-RU" b="1" dirty="0">
              <a:ln/>
              <a:solidFill>
                <a:srgbClr val="92D05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086" y="1334804"/>
            <a:ext cx="3335943" cy="238281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9343" y="1953107"/>
            <a:ext cx="3265789" cy="250712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167711" y="4137064"/>
            <a:ext cx="2967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Безлихотнова Дарья 14лет </a:t>
            </a:r>
          </a:p>
          <a:p>
            <a:r>
              <a:rPr lang="ru-RU" dirty="0"/>
              <a:t>«Заяц беляк»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434438" y="4993340"/>
            <a:ext cx="289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Попов Константин , 13лет</a:t>
            </a:r>
          </a:p>
          <a:p>
            <a:r>
              <a:rPr lang="ru-RU" dirty="0"/>
              <a:t>«Заяц русак»</a:t>
            </a:r>
          </a:p>
        </p:txBody>
      </p:sp>
    </p:spTree>
    <p:extLst>
      <p:ext uri="{BB962C8B-B14F-4D97-AF65-F5344CB8AC3E}">
        <p14:creationId xmlns:p14="http://schemas.microsoft.com/office/powerpoint/2010/main" val="239019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vgeni\Desktop\2016-01-23\DSC0834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0981" y="1064029"/>
            <a:ext cx="4691303" cy="351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Evgeni\Desktop\2016-01-23\DSC08348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6607232" y="1569164"/>
            <a:ext cx="5151121" cy="378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0981" y="4738255"/>
            <a:ext cx="46913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Степанов Даниил ,13лет . «Ёжик»</a:t>
            </a:r>
          </a:p>
          <a:p>
            <a:endParaRPr lang="ru-RU" sz="2000" dirty="0">
              <a:solidFill>
                <a:prstClr val="black"/>
              </a:solidFill>
            </a:endParaRPr>
          </a:p>
          <a:p>
            <a:r>
              <a:rPr lang="ru-RU" sz="2000" dirty="0" smtClean="0">
                <a:solidFill>
                  <a:prstClr val="black"/>
                </a:solidFill>
              </a:rPr>
              <a:t>Бердникова  Наталья, 13лет. </a:t>
            </a:r>
            <a:r>
              <a:rPr lang="ru-RU" sz="2000" dirty="0">
                <a:solidFill>
                  <a:prstClr val="black"/>
                </a:solidFill>
              </a:rPr>
              <a:t> </a:t>
            </a:r>
            <a:r>
              <a:rPr lang="ru-RU" sz="2000" dirty="0" smtClean="0">
                <a:solidFill>
                  <a:prstClr val="black"/>
                </a:solidFill>
              </a:rPr>
              <a:t>«Свиристель» </a:t>
            </a:r>
          </a:p>
        </p:txBody>
      </p:sp>
    </p:spTree>
    <p:extLst>
      <p:ext uri="{BB962C8B-B14F-4D97-AF65-F5344CB8AC3E}">
        <p14:creationId xmlns:p14="http://schemas.microsoft.com/office/powerpoint/2010/main" val="169855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vgeni\Desktop\2016-01-23\DSC0833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4859" y="512840"/>
            <a:ext cx="4157271" cy="274846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Evgeni\Desktop\2016-01-23\DSC0833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0809" y="3443288"/>
            <a:ext cx="3691631" cy="276872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Evgeni\Desktop\2016-01-23\DSC08335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52696" y="3983414"/>
            <a:ext cx="2569176" cy="202367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42356" y="363646"/>
            <a:ext cx="2541403" cy="1825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78337" y="5838360"/>
            <a:ext cx="3682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Безлихотнова Дарья, 14лет «Ландыши </a:t>
            </a:r>
            <a:r>
              <a:rPr lang="ru-RU" dirty="0" err="1" smtClean="0">
                <a:solidFill>
                  <a:prstClr val="black"/>
                </a:solidFill>
              </a:rPr>
              <a:t>Тропарёва</a:t>
            </a:r>
            <a:r>
              <a:rPr lang="ru-RU" dirty="0" smtClean="0">
                <a:solidFill>
                  <a:prstClr val="black"/>
                </a:solidFill>
              </a:rPr>
              <a:t>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30746" y="2164316"/>
            <a:ext cx="3963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Тимин Михаил, 11лет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«Снегири. Зима в </a:t>
            </a:r>
            <a:r>
              <a:rPr lang="ru-RU" dirty="0" err="1" smtClean="0">
                <a:solidFill>
                  <a:prstClr val="black"/>
                </a:solidFill>
              </a:rPr>
              <a:t>Тропарёво</a:t>
            </a:r>
            <a:r>
              <a:rPr lang="ru-RU" dirty="0" smtClean="0">
                <a:solidFill>
                  <a:prstClr val="black"/>
                </a:solidFill>
              </a:rPr>
              <a:t>»</a:t>
            </a:r>
          </a:p>
          <a:p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0807" y="3258622"/>
            <a:ext cx="3969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prstClr val="black"/>
                </a:solidFill>
              </a:rPr>
              <a:t>Прасько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Иван, </a:t>
            </a:r>
            <a:r>
              <a:rPr lang="ru-RU" dirty="0">
                <a:solidFill>
                  <a:prstClr val="black"/>
                </a:solidFill>
              </a:rPr>
              <a:t>14лет «Река </a:t>
            </a:r>
            <a:r>
              <a:rPr lang="ru-RU" dirty="0" err="1">
                <a:solidFill>
                  <a:prstClr val="black"/>
                </a:solidFill>
              </a:rPr>
              <a:t>Очаковка</a:t>
            </a:r>
            <a:r>
              <a:rPr lang="ru-RU" dirty="0">
                <a:solidFill>
                  <a:prstClr val="black"/>
                </a:solidFill>
              </a:rPr>
              <a:t>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936218" y="6207046"/>
            <a:ext cx="49674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prstClr val="black"/>
                </a:solidFill>
              </a:rPr>
              <a:t>Палагута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Артём, 14лет «</a:t>
            </a:r>
            <a:r>
              <a:rPr lang="ru-RU" dirty="0">
                <a:solidFill>
                  <a:prstClr val="black"/>
                </a:solidFill>
              </a:rPr>
              <a:t>Мостик через </a:t>
            </a:r>
            <a:r>
              <a:rPr lang="ru-RU" dirty="0" err="1">
                <a:solidFill>
                  <a:prstClr val="black"/>
                </a:solidFill>
              </a:rPr>
              <a:t>Очаковку</a:t>
            </a:r>
            <a:r>
              <a:rPr lang="ru-RU" dirty="0">
                <a:solidFill>
                  <a:prstClr val="black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19665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Evgeni\Desktop\Рыбакова 8 кл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94002" y="849109"/>
            <a:ext cx="3600450" cy="270033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Evgeni\Desktop\Залуцкий 4 кл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39766" y="4041006"/>
            <a:ext cx="2653762" cy="161881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Evgeni\Desktop\Бердникова 7 кл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814"/>
          <a:stretch/>
        </p:blipFill>
        <p:spPr bwMode="auto">
          <a:xfrm>
            <a:off x="1482182" y="738015"/>
            <a:ext cx="3625846" cy="482708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82182" y="5659821"/>
            <a:ext cx="3625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Бердникова Наталья , 13лет «Свиристель»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94002" y="3671674"/>
            <a:ext cx="3600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Рыбакова Юлия, 14 лет  «Белка»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19876" y="5798320"/>
            <a:ext cx="4157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prstClr val="black"/>
                </a:solidFill>
              </a:rPr>
              <a:t>Залуцкий</a:t>
            </a:r>
            <a:r>
              <a:rPr lang="ru-RU" dirty="0" smtClean="0">
                <a:solidFill>
                  <a:prstClr val="black"/>
                </a:solidFill>
              </a:rPr>
              <a:t> Егор, 11лет  «Синичка»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993859" y="0"/>
            <a:ext cx="5908403" cy="91770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n/>
                <a:solidFill>
                  <a:srgbClr val="92D050"/>
                </a:solidFill>
              </a:rPr>
              <a:t>Компьютерная графика</a:t>
            </a:r>
            <a:endParaRPr lang="ru-RU" b="1" dirty="0">
              <a:ln/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13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Evgeni\Desktop\Байманов 10 кл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5065" y="744075"/>
            <a:ext cx="4804859" cy="369099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Evgeni\Desktop\Грачёв 10 класс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75767" y="744075"/>
            <a:ext cx="4613416" cy="366064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Evgeni\Desktop\Прасько Иван 7 кл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84607" y="2861771"/>
            <a:ext cx="3276478" cy="286219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5065" y="4445279"/>
            <a:ext cx="3758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prstClr val="black"/>
                </a:solidFill>
              </a:rPr>
              <a:t>Байманов</a:t>
            </a:r>
            <a:r>
              <a:rPr lang="ru-RU" dirty="0" smtClean="0">
                <a:solidFill>
                  <a:prstClr val="black"/>
                </a:solidFill>
              </a:rPr>
              <a:t>  Тимур, 16лет«У моста»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84974" y="5799988"/>
            <a:ext cx="4140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prstClr val="black"/>
                </a:solidFill>
              </a:rPr>
              <a:t>Прасько</a:t>
            </a:r>
            <a:r>
              <a:rPr lang="ru-RU" dirty="0" smtClean="0">
                <a:solidFill>
                  <a:prstClr val="black"/>
                </a:solidFill>
              </a:rPr>
              <a:t>  Иван, 13лет «Зимняя аллея»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16038" y="4435067"/>
            <a:ext cx="3855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Грачёв Макси, 16лет «Мостик»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Заголовок 6"/>
          <p:cNvSpPr txBox="1">
            <a:spLocks/>
          </p:cNvSpPr>
          <p:nvPr/>
        </p:nvSpPr>
        <p:spPr>
          <a:xfrm>
            <a:off x="2993859" y="0"/>
            <a:ext cx="5908403" cy="91770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n/>
                <a:solidFill>
                  <a:srgbClr val="92D050"/>
                </a:solidFill>
              </a:rPr>
              <a:t>Компьютерная графика</a:t>
            </a:r>
            <a:endParaRPr lang="ru-RU" b="1" dirty="0">
              <a:ln/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98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Evgeni\Desktop\Карпова 10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63442" y="604156"/>
            <a:ext cx="7369235" cy="566142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78613" y="6271514"/>
            <a:ext cx="8013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Карпова Ольга, 16 лет. «Мостик через </a:t>
            </a:r>
            <a:r>
              <a:rPr lang="ru-RU" dirty="0" err="1">
                <a:solidFill>
                  <a:prstClr val="black"/>
                </a:solidFill>
              </a:rPr>
              <a:t>О</a:t>
            </a:r>
            <a:r>
              <a:rPr lang="ru-RU" dirty="0" err="1" smtClean="0">
                <a:solidFill>
                  <a:prstClr val="black"/>
                </a:solidFill>
              </a:rPr>
              <a:t>чаковку</a:t>
            </a:r>
            <a:r>
              <a:rPr lang="ru-RU" dirty="0" smtClean="0">
                <a:solidFill>
                  <a:prstClr val="black"/>
                </a:solidFill>
              </a:rPr>
              <a:t>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Заголовок 6"/>
          <p:cNvSpPr txBox="1">
            <a:spLocks/>
          </p:cNvSpPr>
          <p:nvPr/>
        </p:nvSpPr>
        <p:spPr>
          <a:xfrm>
            <a:off x="2993859" y="0"/>
            <a:ext cx="5908403" cy="91770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n/>
                <a:solidFill>
                  <a:srgbClr val="92D050"/>
                </a:solidFill>
              </a:rPr>
              <a:t>Компьютерная графика</a:t>
            </a:r>
            <a:endParaRPr lang="ru-RU" b="1" dirty="0">
              <a:ln/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45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347" y="1035514"/>
            <a:ext cx="5687565" cy="31992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8375" y="4317726"/>
            <a:ext cx="5761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www.google.com/maps/d/edit?mid=zrv3zzUvLnz8.kyXvihcf0EIs&amp;usp=sharing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838" y="217340"/>
            <a:ext cx="4592816" cy="3300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221727" y="1958034"/>
            <a:ext cx="191465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/>
              <a:t>Старательно вникая в опыт древних</a:t>
            </a:r>
          </a:p>
          <a:p>
            <a:r>
              <a:rPr lang="ru-RU" sz="800" dirty="0"/>
              <a:t>И постигая суть его корней,</a:t>
            </a:r>
          </a:p>
          <a:p>
            <a:r>
              <a:rPr lang="ru-RU" sz="800" dirty="0"/>
              <a:t>Я стойкости учился у деревьев,</a:t>
            </a:r>
          </a:p>
          <a:p>
            <a:r>
              <a:rPr lang="ru-RU" sz="800" dirty="0"/>
              <a:t>А ловкости и силе -  у зверей.</a:t>
            </a:r>
          </a:p>
          <a:p>
            <a:r>
              <a:rPr lang="ru-RU" sz="800" dirty="0"/>
              <a:t>У птиц учился чувствовать свободу,</a:t>
            </a:r>
          </a:p>
          <a:p>
            <a:r>
              <a:rPr lang="ru-RU" sz="800" dirty="0"/>
              <a:t>У рыб – сосредоточенно молчать, -</a:t>
            </a:r>
          </a:p>
          <a:p>
            <a:r>
              <a:rPr lang="ru-RU" sz="800" dirty="0"/>
              <a:t>Поэтому обязан я природу</a:t>
            </a:r>
          </a:p>
          <a:p>
            <a:r>
              <a:rPr lang="ru-RU" sz="800" dirty="0"/>
              <a:t>От всех врагов достойно охранять!</a:t>
            </a:r>
          </a:p>
          <a:p>
            <a:r>
              <a:rPr lang="ru-RU" dirty="0"/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2838" y="3616378"/>
            <a:ext cx="4592816" cy="324162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07347" y="306227"/>
            <a:ext cx="6096001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Карта  </a:t>
            </a:r>
            <a:r>
              <a:rPr lang="ru-RU" dirty="0"/>
              <a:t>маршрута экскурсии по </a:t>
            </a:r>
            <a:r>
              <a:rPr lang="ru-RU" dirty="0" smtClean="0"/>
              <a:t>заказнику выполненная  </a:t>
            </a:r>
            <a:r>
              <a:rPr lang="ru-RU" dirty="0"/>
              <a:t>на основе технологий Карты </a:t>
            </a:r>
            <a:r>
              <a:rPr lang="ru-RU" dirty="0" err="1" smtClean="0"/>
              <a:t>Google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94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267"/>
            <a:ext cx="3072714" cy="68702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0555" y="35161"/>
            <a:ext cx="2641445" cy="68228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138" y="35159"/>
            <a:ext cx="6676483" cy="68228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9197" y="35159"/>
            <a:ext cx="2145978" cy="255444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735622" y="2213189"/>
            <a:ext cx="2390475" cy="3437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Ландшафтный заказник расположен между: улицей Академика </a:t>
            </a:r>
            <a:r>
              <a:rPr lang="ru-RU" dirty="0" smtClean="0"/>
              <a:t>Анохина</a:t>
            </a:r>
            <a:r>
              <a:rPr lang="ru-RU" dirty="0"/>
              <a:t>, Ленинским проспектом, </a:t>
            </a:r>
            <a:r>
              <a:rPr lang="ru-RU" dirty="0" err="1"/>
              <a:t>Тропаревской</a:t>
            </a:r>
            <a:r>
              <a:rPr lang="ru-RU" dirty="0"/>
              <a:t> улицей, </a:t>
            </a:r>
            <a:r>
              <a:rPr lang="ru-RU" dirty="0" err="1"/>
              <a:t>Никулинской</a:t>
            </a:r>
            <a:r>
              <a:rPr lang="ru-RU" dirty="0"/>
              <a:t> улицей, Востряковского шоссе, МКАД и Востряковским кладбищем.</a:t>
            </a:r>
          </a:p>
        </p:txBody>
      </p:sp>
    </p:spTree>
    <p:extLst>
      <p:ext uri="{BB962C8B-B14F-4D97-AF65-F5344CB8AC3E}">
        <p14:creationId xmlns:p14="http://schemas.microsoft.com/office/powerpoint/2010/main" val="75534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719" y="4694443"/>
            <a:ext cx="10216581" cy="18864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Заказник «</a:t>
            </a:r>
            <a:r>
              <a:rPr lang="ru-RU" sz="2400" dirty="0" err="1"/>
              <a:t>Тропаревский</a:t>
            </a:r>
            <a:r>
              <a:rPr lang="ru-RU" sz="2400" dirty="0"/>
              <a:t>» создан на площади 331,6 гектара с целью сохранения уникального для Москвы природного комплекса. В 1961 году на месте бывших монастырских садов заложен парк, названный в честь ХХII съезда КПСС – важного исторического события.</a:t>
            </a:r>
          </a:p>
          <a:p>
            <a:pPr marL="0" indent="0">
              <a:buNone/>
            </a:pPr>
            <a:r>
              <a:rPr lang="ru-RU" sz="2400" dirty="0"/>
              <a:t>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594"/>
            <a:ext cx="1371719" cy="6858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4439" y="1501579"/>
            <a:ext cx="3716112" cy="2787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1539" y="746976"/>
            <a:ext cx="3818348" cy="2863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33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2325" y="124431"/>
            <a:ext cx="9014254" cy="887026"/>
          </a:xfrm>
        </p:spPr>
        <p:txBody>
          <a:bodyPr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rgbClr val="92D050"/>
                </a:solidFill>
              </a:rPr>
              <a:t>Добро пожаловать в Тропаревский парк</a:t>
            </a:r>
            <a:endParaRPr lang="ru-RU" b="1" dirty="0">
              <a:ln/>
              <a:solidFill>
                <a:srgbClr val="92D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3716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55806" y="5437236"/>
            <a:ext cx="99801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</a:rPr>
              <a:t>Парк получил название по бывшему селу, а ныне — жилому району </a:t>
            </a:r>
            <a:r>
              <a:rPr lang="ru-RU" sz="2000" dirty="0" err="1">
                <a:solidFill>
                  <a:prstClr val="black"/>
                </a:solidFill>
              </a:rPr>
              <a:t>Тропарёво</a:t>
            </a:r>
            <a:r>
              <a:rPr lang="ru-RU" sz="2000" dirty="0">
                <a:solidFill>
                  <a:prstClr val="black"/>
                </a:solidFill>
              </a:rPr>
              <a:t>, около которого находится. Ранее назывался </a:t>
            </a:r>
            <a:r>
              <a:rPr lang="ru-RU" sz="2000" dirty="0" smtClean="0">
                <a:solidFill>
                  <a:prstClr val="black"/>
                </a:solidFill>
              </a:rPr>
              <a:t>Юго-Западный </a:t>
            </a:r>
            <a:r>
              <a:rPr lang="ru-RU" sz="2000" dirty="0">
                <a:solidFill>
                  <a:prstClr val="black"/>
                </a:solidFill>
              </a:rPr>
              <a:t>лесопарк. 7 мая 1961 года за селом </a:t>
            </a:r>
            <a:r>
              <a:rPr lang="ru-RU" sz="2000" dirty="0" err="1">
                <a:solidFill>
                  <a:prstClr val="black"/>
                </a:solidFill>
              </a:rPr>
              <a:t>Тропарёвым</a:t>
            </a:r>
            <a:r>
              <a:rPr lang="ru-RU" sz="2000" dirty="0">
                <a:solidFill>
                  <a:prstClr val="black"/>
                </a:solidFill>
              </a:rPr>
              <a:t> на окраине Москвы в честь предстоящего съезда заложен Парк имени XXII съезда КПСС. </a:t>
            </a:r>
          </a:p>
        </p:txBody>
      </p:sp>
      <p:pic>
        <p:nvPicPr>
          <p:cNvPr id="3" name="Мой фильм7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63917" y="1009695"/>
            <a:ext cx="5801711" cy="435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628" y="458183"/>
            <a:ext cx="4506148" cy="3380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56558" y="4447592"/>
            <a:ext cx="4472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Экскурсионный маршрут создан для знакомства жителей с природным богатством </a:t>
            </a:r>
            <a:r>
              <a:rPr lang="ru-RU" dirty="0" err="1"/>
              <a:t>Тропаревского</a:t>
            </a:r>
            <a:r>
              <a:rPr lang="ru-RU" dirty="0"/>
              <a:t> заказника – растительным и животным миром.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330" y="0"/>
            <a:ext cx="12922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7171" y="301664"/>
            <a:ext cx="6015416" cy="614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639330" y="112022"/>
            <a:ext cx="5150707" cy="91770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rgbClr val="92D050"/>
                </a:solidFill>
              </a:rPr>
              <a:t>Маршрут экскурсии</a:t>
            </a:r>
            <a:endParaRPr lang="ru-RU" b="1" dirty="0">
              <a:ln/>
              <a:solidFill>
                <a:srgbClr val="92D05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71719" cy="6858594"/>
          </a:xfrm>
          <a:prstGeom prst="rect">
            <a:avLst/>
          </a:prstGeom>
        </p:spPr>
      </p:pic>
      <p:pic>
        <p:nvPicPr>
          <p:cNvPr id="2050" name="Picture 2">
            <a:hlinkClick r:id="rId3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0557" y="178927"/>
            <a:ext cx="5222401" cy="6500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544" y="1614952"/>
            <a:ext cx="6914315" cy="3886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3" y="1614953"/>
            <a:ext cx="6913151" cy="3886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26" y="1587356"/>
            <a:ext cx="6883487" cy="386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0" y="1600518"/>
            <a:ext cx="6885764" cy="3877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68" y="1576855"/>
            <a:ext cx="6913151" cy="3924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36" y="1576854"/>
            <a:ext cx="6902698" cy="3924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26" y="1600518"/>
            <a:ext cx="6912541" cy="393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90527" y="2783923"/>
            <a:ext cx="1565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/>
              <a:t>1</a:t>
            </a:r>
            <a:endParaRPr lang="ru-RU" sz="105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569458" y="3055014"/>
            <a:ext cx="3271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/>
              <a:t>2</a:t>
            </a:r>
            <a:endParaRPr lang="ru-RU" sz="105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858293" y="3064178"/>
            <a:ext cx="5377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/>
              <a:t>3</a:t>
            </a:r>
            <a:endParaRPr lang="ru-RU" sz="105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988004" y="2871587"/>
            <a:ext cx="5681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/>
              <a:t>4</a:t>
            </a:r>
            <a:endParaRPr lang="ru-RU" sz="105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061425" y="2686758"/>
            <a:ext cx="4213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/>
              <a:t>5</a:t>
            </a:r>
            <a:endParaRPr lang="ru-RU" sz="105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795095" y="2533461"/>
            <a:ext cx="30399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/>
              <a:t>6</a:t>
            </a:r>
            <a:endParaRPr lang="ru-RU" sz="105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471800" y="2656965"/>
            <a:ext cx="2913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/>
              <a:t>7</a:t>
            </a:r>
            <a:endParaRPr lang="ru-RU" sz="1050" b="1" dirty="0"/>
          </a:p>
        </p:txBody>
      </p:sp>
      <p:sp>
        <p:nvSpPr>
          <p:cNvPr id="12" name="Пятно 2 11"/>
          <p:cNvSpPr/>
          <p:nvPr/>
        </p:nvSpPr>
        <p:spPr>
          <a:xfrm>
            <a:off x="8544635" y="3292081"/>
            <a:ext cx="145671" cy="137215"/>
          </a:xfrm>
          <a:prstGeom prst="irregularSeal2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47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306" y="0"/>
            <a:ext cx="5421374" cy="1325563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rgbClr val="92D050"/>
                </a:solidFill>
              </a:rPr>
              <a:t>Аптекарский огород</a:t>
            </a:r>
            <a:endParaRPr lang="ru-RU" b="1" dirty="0">
              <a:ln/>
              <a:solidFill>
                <a:srgbClr val="92D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1292" y="1324969"/>
            <a:ext cx="5801783" cy="37165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94"/>
            <a:ext cx="1292464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69643" y="3596041"/>
            <a:ext cx="32292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Весной 2007 года в одном из уголков парка  был заложен «Аптекарский огород».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89902" y="5427682"/>
            <a:ext cx="104208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   </a:t>
            </a:r>
            <a:r>
              <a:rPr lang="ru-RU" sz="2000" dirty="0">
                <a:solidFill>
                  <a:prstClr val="black"/>
                </a:solidFill>
              </a:rPr>
              <a:t>Его создание  носит прежде всего познавательный, просветительский характер. На сегодняшний день в «Аптекарском огороде» высажено 49 видов растений, которые используются в лекарственных целях, многие из них являются </a:t>
            </a:r>
            <a:r>
              <a:rPr lang="ru-RU" sz="2000" dirty="0" err="1">
                <a:solidFill>
                  <a:prstClr val="black"/>
                </a:solidFill>
              </a:rPr>
              <a:t>Краснокнижными</a:t>
            </a:r>
            <a:r>
              <a:rPr lang="ru-RU" sz="20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6" name="Управляющая кнопка: назад 5">
            <a:hlinkClick r:id="rId4" action="ppaction://hlinksldjump" highlightClick="1"/>
          </p:cNvPr>
          <p:cNvSpPr/>
          <p:nvPr/>
        </p:nvSpPr>
        <p:spPr>
          <a:xfrm>
            <a:off x="303040" y="5967984"/>
            <a:ext cx="521208" cy="321200"/>
          </a:xfrm>
          <a:prstGeom prst="actionButtonBackPrevio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24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94"/>
            <a:ext cx="1292464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30639" y="81747"/>
            <a:ext cx="2632627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3600" dirty="0">
                <a:ln/>
                <a:solidFill>
                  <a:srgbClr val="92D050"/>
                </a:solidFill>
              </a:rPr>
              <a:t>Родник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38" y="835169"/>
            <a:ext cx="6737089" cy="858219"/>
          </a:xfr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1284" y="2211700"/>
            <a:ext cx="5217510" cy="391313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37936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2589" y="142513"/>
            <a:ext cx="5331941" cy="804647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rgbClr val="92D050"/>
                </a:solidFill>
              </a:rPr>
              <a:t>Животные и птицы</a:t>
            </a:r>
            <a:endParaRPr lang="ru-RU" b="1" dirty="0">
              <a:ln/>
              <a:solidFill>
                <a:srgbClr val="92D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31092" y="3831382"/>
            <a:ext cx="10131637" cy="10088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Благодаря обильному, разнообразному корму здесь много </a:t>
            </a:r>
            <a:r>
              <a:rPr lang="ru-RU" sz="2000" dirty="0"/>
              <a:t>птиц. </a:t>
            </a:r>
            <a:r>
              <a:rPr lang="ru-RU" sz="2000" dirty="0" smtClean="0"/>
              <a:t>Можно </a:t>
            </a:r>
            <a:r>
              <a:rPr lang="ru-RU" sz="2000" dirty="0"/>
              <a:t>услышать зеленушку, лазоревку, поползня, пищуху, чижа и </a:t>
            </a:r>
            <a:r>
              <a:rPr lang="ru-RU" sz="2000" dirty="0" smtClean="0"/>
              <a:t>других.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705"/>
            <a:ext cx="1292464" cy="68585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7691" y="4399409"/>
            <a:ext cx="2274005" cy="15180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554" y="1917923"/>
            <a:ext cx="1628517" cy="15880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1476" y="4614703"/>
            <a:ext cx="1975275" cy="148145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7326" y="4840272"/>
            <a:ext cx="1632206" cy="152247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6816" y="4840272"/>
            <a:ext cx="1941908" cy="159650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0857" y="4603870"/>
            <a:ext cx="1182727" cy="16948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1647" y="2123851"/>
            <a:ext cx="1682642" cy="145707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42843" y="2154837"/>
            <a:ext cx="2731245" cy="16765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71134" y="1062681"/>
            <a:ext cx="9086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Лису и зайца беляка посетители ландшафтного заказника могут встретить на нелюдимых окраинах. А вот белку можно  встретить  в разных уголках заказника.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6148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1480</TotalTime>
  <Words>489</Words>
  <Application>Microsoft Office PowerPoint</Application>
  <PresentationFormat>Произвольный</PresentationFormat>
  <Paragraphs>63</Paragraphs>
  <Slides>16</Slides>
  <Notes>0</Notes>
  <HiddenSlides>1</HiddenSlides>
  <MMClips>1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office theme</vt:lpstr>
      <vt:lpstr>1_office theme</vt:lpstr>
      <vt:lpstr>2_office theme</vt:lpstr>
      <vt:lpstr>3_office theme</vt:lpstr>
      <vt:lpstr>Экскурсия по территории ландшафтного заказника «Тропаревский»</vt:lpstr>
      <vt:lpstr>Презентация PowerPoint</vt:lpstr>
      <vt:lpstr>Презентация PowerPoint</vt:lpstr>
      <vt:lpstr>Добро пожаловать в Тропаревский парк</vt:lpstr>
      <vt:lpstr>Презентация PowerPoint</vt:lpstr>
      <vt:lpstr>Маршрут экскурсии</vt:lpstr>
      <vt:lpstr>Аптекарский огород</vt:lpstr>
      <vt:lpstr>Презентация PowerPoint</vt:lpstr>
      <vt:lpstr>Животные и птицы</vt:lpstr>
      <vt:lpstr>Работы учащихся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Экскурсия по территории ландшафтного заказника «Тропаревский»</dc:title>
  <dc:creator>Наталья Черепанова</dc:creator>
  <cp:lastModifiedBy>user</cp:lastModifiedBy>
  <cp:revision>184</cp:revision>
  <dcterms:created xsi:type="dcterms:W3CDTF">2015-11-24T15:27:01Z</dcterms:created>
  <dcterms:modified xsi:type="dcterms:W3CDTF">2016-01-27T14:19:43Z</dcterms:modified>
</cp:coreProperties>
</file>