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0" r:id="rId2"/>
    <p:sldId id="266" r:id="rId3"/>
    <p:sldId id="261" r:id="rId4"/>
    <p:sldId id="263" r:id="rId5"/>
    <p:sldId id="268" r:id="rId6"/>
    <p:sldId id="262" r:id="rId7"/>
    <p:sldId id="269" r:id="rId8"/>
    <p:sldId id="273" r:id="rId9"/>
    <p:sldId id="272" r:id="rId10"/>
    <p:sldId id="270" r:id="rId11"/>
    <p:sldId id="274" r:id="rId12"/>
    <p:sldId id="267" r:id="rId13"/>
    <p:sldId id="276" r:id="rId14"/>
    <p:sldId id="277" r:id="rId15"/>
    <p:sldId id="265" r:id="rId16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4E4D27"/>
    <a:srgbClr val="666633"/>
    <a:srgbClr val="3C3B1D"/>
    <a:srgbClr val="528909"/>
    <a:srgbClr val="DEC99E"/>
    <a:srgbClr val="EDD98F"/>
    <a:srgbClr val="DEBA86"/>
    <a:srgbClr val="BE730E"/>
    <a:srgbClr val="CC9900"/>
    <a:srgbClr val="B3D83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26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74567-C13A-4F9C-9289-3ECD5508BFEC}" type="datetimeFigureOut">
              <a:rPr lang="ru-RU" smtClean="0"/>
              <a:pPr/>
              <a:t>05.01.2016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C8523-D8D9-47B9-8FCE-E354423D4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C8523-D8D9-47B9-8FCE-E354423D45A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C8523-D8D9-47B9-8FCE-E354423D45A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05.01.2016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05.01.2016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05.01.2016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05.01.2016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05.01.2016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05.01.2016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05.01.2016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05.01.2016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05.01.2016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05.01.2016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C5E89-D31C-4AB9-8645-EB22F438A443}" type="datetimeFigureOut">
              <a:rPr lang="ru-RU" smtClean="0"/>
              <a:pPr/>
              <a:t>05.01.2016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0276-C809-4902-A72E-C45172C2CF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C5E89-D31C-4AB9-8645-EB22F438A443}" type="datetimeFigureOut">
              <a:rPr lang="ru-RU" smtClean="0"/>
              <a:pPr/>
              <a:t>05.01.2016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80276-C809-4902-A72E-C45172C2CF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Matumbaman\Desktop\&#1056;&#1040;&#1047;&#1042;&#1040;&#1051;\pesnya_-_vinni_puha_(xMusic.me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Matumbaman\Desktop\&#1056;&#1040;&#1047;&#1042;&#1040;&#1051;\Pesnya_-_Vinni_Puha_(xMusic.me)%201.mp3" TargetMode="External"/><Relationship Id="rId6" Type="http://schemas.openxmlformats.org/officeDocument/2006/relationships/image" Target="../media/image28.gif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static.wixstatic.com/media/c0e574_1a55dc41fce84e1daa9cda322819e62f.jpg_srz_1024_720_85_22_0.50_1.20_0.00_jpg_srz" TargetMode="External"/><Relationship Id="rId13" Type="http://schemas.openxmlformats.org/officeDocument/2006/relationships/hyperlink" Target="http://www.rainbowtreekids.com/wp-content/uploads/2012/10/pooh.png" TargetMode="External"/><Relationship Id="rId3" Type="http://schemas.openxmlformats.org/officeDocument/2006/relationships/hyperlink" Target="http://www.peoples.ru/art/literature/prose/children/alan_aleksander_milne/" TargetMode="External"/><Relationship Id="rId7" Type="http://schemas.openxmlformats.org/officeDocument/2006/relationships/hyperlink" Target="http://wdesk.ru/_ph/168/2/154237561.gif" TargetMode="External"/><Relationship Id="rId12" Type="http://schemas.openxmlformats.org/officeDocument/2006/relationships/hyperlink" Target="http://www.bookish.ru/_mod_files/ce_images/people/miln.jp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nfourok.ru/material.html?mid=19762" TargetMode="External"/><Relationship Id="rId11" Type="http://schemas.openxmlformats.org/officeDocument/2006/relationships/hyperlink" Target="http://images.cdn.bridgemanart.com/api/1.0/image/600wm.TSB.195370.7055475/70412.jpg" TargetMode="External"/><Relationship Id="rId5" Type="http://schemas.openxmlformats.org/officeDocument/2006/relationships/hyperlink" Target="http://readik.ru/books/str1_70_1_519.php" TargetMode="External"/><Relationship Id="rId10" Type="http://schemas.openxmlformats.org/officeDocument/2006/relationships/hyperlink" Target="http://www.ckfu.org/vb/customavatars/thumbs/avatar84972_5.gif" TargetMode="External"/><Relationship Id="rId4" Type="http://schemas.openxmlformats.org/officeDocument/2006/relationships/hyperlink" Target="http://nachalo4ka.ru/wp-content/uploads/2014/04/prevyu-shablon-leto2.png" TargetMode="External"/><Relationship Id="rId9" Type="http://schemas.openxmlformats.org/officeDocument/2006/relationships/hyperlink" Target="http://otvet.imgsmail.ru/download/0b1164392795d54b9cc874ba7cf280de_i-78.jpg" TargetMode="External"/><Relationship Id="rId14" Type="http://schemas.openxmlformats.org/officeDocument/2006/relationships/hyperlink" Target="http://www.knidka.info/multiplikatsionnye-skazki/vinni-pukh-i-vse-vse-vse-9/vinni-pukh-i-vse-vse-vse-9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6182" y="214290"/>
            <a:ext cx="5214974" cy="1193389"/>
          </a:xfrm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Алан Александр </a:t>
            </a:r>
            <a:r>
              <a:rPr lang="ru-RU" b="1" i="1" dirty="0" err="1" smtClean="0">
                <a:solidFill>
                  <a:schemeClr val="accent3">
                    <a:lumMod val="50000"/>
                  </a:schemeClr>
                </a:solidFill>
              </a:rPr>
              <a:t>Милн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и сказка о </a:t>
            </a:r>
            <a:r>
              <a:rPr lang="ru-RU" b="1" i="1" dirty="0" err="1" smtClean="0">
                <a:solidFill>
                  <a:schemeClr val="accent3">
                    <a:lumMod val="50000"/>
                  </a:schemeClr>
                </a:solidFill>
              </a:rPr>
              <a:t>Винни-Пухе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5786454"/>
            <a:ext cx="3857652" cy="944347"/>
          </a:xfrm>
          <a:ln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47500" lnSpcReduction="20000"/>
          </a:bodyPr>
          <a:lstStyle/>
          <a:p>
            <a:r>
              <a:rPr lang="ru-RU" b="1" dirty="0" smtClean="0">
                <a:solidFill>
                  <a:srgbClr val="3C3B1D"/>
                </a:solidFill>
              </a:rPr>
              <a:t>Составители: </a:t>
            </a:r>
            <a:r>
              <a:rPr lang="ru-RU" b="1" dirty="0" err="1" smtClean="0">
                <a:solidFill>
                  <a:srgbClr val="3C3B1D"/>
                </a:solidFill>
              </a:rPr>
              <a:t>Куляшова</a:t>
            </a:r>
            <a:r>
              <a:rPr lang="ru-RU" b="1" dirty="0" smtClean="0">
                <a:solidFill>
                  <a:srgbClr val="3C3B1D"/>
                </a:solidFill>
              </a:rPr>
              <a:t> Л.В., </a:t>
            </a:r>
            <a:r>
              <a:rPr lang="ru-RU" b="1" dirty="0" err="1" smtClean="0">
                <a:solidFill>
                  <a:srgbClr val="3C3B1D"/>
                </a:solidFill>
              </a:rPr>
              <a:t>Сиводед</a:t>
            </a:r>
            <a:r>
              <a:rPr lang="ru-RU" b="1" dirty="0" smtClean="0">
                <a:solidFill>
                  <a:srgbClr val="3C3B1D"/>
                </a:solidFill>
              </a:rPr>
              <a:t> Е.Н.,</a:t>
            </a:r>
          </a:p>
          <a:p>
            <a:r>
              <a:rPr lang="ru-RU" b="1" dirty="0" smtClean="0">
                <a:solidFill>
                  <a:srgbClr val="3C3B1D"/>
                </a:solidFill>
              </a:rPr>
              <a:t>воспитатели ГКУЗ МНПЦ БТ филиала «Детское отделение» г.Москвы</a:t>
            </a:r>
            <a:endParaRPr lang="ru-RU" b="1" dirty="0">
              <a:solidFill>
                <a:srgbClr val="3C3B1D"/>
              </a:solidFill>
            </a:endParaRPr>
          </a:p>
        </p:txBody>
      </p:sp>
      <p:pic>
        <p:nvPicPr>
          <p:cNvPr id="6150" name="Picture 6" descr=" &lt;b&gt;Винни&lt;/b&gt; готов к празднику  смайлики, картинки, фото, рисунки, gif анимации, аватар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1357298"/>
            <a:ext cx="4000528" cy="5220692"/>
          </a:xfrm>
          <a:prstGeom prst="rect">
            <a:avLst/>
          </a:prstGeom>
          <a:noFill/>
        </p:spPr>
      </p:pic>
      <p:pic>
        <p:nvPicPr>
          <p:cNvPr id="9" name="pesnya_-_vinni_puha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571604" y="38576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>
                <p:cTn id="9" repeatCount="14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7856-(52).png"/>
          <p:cNvPicPr>
            <a:picLocks noChangeAspect="1"/>
          </p:cNvPicPr>
          <p:nvPr/>
        </p:nvPicPr>
        <p:blipFill>
          <a:blip r:embed="rId2" cstate="print"/>
          <a:srcRect b="11458"/>
          <a:stretch>
            <a:fillRect/>
          </a:stretch>
        </p:blipFill>
        <p:spPr>
          <a:xfrm>
            <a:off x="0" y="5636410"/>
            <a:ext cx="928662" cy="12333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85728"/>
            <a:ext cx="7786710" cy="45798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 rot="21260393">
            <a:off x="1123518" y="4926792"/>
            <a:ext cx="77959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4E4D27"/>
                </a:solidFill>
              </a:rPr>
              <a:t>Первые книги были иллюстрированы Шепардом</a:t>
            </a:r>
            <a:endParaRPr lang="ru-RU" sz="2800" b="1" dirty="0">
              <a:solidFill>
                <a:srgbClr val="4E4D2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67856-(52).png"/>
          <p:cNvPicPr>
            <a:picLocks noChangeAspect="1"/>
          </p:cNvPicPr>
          <p:nvPr/>
        </p:nvPicPr>
        <p:blipFill>
          <a:blip r:embed="rId2" cstate="print"/>
          <a:srcRect b="11458"/>
          <a:stretch>
            <a:fillRect/>
          </a:stretch>
        </p:blipFill>
        <p:spPr>
          <a:xfrm>
            <a:off x="0" y="3643313"/>
            <a:ext cx="2786050" cy="3214687"/>
          </a:xfrm>
          <a:prstGeom prst="rect">
            <a:avLst/>
          </a:prstGeom>
        </p:spPr>
      </p:pic>
      <p:pic>
        <p:nvPicPr>
          <p:cNvPr id="2" name="Picture 5" descr="http://screenshots.etvnet.com/000/072/126/b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8498" y="1785926"/>
            <a:ext cx="5609582" cy="448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7158" y="142852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3B3835"/>
                </a:solidFill>
              </a:rPr>
              <a:t>       </a:t>
            </a:r>
            <a:r>
              <a:rPr lang="ru-RU" sz="2800" b="1" dirty="0" smtClean="0">
                <a:solidFill>
                  <a:srgbClr val="4E4D27"/>
                </a:solidFill>
              </a:rPr>
              <a:t>Для русских читателей эту книгу перевёл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 smtClean="0">
                <a:solidFill>
                  <a:srgbClr val="4E4D27"/>
                </a:solidFill>
              </a:rPr>
              <a:t>известный детский писатель Борис </a:t>
            </a:r>
            <a:r>
              <a:rPr lang="ru-RU" sz="2800" b="1" dirty="0" err="1" smtClean="0">
                <a:solidFill>
                  <a:srgbClr val="4E4D27"/>
                </a:solidFill>
              </a:rPr>
              <a:t>Заходер</a:t>
            </a:r>
            <a:r>
              <a:rPr lang="ru-RU" sz="2800" b="1" dirty="0" smtClean="0">
                <a:solidFill>
                  <a:srgbClr val="4E4D27"/>
                </a:solidFill>
              </a:rPr>
              <a:t>. </a:t>
            </a:r>
            <a:endParaRPr lang="ru-RU" sz="2800" b="1" dirty="0">
              <a:solidFill>
                <a:srgbClr val="4E4D27"/>
              </a:solidFill>
            </a:endParaRPr>
          </a:p>
        </p:txBody>
      </p:sp>
      <p:pic>
        <p:nvPicPr>
          <p:cNvPr id="6146" name="Picture 2" descr="Винни пух шагае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500570"/>
            <a:ext cx="1496794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t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42852"/>
            <a:ext cx="2582618" cy="40719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 rot="21159732">
            <a:off x="4336157" y="4060975"/>
            <a:ext cx="47229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3C3B1D"/>
                </a:solidFill>
              </a:rPr>
              <a:t>       </a:t>
            </a:r>
            <a:r>
              <a:rPr lang="ru-RU" sz="2800" b="1" dirty="0" smtClean="0">
                <a:solidFill>
                  <a:srgbClr val="4E4D27"/>
                </a:solidFill>
              </a:rPr>
              <a:t>Первый перевод </a:t>
            </a:r>
          </a:p>
          <a:p>
            <a:r>
              <a:rPr lang="en-US" sz="2800" b="1" dirty="0" smtClean="0">
                <a:solidFill>
                  <a:srgbClr val="4E4D27"/>
                </a:solidFill>
              </a:rPr>
              <a:t>Winnie-the-Pooh</a:t>
            </a:r>
            <a:endParaRPr lang="ru-RU" sz="2800" b="1" dirty="0" smtClean="0">
              <a:solidFill>
                <a:srgbClr val="4E4D27"/>
              </a:solidFill>
            </a:endParaRPr>
          </a:p>
          <a:p>
            <a:r>
              <a:rPr lang="ru-RU" sz="2800" b="1" dirty="0" smtClean="0">
                <a:solidFill>
                  <a:srgbClr val="4E4D27"/>
                </a:solidFill>
              </a:rPr>
              <a:t>был сделан в 1960 году</a:t>
            </a:r>
            <a:r>
              <a:rPr lang="ru-RU" b="1" dirty="0" smtClean="0">
                <a:solidFill>
                  <a:srgbClr val="4E4D27"/>
                </a:solidFill>
              </a:rPr>
              <a:t>.</a:t>
            </a:r>
            <a:endParaRPr lang="ru-RU" b="1" dirty="0">
              <a:solidFill>
                <a:srgbClr val="4E4D2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7929586" cy="470268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58" y="5000636"/>
            <a:ext cx="8572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333333"/>
                </a:solidFill>
                <a:latin typeface="Georgia" pitchFamily="16" charset="0"/>
                <a:cs typeface="Times New Roman" pitchFamily="16" charset="0"/>
              </a:rPr>
              <a:t>       </a:t>
            </a:r>
            <a:r>
              <a:rPr lang="ru-RU" sz="2000" b="1" dirty="0" smtClean="0">
                <a:solidFill>
                  <a:srgbClr val="3C3B1D"/>
                </a:solidFill>
                <a:latin typeface="Georgia" pitchFamily="16" charset="0"/>
                <a:cs typeface="Times New Roman" pitchFamily="16" charset="0"/>
              </a:rPr>
              <a:t>В 1969</a:t>
            </a:r>
            <a:r>
              <a:rPr lang="ru-RU" sz="2000" b="1" dirty="0" smtClean="0">
                <a:solidFill>
                  <a:srgbClr val="3C3B1D"/>
                </a:solidFill>
                <a:cs typeface="Times New Roman" pitchFamily="16" charset="0"/>
              </a:rPr>
              <a:t>—</a:t>
            </a:r>
            <a:r>
              <a:rPr lang="ru-RU" sz="2000" b="1" dirty="0" smtClean="0">
                <a:solidFill>
                  <a:srgbClr val="3C3B1D"/>
                </a:solidFill>
                <a:latin typeface="Georgia" pitchFamily="16" charset="0"/>
                <a:cs typeface="Times New Roman" pitchFamily="16" charset="0"/>
              </a:rPr>
              <a:t>1972 в СССР на киностудии </a:t>
            </a:r>
            <a:r>
              <a:rPr lang="ru-RU" sz="2000" b="1" dirty="0" smtClean="0">
                <a:solidFill>
                  <a:srgbClr val="3C3B1D"/>
                </a:solidFill>
                <a:cs typeface="Times New Roman" pitchFamily="16" charset="0"/>
              </a:rPr>
              <a:t>«</a:t>
            </a:r>
            <a:r>
              <a:rPr lang="ru-RU" sz="2000" b="1" dirty="0" err="1" smtClean="0">
                <a:solidFill>
                  <a:srgbClr val="3C3B1D"/>
                </a:solidFill>
                <a:latin typeface="Georgia" pitchFamily="16" charset="0"/>
                <a:cs typeface="Times New Roman" pitchFamily="16" charset="0"/>
              </a:rPr>
              <a:t>Союзмультфильм</a:t>
            </a:r>
            <a:r>
              <a:rPr lang="ru-RU" sz="2000" b="1" dirty="0" smtClean="0">
                <a:solidFill>
                  <a:srgbClr val="3C3B1D"/>
                </a:solidFill>
                <a:cs typeface="Times New Roman" pitchFamily="16" charset="0"/>
              </a:rPr>
              <a:t>»</a:t>
            </a:r>
            <a:r>
              <a:rPr lang="ru-RU" sz="2000" b="1" dirty="0" smtClean="0">
                <a:solidFill>
                  <a:srgbClr val="3C3B1D"/>
                </a:solidFill>
                <a:latin typeface="Georgia" pitchFamily="16" charset="0"/>
                <a:cs typeface="Times New Roman" pitchFamily="16" charset="0"/>
              </a:rPr>
              <a:t> были выпущены  три мультфильма режиссера Федора </a:t>
            </a:r>
            <a:r>
              <a:rPr lang="ru-RU" sz="2000" b="1" dirty="0" err="1" smtClean="0">
                <a:solidFill>
                  <a:srgbClr val="3C3B1D"/>
                </a:solidFill>
                <a:latin typeface="Georgia" pitchFamily="16" charset="0"/>
                <a:cs typeface="Times New Roman" pitchFamily="16" charset="0"/>
              </a:rPr>
              <a:t>Хитрука</a:t>
            </a:r>
            <a:r>
              <a:rPr lang="ru-RU" sz="2000" b="1" dirty="0" smtClean="0">
                <a:solidFill>
                  <a:srgbClr val="3C3B1D"/>
                </a:solidFill>
                <a:latin typeface="Georgia" pitchFamily="16" charset="0"/>
                <a:cs typeface="Times New Roman" pitchFamily="16" charset="0"/>
              </a:rPr>
              <a:t>:  </a:t>
            </a:r>
            <a:r>
              <a:rPr lang="ru-RU" sz="2000" b="1" dirty="0" smtClean="0">
                <a:solidFill>
                  <a:srgbClr val="3C3B1D"/>
                </a:solidFill>
                <a:cs typeface="Times New Roman" pitchFamily="16" charset="0"/>
              </a:rPr>
              <a:t>«</a:t>
            </a:r>
            <a:r>
              <a:rPr lang="ru-RU" sz="2000" b="1" dirty="0" err="1" smtClean="0">
                <a:solidFill>
                  <a:srgbClr val="3C3B1D"/>
                </a:solidFill>
                <a:latin typeface="Georgia" pitchFamily="16" charset="0"/>
                <a:cs typeface="Times New Roman" pitchFamily="16" charset="0"/>
              </a:rPr>
              <a:t>Винни-Пух</a:t>
            </a:r>
            <a:r>
              <a:rPr lang="ru-RU" sz="2000" b="1" dirty="0" smtClean="0">
                <a:solidFill>
                  <a:srgbClr val="3C3B1D"/>
                </a:solidFill>
                <a:cs typeface="Times New Roman" pitchFamily="16" charset="0"/>
              </a:rPr>
              <a:t>»</a:t>
            </a:r>
            <a:r>
              <a:rPr lang="ru-RU" sz="2000" b="1" dirty="0" smtClean="0">
                <a:solidFill>
                  <a:srgbClr val="3C3B1D"/>
                </a:solidFill>
                <a:latin typeface="Georgia" pitchFamily="16" charset="0"/>
                <a:cs typeface="Times New Roman" pitchFamily="16" charset="0"/>
              </a:rPr>
              <a:t>, </a:t>
            </a:r>
            <a:r>
              <a:rPr lang="ru-RU" sz="2000" b="1" dirty="0" smtClean="0">
                <a:solidFill>
                  <a:srgbClr val="3C3B1D"/>
                </a:solidFill>
                <a:cs typeface="Times New Roman" pitchFamily="16" charset="0"/>
              </a:rPr>
              <a:t>«</a:t>
            </a:r>
            <a:r>
              <a:rPr lang="ru-RU" sz="2000" b="1" dirty="0" err="1" smtClean="0">
                <a:solidFill>
                  <a:srgbClr val="3C3B1D"/>
                </a:solidFill>
                <a:latin typeface="Georgia" pitchFamily="16" charset="0"/>
                <a:cs typeface="Times New Roman" pitchFamily="16" charset="0"/>
              </a:rPr>
              <a:t>Винни-Пух</a:t>
            </a:r>
            <a:r>
              <a:rPr lang="ru-RU" sz="2000" b="1" dirty="0" smtClean="0">
                <a:solidFill>
                  <a:srgbClr val="3C3B1D"/>
                </a:solidFill>
                <a:latin typeface="Georgia" pitchFamily="16" charset="0"/>
                <a:cs typeface="Times New Roman" pitchFamily="16" charset="0"/>
              </a:rPr>
              <a:t> идет в гости</a:t>
            </a:r>
            <a:r>
              <a:rPr lang="ru-RU" sz="2000" b="1" dirty="0" smtClean="0">
                <a:solidFill>
                  <a:srgbClr val="3C3B1D"/>
                </a:solidFill>
                <a:cs typeface="Times New Roman" pitchFamily="16" charset="0"/>
              </a:rPr>
              <a:t>»</a:t>
            </a:r>
            <a:r>
              <a:rPr lang="ru-RU" sz="2000" b="1" dirty="0" smtClean="0">
                <a:solidFill>
                  <a:srgbClr val="3C3B1D"/>
                </a:solidFill>
                <a:latin typeface="Georgia" pitchFamily="16" charset="0"/>
                <a:cs typeface="Times New Roman" pitchFamily="16" charset="0"/>
              </a:rPr>
              <a:t> и </a:t>
            </a:r>
            <a:r>
              <a:rPr lang="ru-RU" sz="2000" b="1" dirty="0" smtClean="0">
                <a:solidFill>
                  <a:srgbClr val="3C3B1D"/>
                </a:solidFill>
                <a:cs typeface="Times New Roman" pitchFamily="16" charset="0"/>
              </a:rPr>
              <a:t>«</a:t>
            </a:r>
            <a:r>
              <a:rPr lang="ru-RU" sz="2000" b="1" dirty="0" err="1" smtClean="0">
                <a:solidFill>
                  <a:srgbClr val="3C3B1D"/>
                </a:solidFill>
                <a:latin typeface="Georgia" pitchFamily="16" charset="0"/>
                <a:cs typeface="Times New Roman" pitchFamily="16" charset="0"/>
              </a:rPr>
              <a:t>Винни-Пух</a:t>
            </a:r>
            <a:r>
              <a:rPr lang="ru-RU" sz="2000" b="1" dirty="0" smtClean="0">
                <a:solidFill>
                  <a:srgbClr val="3C3B1D"/>
                </a:solidFill>
                <a:latin typeface="Georgia" pitchFamily="16" charset="0"/>
                <a:cs typeface="Times New Roman" pitchFamily="16" charset="0"/>
              </a:rPr>
              <a:t> </a:t>
            </a:r>
            <a:r>
              <a:rPr lang="ru-RU" sz="2000" b="1" dirty="0" err="1" smtClean="0">
                <a:solidFill>
                  <a:srgbClr val="3C3B1D"/>
                </a:solidFill>
                <a:latin typeface="Georgia" pitchFamily="16" charset="0"/>
                <a:cs typeface="Times New Roman" pitchFamily="16" charset="0"/>
              </a:rPr>
              <a:t>и</a:t>
            </a:r>
            <a:r>
              <a:rPr lang="ru-RU" sz="2000" b="1" dirty="0" smtClean="0">
                <a:solidFill>
                  <a:srgbClr val="3C3B1D"/>
                </a:solidFill>
                <a:latin typeface="Georgia" pitchFamily="16" charset="0"/>
                <a:cs typeface="Times New Roman" pitchFamily="16" charset="0"/>
              </a:rPr>
              <a:t> день забот</a:t>
            </a:r>
            <a:r>
              <a:rPr lang="ru-RU" sz="2000" b="1" dirty="0" smtClean="0">
                <a:solidFill>
                  <a:srgbClr val="3C3B1D"/>
                </a:solidFill>
                <a:cs typeface="Times New Roman" pitchFamily="16" charset="0"/>
              </a:rPr>
              <a:t>»</a:t>
            </a:r>
            <a:r>
              <a:rPr lang="ru-RU" sz="2000" b="1" dirty="0" smtClean="0">
                <a:solidFill>
                  <a:srgbClr val="3C3B1D"/>
                </a:solidFill>
                <a:latin typeface="Georgia" pitchFamily="16" charset="0"/>
                <a:cs typeface="Times New Roman" pitchFamily="16" charset="0"/>
              </a:rPr>
              <a:t>,  завоевавшие любовь детской аудитории.</a:t>
            </a:r>
            <a:endParaRPr lang="ru-RU" sz="2000" b="1" dirty="0">
              <a:solidFill>
                <a:srgbClr val="3C3B1D"/>
              </a:solidFill>
              <a:latin typeface="Georgia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Винни пух (неа)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142984"/>
            <a:ext cx="4000528" cy="4220307"/>
          </a:xfrm>
          <a:prstGeom prst="rect">
            <a:avLst/>
          </a:prstGeom>
          <a:noFill/>
        </p:spPr>
      </p:pic>
      <p:pic>
        <p:nvPicPr>
          <p:cNvPr id="6" name="Рисунок 5" descr="567856-(51).png"/>
          <p:cNvPicPr>
            <a:picLocks noChangeAspect="1"/>
          </p:cNvPicPr>
          <p:nvPr/>
        </p:nvPicPr>
        <p:blipFill>
          <a:blip r:embed="rId4" cstate="print"/>
          <a:srcRect r="3703"/>
          <a:stretch>
            <a:fillRect/>
          </a:stretch>
        </p:blipFill>
        <p:spPr>
          <a:xfrm rot="5400000">
            <a:off x="-578135" y="2207930"/>
            <a:ext cx="5228205" cy="407193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3" name="Рисунок 2" descr="567856-(51).png"/>
          <p:cNvPicPr>
            <a:picLocks noChangeAspect="1"/>
          </p:cNvPicPr>
          <p:nvPr/>
        </p:nvPicPr>
        <p:blipFill>
          <a:blip r:embed="rId4" cstate="print"/>
          <a:srcRect r="3703"/>
          <a:stretch>
            <a:fillRect/>
          </a:stretch>
        </p:blipFill>
        <p:spPr>
          <a:xfrm rot="10800000">
            <a:off x="-1" y="0"/>
            <a:ext cx="3852361" cy="3000372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10" name="Рисунок 9" descr="567856-(51).png"/>
          <p:cNvPicPr>
            <a:picLocks noChangeAspect="1"/>
          </p:cNvPicPr>
          <p:nvPr/>
        </p:nvPicPr>
        <p:blipFill>
          <a:blip r:embed="rId4" cstate="print"/>
          <a:srcRect r="3703"/>
          <a:stretch>
            <a:fillRect/>
          </a:stretch>
        </p:blipFill>
        <p:spPr>
          <a:xfrm rot="16200000">
            <a:off x="4493930" y="578136"/>
            <a:ext cx="5228206" cy="407193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11" name="Рисунок 10" descr="567856-(51).png"/>
          <p:cNvPicPr>
            <a:picLocks noChangeAspect="1"/>
          </p:cNvPicPr>
          <p:nvPr/>
        </p:nvPicPr>
        <p:blipFill>
          <a:blip r:embed="rId4" cstate="print"/>
          <a:srcRect r="3703"/>
          <a:stretch>
            <a:fillRect/>
          </a:stretch>
        </p:blipFill>
        <p:spPr>
          <a:xfrm>
            <a:off x="4500563" y="3241505"/>
            <a:ext cx="4643438" cy="3616495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12" name="Рисунок 11" descr="567856-(52).png"/>
          <p:cNvPicPr>
            <a:picLocks noChangeAspect="1"/>
          </p:cNvPicPr>
          <p:nvPr/>
        </p:nvPicPr>
        <p:blipFill>
          <a:blip r:embed="rId5" cstate="print"/>
          <a:srcRect b="11458"/>
          <a:stretch>
            <a:fillRect/>
          </a:stretch>
        </p:blipFill>
        <p:spPr>
          <a:xfrm rot="16200000">
            <a:off x="5550620" y="3412947"/>
            <a:ext cx="2971981" cy="3643338"/>
          </a:xfrm>
          <a:prstGeom prst="rect">
            <a:avLst/>
          </a:prstGeom>
        </p:spPr>
      </p:pic>
      <p:pic>
        <p:nvPicPr>
          <p:cNvPr id="31746" name="Picture 2" descr="Пчелка - красавица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1071546"/>
            <a:ext cx="952500" cy="952500"/>
          </a:xfrm>
          <a:prstGeom prst="rect">
            <a:avLst/>
          </a:prstGeom>
          <a:noFill/>
        </p:spPr>
      </p:pic>
      <p:pic>
        <p:nvPicPr>
          <p:cNvPr id="9" name="Pesnya_-_Vinni_Puha_(xMusic.me)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1285852" y="51435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95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67856-(51).png"/>
          <p:cNvPicPr>
            <a:picLocks noChangeAspect="1"/>
          </p:cNvPicPr>
          <p:nvPr/>
        </p:nvPicPr>
        <p:blipFill>
          <a:blip r:embed="rId2" cstate="print"/>
          <a:srcRect r="3703"/>
          <a:stretch>
            <a:fillRect/>
          </a:stretch>
        </p:blipFill>
        <p:spPr>
          <a:xfrm>
            <a:off x="6588224" y="4867460"/>
            <a:ext cx="2555777" cy="199054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285720" y="285728"/>
            <a:ext cx="864403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200" u="sng" dirty="0" smtClean="0">
              <a:solidFill>
                <a:schemeClr val="tx2">
                  <a:lumMod val="95000"/>
                  <a:lumOff val="5000"/>
                </a:schemeClr>
              </a:solidFill>
              <a:hlinkClick r:id="rId3"/>
            </a:endParaRPr>
          </a:p>
          <a:p>
            <a:pPr algn="ctr"/>
            <a:r>
              <a:rPr lang="ru-RU" dirty="0" smtClean="0">
                <a:solidFill>
                  <a:srgbClr val="4E4D27"/>
                </a:solidFill>
              </a:rPr>
              <a:t>Источники:</a:t>
            </a:r>
          </a:p>
          <a:p>
            <a:pPr algn="ctr"/>
            <a:endParaRPr lang="ru-RU" sz="1400" dirty="0" smtClean="0">
              <a:solidFill>
                <a:srgbClr val="528909"/>
              </a:solidFill>
            </a:endParaRPr>
          </a:p>
          <a:p>
            <a:r>
              <a:rPr lang="ru-RU" sz="1200" dirty="0" smtClean="0"/>
              <a:t>Шаблон для презентации: </a:t>
            </a:r>
            <a:r>
              <a:rPr lang="ru-RU" sz="1200" dirty="0" smtClean="0">
                <a:hlinkClick r:id="rId4"/>
              </a:rPr>
              <a:t>http://nachalo4ka.ru/wp-content/uploads/2014/04/prevyu-shablon-leto2.png</a:t>
            </a:r>
            <a:endParaRPr lang="ru-RU" sz="1200" dirty="0" smtClean="0"/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  <a:hlinkClick r:id="rId3"/>
              </a:rPr>
              <a:t>http://www.peoples.ru/art/literature/prose/children/alan_aleksander_milne/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  <a:hlinkClick r:id="rId5"/>
              </a:rPr>
              <a:t>http://readik.ru/books/str1_70_1_519.php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  <a:hlinkClick r:id="rId6"/>
              </a:rPr>
              <a:t>http://infourok.ru/material.html?mid=19762</a:t>
            </a:r>
          </a:p>
          <a:p>
            <a:r>
              <a:rPr lang="ru-RU" sz="1200" dirty="0" smtClean="0"/>
              <a:t>Слайд1: </a:t>
            </a:r>
            <a:r>
              <a:rPr lang="en-US" sz="1200" dirty="0" smtClean="0">
                <a:hlinkClick r:id="rId7"/>
              </a:rPr>
              <a:t>http://wdesk.ru/_ph/168/2/154237561.gif</a:t>
            </a:r>
            <a:endParaRPr lang="ru-RU" sz="1200" dirty="0" smtClean="0"/>
          </a:p>
          <a:p>
            <a:r>
              <a:rPr lang="ru-RU" sz="1200" dirty="0" smtClean="0"/>
              <a:t>Слайд2: </a:t>
            </a:r>
            <a:r>
              <a:rPr lang="en-US" sz="1200" dirty="0" smtClean="0">
                <a:hlinkClick r:id="rId8"/>
              </a:rPr>
              <a:t>http://static.wixstatic.com/media/c0e574_1a55dc41fce84e1daa9cda322819e62f.jpg_srz_1024_720_85_22_0.50_1.20_0.00_jpg_srz</a:t>
            </a:r>
            <a:endParaRPr lang="ru-RU" sz="1200" u="sng" dirty="0" smtClean="0">
              <a:solidFill>
                <a:schemeClr val="tx2">
                  <a:lumMod val="95000"/>
                  <a:lumOff val="5000"/>
                </a:schemeClr>
              </a:solidFill>
              <a:hlinkClick r:id="rId6"/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Слайд 3: портрет </a:t>
            </a:r>
            <a:r>
              <a:rPr lang="ru-RU" sz="1200" dirty="0" err="1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А.А.Милна</a:t>
            </a:r>
            <a:r>
              <a:rPr lang="ru-RU" sz="12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–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tx2">
                    <a:lumMod val="95000"/>
                    <a:lumOff val="5000"/>
                  </a:schemeClr>
                </a:solidFill>
                <a:hlinkClick r:id="rId9"/>
              </a:rPr>
              <a:t>http://otvet.imgsmail.ru/download/0b1164392795d54b9cc874ba7cf280de_i-78.jpg</a:t>
            </a:r>
            <a:r>
              <a:rPr lang="ru-RU" sz="12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;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Лондон -  </a:t>
            </a:r>
            <a:r>
              <a:rPr lang="en-US" sz="1200" dirty="0" smtClean="0">
                <a:solidFill>
                  <a:schemeClr val="tx2">
                    <a:lumMod val="95000"/>
                    <a:lumOff val="5000"/>
                  </a:schemeClr>
                </a:solidFill>
                <a:hlinkClick r:id="rId10"/>
              </a:rPr>
              <a:t>http://www.ckfu.org/vb/customavatars/thumbs/avatar84972_5.gif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Слайд</a:t>
            </a:r>
            <a:r>
              <a:rPr lang="en-US" sz="12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4</a:t>
            </a:r>
            <a:r>
              <a:rPr lang="ru-RU" sz="12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:Тринити-колледж - </a:t>
            </a:r>
            <a:r>
              <a:rPr lang="en-US" sz="1200" dirty="0" smtClean="0">
                <a:solidFill>
                  <a:schemeClr val="tx2">
                    <a:lumMod val="95000"/>
                    <a:lumOff val="5000"/>
                  </a:schemeClr>
                </a:solidFill>
                <a:hlinkClick r:id="rId11"/>
              </a:rPr>
              <a:t>http://images.cdn.bridgemanart.com/api/1.0/image/600wm.TSB.195370.7055475/70412.jpg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Слайд</a:t>
            </a:r>
            <a:r>
              <a:rPr lang="en-US" sz="12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5:Милн с сыном - </a:t>
            </a: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  <a:hlinkClick r:id="rId12"/>
              </a:rPr>
              <a:t>http://www.bookish.ru/_mod_files/ce_images/people/miln.jpg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Слайд 6: </a:t>
            </a:r>
            <a:r>
              <a:rPr lang="en-US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  <a:hlinkClick r:id="rId13"/>
              </a:rPr>
              <a:t>http://www.rainbowtreekids.com/wp-content/uploads/2012/10/pooh.png</a:t>
            </a: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  <a:hlinkClick r:id="rId13"/>
              </a:rPr>
              <a:t>;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  <a:hlinkClick r:id="rId13"/>
              </a:rPr>
              <a:t>http://wdesk.ru/_ph/156/2/450469418.gif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Слайд 7: </a:t>
            </a:r>
            <a:r>
              <a:rPr lang="en-US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http://billionnews.ru/uploads/posts/2011-08/1314212310_1215e7bcd1_full.jpg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Слайд 8:</a:t>
            </a:r>
            <a:r>
              <a:rPr lang="en-US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http://s00.yaplakal.com/pics/pics_preview/6/9/1/2025196.jpg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Слайд 9: </a:t>
            </a:r>
            <a:r>
              <a:rPr lang="en-US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https://im2-tub-ru.yandex.net/i?id=bf8f53c9c68da723b465f8a9f662693a&amp;n=33&amp;h=170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Слайд 10:</a:t>
            </a:r>
            <a:r>
              <a:rPr lang="en-US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http://russianweek.ru/wp-content/uploads/2014/11/winnie-the-pooh-shepard-480x320.jpg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Слайд11: </a:t>
            </a:r>
            <a:r>
              <a:rPr lang="en-US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  <a:hlinkClick r:id="rId14"/>
              </a:rPr>
              <a:t>http://www.knidka.info/multiplikatsionnye-skazki/vinni-pukh-i-vse-vse-vse-9/vinni-pukh-i-vse-vse-vse-9.jpg</a:t>
            </a: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;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http://liubavyshka.ru/photo/181-0-74449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Слайд12: </a:t>
            </a:r>
            <a:r>
              <a:rPr lang="en-US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http://screenshots.etvnet.com/000/072/126/b02.jpg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Слайд1</a:t>
            </a:r>
            <a:r>
              <a:rPr lang="en-US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3</a:t>
            </a: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:</a:t>
            </a:r>
            <a:r>
              <a:rPr lang="en-US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https://im2-tub-ru.yandex.net/i?id=d1ed67c6a9dbcbe385b574d51a1ad40a&amp;n=33&amp;h=17</a:t>
            </a: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0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Слайд14: </a:t>
            </a:r>
            <a:r>
              <a:rPr lang="en-US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http://liubavyshka.ru/photo/90-0-18333</a:t>
            </a:r>
            <a:endParaRPr lang="ru-RU" sz="1200" u="sng" dirty="0" smtClean="0">
              <a:solidFill>
                <a:schemeClr val="tx2">
                  <a:lumMod val="95000"/>
                  <a:lumOff val="5000"/>
                </a:schemeClr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u="sng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http://xmusic.me/q/lsa8xbTS5c6QyHqE1JKPs8eD7qDeR6jSpeWm8Lfo/</a:t>
            </a:r>
            <a:endParaRPr lang="en-US" sz="1200" u="sng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static.wixstatic.com/media/c0e574_1a55dc41fce84e1daa9cda322819e62f.jpg_srz_1024_720_85_22_0.50_1.20_0.00_jpg_s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t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85860"/>
            <a:ext cx="4422223" cy="50720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375329">
            <a:off x="4572000" y="214290"/>
            <a:ext cx="4001558" cy="450059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000496" y="4357694"/>
            <a:ext cx="51435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 smtClean="0">
                <a:solidFill>
                  <a:srgbClr val="4E4D27"/>
                </a:solidFill>
                <a:cs typeface="Times New Roman" pitchFamily="16" charset="0"/>
              </a:rPr>
              <a:t>Английский писатель,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 smtClean="0">
                <a:solidFill>
                  <a:srgbClr val="4E4D27"/>
                </a:solidFill>
                <a:cs typeface="Times New Roman" pitchFamily="16" charset="0"/>
              </a:rPr>
              <a:t>шотландец по происхождению,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 smtClean="0">
                <a:solidFill>
                  <a:srgbClr val="4E4D27"/>
                </a:solidFill>
                <a:cs typeface="Times New Roman" pitchFamily="16" charset="0"/>
              </a:rPr>
              <a:t>Алан Александр </a:t>
            </a:r>
            <a:r>
              <a:rPr lang="ru-RU" sz="2800" b="1" dirty="0" err="1" smtClean="0">
                <a:solidFill>
                  <a:srgbClr val="4E4D27"/>
                </a:solidFill>
                <a:cs typeface="Times New Roman" pitchFamily="16" charset="0"/>
              </a:rPr>
              <a:t>Милн</a:t>
            </a:r>
            <a:r>
              <a:rPr lang="ru-RU" sz="2800" b="1" dirty="0" smtClean="0">
                <a:solidFill>
                  <a:srgbClr val="4E4D27"/>
                </a:solidFill>
                <a:cs typeface="Times New Roman" pitchFamily="16" charset="0"/>
              </a:rPr>
              <a:t>  провел свое детство в Лондоне, где его отец работал в школе.</a:t>
            </a:r>
            <a:endParaRPr lang="ru-RU" sz="2800" b="1" dirty="0">
              <a:solidFill>
                <a:srgbClr val="4E4D27"/>
              </a:solidFill>
              <a:cs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67856-(51).png"/>
          <p:cNvPicPr>
            <a:picLocks noChangeAspect="1"/>
          </p:cNvPicPr>
          <p:nvPr/>
        </p:nvPicPr>
        <p:blipFill>
          <a:blip r:embed="rId2" cstate="print"/>
          <a:srcRect r="3703"/>
          <a:stretch>
            <a:fillRect/>
          </a:stretch>
        </p:blipFill>
        <p:spPr>
          <a:xfrm>
            <a:off x="6588224" y="4867460"/>
            <a:ext cx="2555777" cy="199054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928934"/>
            <a:ext cx="7286676" cy="39290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21353575">
            <a:off x="730447" y="443772"/>
            <a:ext cx="7458796" cy="2711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3C3B1D"/>
                </a:solidFill>
              </a:rPr>
              <a:t>       </a:t>
            </a:r>
            <a:r>
              <a:rPr lang="ru-RU" sz="2800" b="1" dirty="0" smtClean="0">
                <a:solidFill>
                  <a:srgbClr val="4E4D27"/>
                </a:solidFill>
              </a:rPr>
              <a:t>А. </a:t>
            </a:r>
            <a:r>
              <a:rPr lang="ru-RU" sz="2800" b="1" dirty="0" err="1" smtClean="0">
                <a:solidFill>
                  <a:srgbClr val="4E4D27"/>
                </a:solidFill>
              </a:rPr>
              <a:t>Милн</a:t>
            </a:r>
            <a:r>
              <a:rPr lang="ru-RU" sz="2800" b="1" dirty="0" smtClean="0">
                <a:solidFill>
                  <a:srgbClr val="4E4D27"/>
                </a:solidFill>
              </a:rPr>
              <a:t>  с юных лет сочинял забавные стихи, проявлял способности к точным наукам и поступил в Тринити-колледж в Кембридже на математическое отделение. В студенческие годы он был редактором журнала «</a:t>
            </a:r>
            <a:r>
              <a:rPr lang="ru-RU" sz="2800" b="1" dirty="0" err="1" smtClean="0">
                <a:solidFill>
                  <a:srgbClr val="4E4D27"/>
                </a:solidFill>
              </a:rPr>
              <a:t>Granta</a:t>
            </a:r>
            <a:r>
              <a:rPr lang="ru-RU" sz="2800" b="1" dirty="0" smtClean="0">
                <a:solidFill>
                  <a:srgbClr val="4E4D27"/>
                </a:solidFill>
              </a:rPr>
              <a:t>», для которого сочинял стихи и рассказы. </a:t>
            </a:r>
            <a:endParaRPr lang="ru-RU" sz="2800" b="1" dirty="0">
              <a:solidFill>
                <a:srgbClr val="4E4D2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67856-(51).png"/>
          <p:cNvPicPr>
            <a:picLocks noChangeAspect="1"/>
          </p:cNvPicPr>
          <p:nvPr/>
        </p:nvPicPr>
        <p:blipFill>
          <a:blip r:embed="rId2" cstate="print"/>
          <a:srcRect r="3703"/>
          <a:stretch>
            <a:fillRect/>
          </a:stretch>
        </p:blipFill>
        <p:spPr>
          <a:xfrm>
            <a:off x="6588224" y="4867460"/>
            <a:ext cx="2555777" cy="199054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 rot="21278658">
            <a:off x="4247185" y="276281"/>
            <a:ext cx="459963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 smtClean="0">
                <a:solidFill>
                  <a:srgbClr val="3C3B1D"/>
                </a:solidFill>
              </a:rPr>
              <a:t>       </a:t>
            </a:r>
            <a:r>
              <a:rPr lang="ru-RU" sz="2800" b="1" dirty="0" smtClean="0">
                <a:solidFill>
                  <a:srgbClr val="4E4D27"/>
                </a:solidFill>
              </a:rPr>
              <a:t>Переехав в Лондон, </a:t>
            </a:r>
            <a:r>
              <a:rPr lang="ru-RU" sz="2800" b="1" dirty="0" err="1" smtClean="0">
                <a:solidFill>
                  <a:srgbClr val="4E4D27"/>
                </a:solidFill>
              </a:rPr>
              <a:t>Милн</a:t>
            </a:r>
            <a:r>
              <a:rPr lang="ru-RU" sz="2800" b="1" dirty="0" smtClean="0">
                <a:solidFill>
                  <a:srgbClr val="4E4D27"/>
                </a:solidFill>
              </a:rPr>
              <a:t> стал работать в журнале «</a:t>
            </a:r>
            <a:r>
              <a:rPr lang="ru-RU" sz="2800" b="1" dirty="0" err="1" smtClean="0">
                <a:solidFill>
                  <a:srgbClr val="4E4D27"/>
                </a:solidFill>
              </a:rPr>
              <a:t>Punch</a:t>
            </a:r>
            <a:r>
              <a:rPr lang="ru-RU" sz="2800" b="1" dirty="0" smtClean="0">
                <a:solidFill>
                  <a:srgbClr val="4E4D27"/>
                </a:solidFill>
              </a:rPr>
              <a:t>».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 smtClean="0">
                <a:solidFill>
                  <a:srgbClr val="4E4D27"/>
                </a:solidFill>
              </a:rPr>
              <a:t>        В 1920 г. у него  родился его единственный сын Кристофер Робин. 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 smtClean="0">
                <a:solidFill>
                  <a:srgbClr val="4E4D27"/>
                </a:solidFill>
              </a:rPr>
              <a:t>       Когда сыну исполнилось три года, </a:t>
            </a:r>
            <a:r>
              <a:rPr lang="ru-RU" sz="2800" b="1" dirty="0" err="1" smtClean="0">
                <a:solidFill>
                  <a:srgbClr val="4E4D27"/>
                </a:solidFill>
              </a:rPr>
              <a:t>Милн</a:t>
            </a:r>
            <a:r>
              <a:rPr lang="ru-RU" sz="2800" b="1" dirty="0" smtClean="0">
                <a:solidFill>
                  <a:srgbClr val="4E4D27"/>
                </a:solidFill>
              </a:rPr>
              <a:t> начал писать про него и для него стихи.</a:t>
            </a:r>
            <a:endParaRPr lang="ru-RU" sz="2800" b="1" dirty="0">
              <a:solidFill>
                <a:srgbClr val="4E4D27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lum bright="7000"/>
          </a:blip>
          <a:srcRect/>
          <a:stretch>
            <a:fillRect/>
          </a:stretch>
        </p:blipFill>
        <p:spPr bwMode="auto">
          <a:xfrm>
            <a:off x="142844" y="142852"/>
            <a:ext cx="4357718" cy="62865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img-fotki.yandex.ru/get/3306/lenuschkam.37/0_253dc_e5e1aa46_L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843036">
            <a:off x="6970648" y="3285436"/>
            <a:ext cx="1790575" cy="2148691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43709">
            <a:off x="2108720" y="1108746"/>
            <a:ext cx="4122622" cy="5508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Рисунок 4" descr="567856-(52).png"/>
          <p:cNvPicPr>
            <a:picLocks noChangeAspect="1"/>
          </p:cNvPicPr>
          <p:nvPr/>
        </p:nvPicPr>
        <p:blipFill>
          <a:blip r:embed="rId4" cstate="print"/>
          <a:srcRect b="11458"/>
          <a:stretch>
            <a:fillRect/>
          </a:stretch>
        </p:blipFill>
        <p:spPr>
          <a:xfrm rot="16200000">
            <a:off x="6355189" y="4069189"/>
            <a:ext cx="2505788" cy="307183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 rot="20932990">
            <a:off x="122262" y="760842"/>
            <a:ext cx="6066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4E4D27"/>
                </a:solidFill>
              </a:rPr>
              <a:t>В 1926 был написан </a:t>
            </a:r>
            <a:r>
              <a:rPr lang="en-US" sz="2800" b="1" dirty="0" smtClean="0">
                <a:solidFill>
                  <a:srgbClr val="4E4D27"/>
                </a:solidFill>
              </a:rPr>
              <a:t>Winnie-the-Pooh</a:t>
            </a:r>
            <a:r>
              <a:rPr lang="ru-RU" sz="2800" b="1" dirty="0" smtClean="0">
                <a:solidFill>
                  <a:srgbClr val="3C3B1D"/>
                </a:solidFill>
              </a:rPr>
              <a:t>.</a:t>
            </a:r>
            <a:endParaRPr lang="ru-RU" sz="2800" b="1" dirty="0">
              <a:solidFill>
                <a:srgbClr val="3C3B1D"/>
              </a:solidFill>
            </a:endParaRPr>
          </a:p>
        </p:txBody>
      </p:sp>
      <p:pic>
        <p:nvPicPr>
          <p:cNvPr id="4100" name="Picture 4" descr=" &lt;b&gt;Винни&lt;/b&gt; Пух и пчелы  смайлики, картинки, фото, рисунки, gif анимации, аватары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286124"/>
            <a:ext cx="2571768" cy="3086122"/>
          </a:xfrm>
          <a:prstGeom prst="rect">
            <a:avLst/>
          </a:prstGeom>
          <a:noFill/>
        </p:spPr>
      </p:pic>
      <p:pic>
        <p:nvPicPr>
          <p:cNvPr id="7" name="Рисунок 6" descr="567856-(52).png"/>
          <p:cNvPicPr>
            <a:picLocks noChangeAspect="1"/>
          </p:cNvPicPr>
          <p:nvPr/>
        </p:nvPicPr>
        <p:blipFill>
          <a:blip r:embed="rId4" cstate="print"/>
          <a:srcRect b="11458"/>
          <a:stretch>
            <a:fillRect/>
          </a:stretch>
        </p:blipFill>
        <p:spPr>
          <a:xfrm rot="16200000">
            <a:off x="6507589" y="4221589"/>
            <a:ext cx="2505788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67856-(51).png"/>
          <p:cNvPicPr>
            <a:picLocks noChangeAspect="1"/>
          </p:cNvPicPr>
          <p:nvPr/>
        </p:nvPicPr>
        <p:blipFill>
          <a:blip r:embed="rId3" cstate="print"/>
          <a:srcRect r="3703"/>
          <a:stretch>
            <a:fillRect/>
          </a:stretch>
        </p:blipFill>
        <p:spPr>
          <a:xfrm>
            <a:off x="7768176" y="5786454"/>
            <a:ext cx="1375824" cy="1071546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285728"/>
            <a:ext cx="6500858" cy="4312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4282" y="4611231"/>
            <a:ext cx="87868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     </a:t>
            </a:r>
            <a:r>
              <a:rPr lang="ru-RU" sz="2800" b="1" dirty="0" smtClean="0">
                <a:solidFill>
                  <a:srgbClr val="4E4D27"/>
                </a:solidFill>
              </a:rPr>
              <a:t>Все герои книги (Пух, Пятачок, </a:t>
            </a:r>
            <a:r>
              <a:rPr lang="ru-RU" sz="2800" b="1" dirty="0" err="1" smtClean="0">
                <a:solidFill>
                  <a:srgbClr val="4E4D27"/>
                </a:solidFill>
              </a:rPr>
              <a:t>Иа</a:t>
            </a:r>
            <a:r>
              <a:rPr lang="ru-RU" sz="2800" b="1" dirty="0" smtClean="0">
                <a:solidFill>
                  <a:srgbClr val="4E4D27"/>
                </a:solidFill>
              </a:rPr>
              <a:t>, Тигра, </a:t>
            </a:r>
            <a:r>
              <a:rPr lang="ru-RU" sz="2800" b="1" dirty="0" err="1" smtClean="0">
                <a:solidFill>
                  <a:srgbClr val="4E4D27"/>
                </a:solidFill>
              </a:rPr>
              <a:t>Кенга</a:t>
            </a:r>
            <a:r>
              <a:rPr lang="ru-RU" sz="2800" b="1" dirty="0" smtClean="0">
                <a:solidFill>
                  <a:srgbClr val="4E4D27"/>
                </a:solidFill>
              </a:rPr>
              <a:t> и </a:t>
            </a:r>
            <a:r>
              <a:rPr lang="ru-RU" sz="2800" b="1" dirty="0" err="1" smtClean="0">
                <a:solidFill>
                  <a:srgbClr val="4E4D27"/>
                </a:solidFill>
              </a:rPr>
              <a:t>Ру</a:t>
            </a:r>
            <a:r>
              <a:rPr lang="ru-RU" sz="2800" b="1" dirty="0" smtClean="0">
                <a:solidFill>
                  <a:srgbClr val="4E4D27"/>
                </a:solidFill>
              </a:rPr>
              <a:t>) кроме Кролика и Совы, были найдены в детской Кристофера (сейчас игрушки, послужившие прототипами, хранятся в Музее игрушечных медведей</a:t>
            </a:r>
          </a:p>
          <a:p>
            <a:r>
              <a:rPr lang="ru-RU" sz="2800" b="1" dirty="0" smtClean="0">
                <a:solidFill>
                  <a:srgbClr val="4E4D27"/>
                </a:solidFill>
              </a:rPr>
              <a:t> в Великобритании)</a:t>
            </a:r>
            <a:endParaRPr lang="ru-RU" sz="2800" b="1" dirty="0">
              <a:solidFill>
                <a:srgbClr val="4E4D27"/>
              </a:solidFill>
            </a:endParaRPr>
          </a:p>
        </p:txBody>
      </p:sp>
      <p:pic>
        <p:nvPicPr>
          <p:cNvPr id="7" name="Рисунок 6" descr="567856-(51).png"/>
          <p:cNvPicPr>
            <a:picLocks noChangeAspect="1"/>
          </p:cNvPicPr>
          <p:nvPr/>
        </p:nvPicPr>
        <p:blipFill>
          <a:blip r:embed="rId5" cstate="print"/>
          <a:srcRect r="3703"/>
          <a:stretch>
            <a:fillRect/>
          </a:stretch>
        </p:blipFill>
        <p:spPr>
          <a:xfrm rot="10800000">
            <a:off x="0" y="0"/>
            <a:ext cx="1357290" cy="105711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917120"/>
            <a:ext cx="6929486" cy="480853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2844" y="142852"/>
            <a:ext cx="88583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cs typeface="Times New Roman" pitchFamily="16" charset="0"/>
              </a:rPr>
              <a:t>        </a:t>
            </a:r>
            <a:r>
              <a:rPr lang="ru-RU" sz="2800" b="1" dirty="0" smtClean="0">
                <a:solidFill>
                  <a:srgbClr val="4E4D27"/>
                </a:solidFill>
                <a:cs typeface="Times New Roman" pitchFamily="16" charset="0"/>
              </a:rPr>
              <a:t>Уолт Дисней в 1966 выпустил первый </a:t>
            </a:r>
            <a:r>
              <a:rPr lang="ru-RU" sz="2800" b="1" dirty="0" err="1" smtClean="0">
                <a:solidFill>
                  <a:srgbClr val="4E4D27"/>
                </a:solidFill>
                <a:cs typeface="Times New Roman" pitchFamily="16" charset="0"/>
              </a:rPr>
              <a:t>мультиплика</a:t>
            </a:r>
            <a:r>
              <a:rPr lang="ru-RU" sz="2800" b="1" dirty="0" smtClean="0">
                <a:solidFill>
                  <a:srgbClr val="4E4D27"/>
                </a:solidFill>
                <a:cs typeface="Times New Roman" pitchFamily="16" charset="0"/>
              </a:rPr>
              <a:t>- </a:t>
            </a:r>
            <a:r>
              <a:rPr lang="ru-RU" sz="2800" b="1" dirty="0" err="1" smtClean="0">
                <a:solidFill>
                  <a:srgbClr val="4E4D27"/>
                </a:solidFill>
                <a:cs typeface="Times New Roman" pitchFamily="16" charset="0"/>
              </a:rPr>
              <a:t>ционный</a:t>
            </a:r>
            <a:r>
              <a:rPr lang="ru-RU" sz="2800" b="1" dirty="0" smtClean="0">
                <a:solidFill>
                  <a:srgbClr val="4E4D27"/>
                </a:solidFill>
                <a:cs typeface="Times New Roman" pitchFamily="16" charset="0"/>
              </a:rPr>
              <a:t> фильм по книге  </a:t>
            </a:r>
            <a:r>
              <a:rPr lang="ru-RU" sz="2800" b="1" dirty="0" err="1" smtClean="0">
                <a:solidFill>
                  <a:srgbClr val="4E4D27"/>
                </a:solidFill>
                <a:cs typeface="Times New Roman" pitchFamily="16" charset="0"/>
              </a:rPr>
              <a:t>Милна</a:t>
            </a:r>
            <a:r>
              <a:rPr lang="ru-RU" sz="2800" b="1" dirty="0" smtClean="0">
                <a:solidFill>
                  <a:srgbClr val="4E4D27"/>
                </a:solidFill>
                <a:cs typeface="Times New Roman" pitchFamily="16" charset="0"/>
              </a:rPr>
              <a:t> «</a:t>
            </a:r>
            <a:r>
              <a:rPr lang="ru-RU" sz="2800" b="1" dirty="0" err="1" smtClean="0">
                <a:solidFill>
                  <a:srgbClr val="4E4D27"/>
                </a:solidFill>
                <a:cs typeface="Times New Roman" pitchFamily="16" charset="0"/>
              </a:rPr>
              <a:t>Винни-Пух</a:t>
            </a:r>
            <a:r>
              <a:rPr lang="ru-RU" sz="2800" b="1" dirty="0" smtClean="0">
                <a:solidFill>
                  <a:srgbClr val="4E4D27"/>
                </a:solidFill>
                <a:cs typeface="Times New Roman" pitchFamily="16" charset="0"/>
              </a:rPr>
              <a:t>». Этот фильм о приключениях мальчика по имени Кристофер Робин и его любимого игрушечного медведя </a:t>
            </a:r>
            <a:r>
              <a:rPr lang="ru-RU" sz="2800" b="1" dirty="0" err="1" smtClean="0">
                <a:solidFill>
                  <a:srgbClr val="4E4D27"/>
                </a:solidFill>
                <a:cs typeface="Times New Roman" pitchFamily="16" charset="0"/>
              </a:rPr>
              <a:t>Винни-Пуха</a:t>
            </a:r>
            <a:r>
              <a:rPr lang="ru-RU" sz="2800" b="1" dirty="0" smtClean="0">
                <a:solidFill>
                  <a:srgbClr val="4E4D27"/>
                </a:solidFill>
                <a:cs typeface="Times New Roman" pitchFamily="16" charset="0"/>
              </a:rPr>
              <a:t>.</a:t>
            </a:r>
            <a:endParaRPr lang="ru-RU" sz="2800" b="1" dirty="0">
              <a:solidFill>
                <a:srgbClr val="4E4D27"/>
              </a:solidFill>
              <a:cs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67856-(51).png"/>
          <p:cNvPicPr>
            <a:picLocks noChangeAspect="1"/>
          </p:cNvPicPr>
          <p:nvPr/>
        </p:nvPicPr>
        <p:blipFill>
          <a:blip r:embed="rId2" cstate="print"/>
          <a:srcRect r="3703"/>
          <a:stretch>
            <a:fillRect/>
          </a:stretch>
        </p:blipFill>
        <p:spPr>
          <a:xfrm>
            <a:off x="6588224" y="4867460"/>
            <a:ext cx="2555777" cy="1990541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928934"/>
            <a:ext cx="2309826" cy="309249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571480"/>
            <a:ext cx="8572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4E4D27"/>
                </a:solidFill>
              </a:rPr>
              <a:t>      </a:t>
            </a:r>
            <a:r>
              <a:rPr lang="ru-RU" sz="2800" b="1" dirty="0" smtClean="0">
                <a:solidFill>
                  <a:srgbClr val="4E4D27"/>
                </a:solidFill>
              </a:rPr>
              <a:t>Лучшая сказка ХХ века Сказочная повесть о </a:t>
            </a:r>
            <a:r>
              <a:rPr lang="ru-RU" sz="2800" b="1" dirty="0" err="1" smtClean="0">
                <a:solidFill>
                  <a:srgbClr val="4E4D27"/>
                </a:solidFill>
              </a:rPr>
              <a:t>Винни-Пухе</a:t>
            </a:r>
            <a:r>
              <a:rPr lang="ru-RU" sz="2800" b="1" dirty="0" smtClean="0">
                <a:solidFill>
                  <a:srgbClr val="4E4D27"/>
                </a:solidFill>
              </a:rPr>
              <a:t> принесла </a:t>
            </a:r>
            <a:r>
              <a:rPr lang="ru-RU" sz="2800" b="1" dirty="0" err="1" smtClean="0">
                <a:solidFill>
                  <a:srgbClr val="4E4D27"/>
                </a:solidFill>
              </a:rPr>
              <a:t>Милну</a:t>
            </a:r>
            <a:r>
              <a:rPr lang="ru-RU" sz="2800" b="1" dirty="0" smtClean="0">
                <a:solidFill>
                  <a:srgbClr val="4E4D27"/>
                </a:solidFill>
              </a:rPr>
              <a:t> мировую славу и стала одной из лучших сказок ХХ века.  Она была переведена на 12 языков и разошлась в количестве около 15 миллионов экземпляров. </a:t>
            </a:r>
            <a:endParaRPr lang="ru-RU" sz="2800" b="1" dirty="0">
              <a:solidFill>
                <a:srgbClr val="4E4D27"/>
              </a:solidFill>
            </a:endParaRPr>
          </a:p>
        </p:txBody>
      </p:sp>
      <p:pic>
        <p:nvPicPr>
          <p:cNvPr id="20482" name="Picture 2" descr="http://img-fotki.yandex.ru/get/3303/lenuschkam.37/0_253d9_c96d564e_L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2214554"/>
            <a:ext cx="1333500" cy="3238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323a8944744691c7a6fa3b9bbfe58208c2f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425</Words>
  <Application>Microsoft Office PowerPoint</Application>
  <PresentationFormat>Экран (4:3)</PresentationFormat>
  <Paragraphs>50</Paragraphs>
  <Slides>15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Алан Александр Милн и сказка о Винни-Пухе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Бабочка. Ромашка.</dc:title>
  <dc:subject>Шаблон</dc:subject>
  <dc:creator>Питинёва Антонина </dc:creator>
  <cp:keywords>шаблон, презентация, для детей</cp:keywords>
  <cp:lastModifiedBy>Matumbaman</cp:lastModifiedBy>
  <cp:revision>69</cp:revision>
  <dcterms:created xsi:type="dcterms:W3CDTF">2014-02-27T12:12:54Z</dcterms:created>
  <dcterms:modified xsi:type="dcterms:W3CDTF">2016-01-05T15:51:19Z</dcterms:modified>
</cp:coreProperties>
</file>