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6" r:id="rId2"/>
    <p:sldId id="256" r:id="rId3"/>
    <p:sldId id="257" r:id="rId4"/>
    <p:sldId id="258" r:id="rId5"/>
    <p:sldId id="259" r:id="rId6"/>
    <p:sldId id="277" r:id="rId7"/>
    <p:sldId id="260" r:id="rId8"/>
    <p:sldId id="275" r:id="rId9"/>
    <p:sldId id="266" r:id="rId10"/>
    <p:sldId id="267" r:id="rId11"/>
    <p:sldId id="264" r:id="rId12"/>
    <p:sldId id="270" r:id="rId13"/>
    <p:sldId id="261" r:id="rId14"/>
    <p:sldId id="271" r:id="rId15"/>
    <p:sldId id="268" r:id="rId16"/>
    <p:sldId id="269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168" autoAdjust="0"/>
  </p:normalViewPr>
  <p:slideViewPr>
    <p:cSldViewPr>
      <p:cViewPr varScale="1">
        <p:scale>
          <a:sx n="82" d="100"/>
          <a:sy n="82" d="100"/>
        </p:scale>
        <p:origin x="-4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9BF271-A20A-418A-8BF4-A4BB0A249C1E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CD31D-B18A-4E4D-9115-2026A95F2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614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75234-9C45-413C-A147-95155AA1837D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A6178-C059-4020-9F9B-1E5E0E1EEC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95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A6178-C059-4020-9F9B-1E5E0E1EEC6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8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jpe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5.jpeg"/><Relationship Id="rId10" Type="http://schemas.openxmlformats.org/officeDocument/2006/relationships/image" Target="../media/image10.wmf"/><Relationship Id="rId4" Type="http://schemas.openxmlformats.org/officeDocument/2006/relationships/image" Target="../media/image14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://ru.wikipedia.org/wiki/%D0%A4%D0%B0%D0%B9%D0%BB:Fukushima-1.JPG" TargetMode="Externa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subTitle" idx="1"/>
          </p:nvPr>
        </p:nvSpPr>
        <p:spPr>
          <a:xfrm>
            <a:off x="642910" y="1500174"/>
            <a:ext cx="7858180" cy="4000528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Науку все глубже постигнуть стремись,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Познанием вечного жаждой томись.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Лишь первых познаний блеснет тебе свет,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Узнаешь: предела для знания нет.</a:t>
            </a:r>
            <a:endParaRPr lang="ru-RU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Фирдоуси, персидский поэт,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940-1030 гг.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6000768"/>
            <a:ext cx="9144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Юрий Алексеевич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Г</a:t>
            </a:r>
            <a:r>
              <a:rPr kumimoji="0" lang="ru-RU" sz="4000" b="1" i="0" u="none" strike="noStrike" kern="120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агарин</a:t>
            </a:r>
            <a:r>
              <a:rPr kumimoji="0" lang="ru-RU" sz="40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(1934-1968)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428728" y="428604"/>
            <a:ext cx="6429420" cy="5429288"/>
            <a:chOff x="1357290" y="1071546"/>
            <a:chExt cx="6429420" cy="557216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57290" y="1071546"/>
              <a:ext cx="6215106" cy="528641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500166" y="1214422"/>
              <a:ext cx="6286544" cy="542928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 descr="Gagarin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14480" y="1357298"/>
              <a:ext cx="5857916" cy="51160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92D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Задание 1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«Определение  средней мощности, развиваемой при приседании»</a:t>
            </a:r>
          </a:p>
          <a:p>
            <a:pPr marL="514350" indent="-514350" algn="just">
              <a:spcBef>
                <a:spcPts val="0"/>
              </a:spcBef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Измерьте массу своего тела  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 (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кг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14350" indent="-514350" algn="just">
              <a:spcBef>
                <a:spcPts val="0"/>
              </a:spcBef>
              <a:buAutoNum type="arabicPeriod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Сделайте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приседаний за промежуток времени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t(c)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14350" indent="-514350" algn="just">
              <a:spcBef>
                <a:spcPts val="0"/>
              </a:spcBef>
              <a:buAutoNum type="arabicPeriod" startAt="3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Вычислите развиваемую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 (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Вт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marL="514350" indent="-514350" algn="just">
              <a:spcBef>
                <a:spcPts val="0"/>
              </a:spcBef>
              <a:buAutoNum type="arabicPeriod" startAt="3"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14350" indent="-514350" algn="just">
              <a:spcBef>
                <a:spcPts val="0"/>
              </a:spcBef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714612" y="4214818"/>
          <a:ext cx="3459329" cy="1449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Формула" r:id="rId3" imgW="939600" imgH="393480" progId="Equation.3">
                  <p:embed/>
                </p:oleObj>
              </mc:Choice>
              <mc:Fallback>
                <p:oleObj name="Формула" r:id="rId3" imgW="9396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4214818"/>
                        <a:ext cx="3459329" cy="1449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857224" y="5643578"/>
            <a:ext cx="7072362" cy="79690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 вас получилось 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N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&gt; 180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Вт?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Задание 2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92971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«Определение мощности, развиваемой при передвижении груза по наклонной плоскости»</a:t>
            </a:r>
          </a:p>
          <a:p>
            <a:pPr algn="ctr"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14350" indent="-514350" algn="just">
              <a:spcBef>
                <a:spcPts val="0"/>
              </a:spcBef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928794" y="2571744"/>
          <a:ext cx="4786346" cy="206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Формула" r:id="rId3" imgW="914400" imgH="393480" progId="Equation.3">
                  <p:embed/>
                </p:oleObj>
              </mc:Choice>
              <mc:Fallback>
                <p:oleObj name="Формула" r:id="rId3" imgW="91440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2571744"/>
                        <a:ext cx="4786346" cy="2060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71670" y="4786322"/>
            <a:ext cx="5214974" cy="1571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0,1</a:t>
            </a:r>
            <a:r>
              <a:rPr lang="en-US" sz="4000" b="1" dirty="0" smtClean="0">
                <a:solidFill>
                  <a:srgbClr val="002060"/>
                </a:solidFill>
              </a:rPr>
              <a:t>5</a:t>
            </a:r>
            <a:r>
              <a:rPr lang="ru-RU" sz="4000" b="1" dirty="0" smtClean="0">
                <a:solidFill>
                  <a:srgbClr val="002060"/>
                </a:solidFill>
              </a:rPr>
              <a:t>  Вт &lt; </a:t>
            </a:r>
            <a:r>
              <a:rPr lang="en-US" sz="4000" b="1" dirty="0" smtClean="0">
                <a:solidFill>
                  <a:srgbClr val="002060"/>
                </a:solidFill>
              </a:rPr>
              <a:t>N &lt;</a:t>
            </a:r>
            <a:r>
              <a:rPr lang="ru-RU" sz="4000" b="1" dirty="0" smtClean="0">
                <a:solidFill>
                  <a:srgbClr val="002060"/>
                </a:solidFill>
              </a:rPr>
              <a:t> 0,35 Вт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Задание 3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8371" y="928670"/>
          <a:ext cx="8679339" cy="5974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27"/>
                <a:gridCol w="3842442"/>
                <a:gridCol w="2169835"/>
                <a:gridCol w="2169835"/>
              </a:tblGrid>
              <a:tr h="10311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</a:t>
                      </a:r>
                    </a:p>
                    <a:p>
                      <a:pPr algn="ctr"/>
                      <a:r>
                        <a:rPr lang="en-US" sz="1600" dirty="0" smtClean="0"/>
                        <a:t>n</a:t>
                      </a:r>
                      <a:r>
                        <a:rPr lang="ru-RU" sz="1600" dirty="0" smtClean="0"/>
                        <a:t>/</a:t>
                      </a:r>
                      <a:r>
                        <a:rPr lang="en-US" sz="1600" dirty="0" smtClean="0"/>
                        <a:t>n</a:t>
                      </a:r>
                      <a:endParaRPr lang="ru-RU" sz="1600" dirty="0"/>
                    </a:p>
                  </a:txBody>
                  <a:tcPr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Вопрос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Варианты </a:t>
                      </a:r>
                    </a:p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ответов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Ответ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38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Что характеризует мощность?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 – скорость изменения силы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– скорость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выполнения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работы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Ж – скорость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прохождения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пути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34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Поставьте пропущенную</a:t>
                      </a:r>
                    </a:p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 букву в формулу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- 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 -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 -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34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Какая из перечисленных единиц является единицей мощности?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 – Джоуль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 - Ватт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Д - Ньютон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34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Кто развивает большую мощность: медленно поднимающийся по лестнице человек или спортсмен той же массы, совершающий прыжок  с  шестом?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–  спортсмен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 – человек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Б –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мощность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одинаковая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endParaRPr lang="ru-RU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34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Какая старинная  единица измерения мощности используется до сих пор?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Ь – кошачья сила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 – лягушачья сила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-  лошадиная сила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899592" y="2348880"/>
          <a:ext cx="785813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Формула" r:id="rId4" imgW="419040" imgH="393480" progId="Equation.3">
                  <p:embed/>
                </p:oleObj>
              </mc:Choice>
              <mc:Fallback>
                <p:oleObj name="Формула" r:id="rId4" imgW="4190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2348880"/>
                        <a:ext cx="785813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6786578" y="2000240"/>
            <a:ext cx="2000834" cy="47325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85786" y="2071678"/>
            <a:ext cx="8001056" cy="35719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071546"/>
            <a:ext cx="7929618" cy="350046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85860"/>
            <a:ext cx="8001056" cy="42148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500174"/>
            <a:ext cx="750099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Команда космического корабля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полностью укомплектована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учениками 7 класса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МБНОУ «Гимназия №1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города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Белово»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Мест больше нет!</a:t>
            </a:r>
            <a:endParaRPr lang="ru-RU" sz="4000" b="1" i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429684" cy="478634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Прочитать </a:t>
            </a:r>
            <a:r>
              <a:rPr lang="en-US" dirty="0" smtClean="0"/>
              <a:t>§54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Решить задачу</a:t>
            </a:r>
          </a:p>
          <a:p>
            <a:pPr marL="514350" indent="-514350">
              <a:buNone/>
            </a:pPr>
            <a:r>
              <a:rPr lang="ru-RU" dirty="0" smtClean="0"/>
              <a:t>	Прочитав условие задачи, ответьте на вопросы:</a:t>
            </a:r>
          </a:p>
          <a:p>
            <a:pPr algn="just"/>
            <a:r>
              <a:rPr lang="ru-RU" i="1" dirty="0" smtClean="0"/>
              <a:t>Какова средняя мощность, развиваемая отшельником, если его масса 60 кг, а при наклоне центр тяжести опускается на 10 см?</a:t>
            </a:r>
          </a:p>
          <a:p>
            <a:pPr algn="just"/>
            <a:r>
              <a:rPr lang="ru-RU" i="1" dirty="0" smtClean="0"/>
              <a:t>Какую работу совершил отшельник за 5 лет, если он трудился в таком темпе без выходных по 10 часов в день?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Итоги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868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sz="5400" dirty="0" smtClean="0"/>
              <a:t>Что узнали?</a:t>
            </a:r>
          </a:p>
          <a:p>
            <a:r>
              <a:rPr lang="ru-RU" sz="5400" dirty="0" smtClean="0"/>
              <a:t>Что нам помогло </a:t>
            </a:r>
            <a:r>
              <a:rPr lang="ru-RU" sz="5400" smtClean="0"/>
              <a:t>получить знания по теме?</a:t>
            </a:r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28736"/>
            <a:ext cx="9144000" cy="407196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1"/>
            <a:ext cx="7772400" cy="7143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Что вы скажете себе?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000240"/>
          <a:ext cx="8786874" cy="285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74"/>
              </a:tblGrid>
              <a:tr h="114300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endParaRPr lang="en-US" sz="800" dirty="0" smtClean="0"/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4000" dirty="0" smtClean="0"/>
                        <a:t>Я молодец!</a:t>
                      </a:r>
                      <a:endParaRPr lang="ru-RU" sz="4000" dirty="0"/>
                    </a:p>
                  </a:txBody>
                  <a:tcP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70C0"/>
                          </a:solidFill>
                        </a:rPr>
                        <a:t>Я молодец, </a:t>
                      </a: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70C0"/>
                          </a:solidFill>
                        </a:rPr>
                        <a:t>но мне есть над чем поработать…</a:t>
                      </a:r>
                      <a:endParaRPr lang="ru-RU" sz="36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714480" y="1785926"/>
            <a:ext cx="57864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Успехов                     в изучении физики!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0.jpe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4500562" y="4214818"/>
            <a:ext cx="2419809" cy="10906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8" name="Прямоугольник 7"/>
          <p:cNvSpPr/>
          <p:nvPr/>
        </p:nvSpPr>
        <p:spPr>
          <a:xfrm>
            <a:off x="2804737" y="176636"/>
            <a:ext cx="3410337" cy="464347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newton_b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285728"/>
            <a:ext cx="3143242" cy="4329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71472" y="5643578"/>
            <a:ext cx="8358246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Исаак Ньютон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(1643-1727)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just"/>
            <a:endParaRPr lang="ru-RU" b="1" dirty="0" smtClean="0"/>
          </a:p>
          <a:p>
            <a:pPr algn="just">
              <a:spcBef>
                <a:spcPts val="0"/>
              </a:spcBef>
            </a:pPr>
            <a:r>
              <a:rPr lang="ru-RU" b="1" dirty="0" smtClean="0"/>
              <a:t>Механическая работа </a:t>
            </a:r>
            <a:r>
              <a:rPr lang="ru-RU" dirty="0" smtClean="0"/>
              <a:t>совершается, когда тело движется под действием силы</a:t>
            </a:r>
          </a:p>
          <a:p>
            <a:pPr algn="just">
              <a:spcBef>
                <a:spcPts val="0"/>
              </a:spcBef>
            </a:pPr>
            <a:endParaRPr lang="ru-RU" dirty="0" smtClean="0"/>
          </a:p>
          <a:p>
            <a:pPr algn="just">
              <a:spcBef>
                <a:spcPts val="0"/>
              </a:spcBef>
            </a:pPr>
            <a:r>
              <a:rPr lang="ru-RU" b="1" dirty="0" smtClean="0"/>
              <a:t>А = </a:t>
            </a:r>
            <a:r>
              <a:rPr lang="en-US" b="1" dirty="0" smtClean="0"/>
              <a:t>F</a:t>
            </a:r>
            <a:r>
              <a:rPr lang="ru-RU" b="1" dirty="0" smtClean="0"/>
              <a:t> </a:t>
            </a:r>
            <a:r>
              <a:rPr lang="en-US" b="1" dirty="0" smtClean="0"/>
              <a:t>·</a:t>
            </a:r>
            <a:r>
              <a:rPr lang="ru-RU" b="1" dirty="0" smtClean="0"/>
              <a:t> </a:t>
            </a:r>
            <a:r>
              <a:rPr lang="en-US" b="1" dirty="0" smtClean="0"/>
              <a:t>S</a:t>
            </a:r>
            <a:r>
              <a:rPr lang="ru-RU" b="1" dirty="0" smtClean="0"/>
              <a:t>  </a:t>
            </a:r>
          </a:p>
          <a:p>
            <a:pPr algn="just">
              <a:spcBef>
                <a:spcPts val="0"/>
              </a:spcBef>
            </a:pPr>
            <a:endParaRPr lang="ru-RU" b="1" dirty="0" smtClean="0"/>
          </a:p>
          <a:p>
            <a:pPr>
              <a:spcBef>
                <a:spcPts val="0"/>
              </a:spcBef>
            </a:pPr>
            <a:r>
              <a:rPr lang="ru-RU" dirty="0" smtClean="0"/>
              <a:t>Механическая работа измеряется в джоулях (Дж)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b="1" dirty="0" smtClean="0"/>
              <a:t>1 Дж = 1Н·1м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357166"/>
            <a:ext cx="6770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Механическая работа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2" name="1_000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56176" y="2708920"/>
            <a:ext cx="2255912" cy="169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27089592_egyptian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6408" y="-12306"/>
            <a:ext cx="9160408" cy="6870306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642918"/>
            <a:ext cx="3500462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10 000 рабов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 лет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642918"/>
            <a:ext cx="3500462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500 рабочих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 месяцев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857232"/>
            <a:ext cx="13179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5400" dirty="0" smtClean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или</a:t>
            </a:r>
            <a:endParaRPr lang="ru-RU" sz="5400" dirty="0">
              <a:ln w="18415" cmpd="sng">
                <a:noFill/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1000108"/>
            <a:ext cx="9144000" cy="32147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Самосвал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kamaz65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285860"/>
            <a:ext cx="3884749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57158" y="5000636"/>
            <a:ext cx="3500462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</a:t>
            </a:r>
            <a:r>
              <a:rPr lang="ru-RU" sz="3600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груза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= 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9 500 кг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ench Script MT" pitchFamily="66" charset="0"/>
              </a:rPr>
              <a:t>V 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= 80 </a:t>
            </a: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786050" y="5643578"/>
          <a:ext cx="428628" cy="69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Формула" r:id="rId4" imgW="241200" imgH="393480" progId="Equation.3">
                  <p:embed/>
                </p:oleObj>
              </mc:Choice>
              <mc:Fallback>
                <p:oleObj name="Формула" r:id="rId4" imgW="24120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5643578"/>
                        <a:ext cx="428628" cy="6993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Рисунок 11" descr="65032-06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1285860"/>
            <a:ext cx="406225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4286248" y="4857760"/>
            <a:ext cx="4714876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</a:t>
            </a:r>
            <a:r>
              <a:rPr lang="ru-RU" sz="3600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груза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= 18</a:t>
            </a:r>
            <a:r>
              <a:rPr lang="ru-RU" sz="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00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-20</a:t>
            </a:r>
            <a:r>
              <a:rPr 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000 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кг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ench Script MT" pitchFamily="66" charset="0"/>
              </a:rPr>
              <a:t>V 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= 80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7358082" y="5572140"/>
          <a:ext cx="428628" cy="69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Формула" r:id="rId7" imgW="241200" imgH="393480" progId="Equation.3">
                  <p:embed/>
                </p:oleObj>
              </mc:Choice>
              <mc:Fallback>
                <p:oleObj name="Формула" r:id="rId7" imgW="2412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82" y="5572140"/>
                        <a:ext cx="428628" cy="6993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500034" y="4357694"/>
            <a:ext cx="3857652" cy="57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КамАЗ</a:t>
            </a:r>
            <a:endParaRPr kumimoji="0" lang="ru-RU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857752" y="4357694"/>
            <a:ext cx="3857652" cy="57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КрАЗ</a:t>
            </a:r>
            <a:endParaRPr kumimoji="0" lang="ru-RU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Мощность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это физическая величина, равная отношению работы ко времени, в течение которого она совершена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1442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Мощность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690287"/>
          <a:ext cx="8572560" cy="6167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5500726"/>
              </a:tblGrid>
              <a:tr h="10369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9947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Определение мощности</a:t>
                      </a:r>
                      <a:endParaRPr lang="ru-RU" sz="2000" b="1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Мощность - это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физическая величина, равная отношению работы ко времени, в течение которого она совершена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44996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Физический смысл  мощности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Мощность характеризует быстроту выполнения работы</a:t>
                      </a:r>
                    </a:p>
                  </a:txBody>
                  <a:tcPr/>
                </a:tc>
              </a:tr>
              <a:tr h="695866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Буквенное обозначение мощности</a:t>
                      </a:r>
                      <a:endParaRPr lang="ru-RU" sz="2000" b="1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444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Формула расчета мощности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000" b="1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Единицы измерения мощности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24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Вт</a:t>
                      </a: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24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лошадиная</a:t>
                      </a:r>
                      <a:r>
                        <a:rPr lang="en-US" sz="24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24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сила</a:t>
                      </a:r>
                      <a:r>
                        <a:rPr lang="en-US" sz="24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lang="ru-RU" sz="24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л.с. ≈ 736 Вт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1219131198_l82-bigtrakt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785794"/>
            <a:ext cx="1214446" cy="928694"/>
          </a:xfrm>
          <a:prstGeom prst="rect">
            <a:avLst/>
          </a:prstGeom>
        </p:spPr>
      </p:pic>
      <p:pic>
        <p:nvPicPr>
          <p:cNvPr id="6" name="Рисунок 5" descr="1240153159_42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785794"/>
            <a:ext cx="1283998" cy="928694"/>
          </a:xfrm>
          <a:prstGeom prst="rect">
            <a:avLst/>
          </a:prstGeom>
        </p:spPr>
      </p:pic>
      <p:pic>
        <p:nvPicPr>
          <p:cNvPr id="7" name="Рисунок 6" descr="item_24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785794"/>
            <a:ext cx="1071570" cy="943984"/>
          </a:xfrm>
          <a:prstGeom prst="rect">
            <a:avLst/>
          </a:prstGeom>
        </p:spPr>
      </p:pic>
      <p:pic>
        <p:nvPicPr>
          <p:cNvPr id="8" name="Рисунок 7" descr="gomselmash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6248" y="785794"/>
            <a:ext cx="1428760" cy="957573"/>
          </a:xfrm>
          <a:prstGeom prst="rect">
            <a:avLst/>
          </a:prstGeom>
        </p:spPr>
      </p:pic>
      <p:pic>
        <p:nvPicPr>
          <p:cNvPr id="10" name="Рисунок 9" descr="110-kultivator-elitech.jpg"/>
          <p:cNvPicPr>
            <a:picLocks noChangeAspect="1"/>
          </p:cNvPicPr>
          <p:nvPr/>
        </p:nvPicPr>
        <p:blipFill>
          <a:blip r:embed="rId7" cstate="print"/>
          <a:srcRect l="4166" t="6169"/>
          <a:stretch>
            <a:fillRect/>
          </a:stretch>
        </p:blipFill>
        <p:spPr>
          <a:xfrm>
            <a:off x="5786446" y="785794"/>
            <a:ext cx="1160868" cy="928693"/>
          </a:xfrm>
          <a:prstGeom prst="rect">
            <a:avLst/>
          </a:prstGeom>
        </p:spPr>
      </p:pic>
      <p:pic>
        <p:nvPicPr>
          <p:cNvPr id="11" name="Рисунок 10" descr="1_avia_151.jpg"/>
          <p:cNvPicPr>
            <a:picLocks noChangeAspect="1"/>
          </p:cNvPicPr>
          <p:nvPr/>
        </p:nvPicPr>
        <p:blipFill>
          <a:blip r:embed="rId8" cstate="print"/>
          <a:srcRect l="16406" t="20833" r="14062" b="23958"/>
          <a:stretch>
            <a:fillRect/>
          </a:stretch>
        </p:blipFill>
        <p:spPr>
          <a:xfrm>
            <a:off x="7072330" y="785794"/>
            <a:ext cx="1559505" cy="928694"/>
          </a:xfrm>
          <a:prstGeom prst="rect">
            <a:avLst/>
          </a:prstGeom>
        </p:spPr>
      </p:pic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347864" y="4581128"/>
          <a:ext cx="12858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9" imgW="457200" imgH="393480" progId="Equation.3">
                  <p:embed/>
                </p:oleObj>
              </mc:Choice>
              <mc:Fallback>
                <p:oleObj name="Формула" r:id="rId9" imgW="4572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4581128"/>
                        <a:ext cx="128587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6300192" y="5445224"/>
          <a:ext cx="126365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Формула" r:id="rId11" imgW="787320" imgH="393480" progId="Equation.3">
                  <p:embed/>
                </p:oleObj>
              </mc:Choice>
              <mc:Fallback>
                <p:oleObj name="Формула" r:id="rId11" imgW="7873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5445224"/>
                        <a:ext cx="126365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5364088" y="4581128"/>
          <a:ext cx="2638427" cy="831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Формула" r:id="rId13" imgW="1320480" imgH="419040" progId="Equation.3">
                  <p:embed/>
                </p:oleObj>
              </mc:Choice>
              <mc:Fallback>
                <p:oleObj name="Формула" r:id="rId13" imgW="1320480" imgH="419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581128"/>
                        <a:ext cx="2638427" cy="8318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357554" y="1785926"/>
            <a:ext cx="5400600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2928934"/>
            <a:ext cx="5400600" cy="7858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3786190"/>
            <a:ext cx="5400600" cy="7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357554" y="4643446"/>
            <a:ext cx="5400600" cy="7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5500702"/>
            <a:ext cx="5400600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14282" y="714356"/>
            <a:ext cx="8643998" cy="48577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043626" cy="785834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Знаете ли вы?</a:t>
            </a:r>
            <a:endParaRPr lang="ru-RU" sz="49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857232"/>
          <a:ext cx="8143964" cy="4567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2763"/>
                <a:gridCol w="2711201"/>
              </a:tblGrid>
              <a:tr h="543549">
                <a:tc>
                  <a:txBody>
                    <a:bodyPr/>
                    <a:lstStyle/>
                    <a:p>
                      <a:pPr algn="ctr"/>
                      <a:endParaRPr lang="ru-RU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Мощность</a:t>
                      </a:r>
                      <a:endParaRPr lang="ru-RU" sz="3200" dirty="0"/>
                    </a:p>
                  </a:txBody>
                  <a:tcPr/>
                </a:tc>
              </a:tr>
              <a:tr h="79140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Автобус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Hyundai County </a:t>
                      </a:r>
                      <a:r>
                        <a:rPr lang="en-US" sz="2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Kuzbass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53 </a:t>
                      </a:r>
                      <a:r>
                        <a:rPr lang="ru-RU" sz="2800" dirty="0" smtClean="0"/>
                        <a:t>кВт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40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Комбайн очистной узкозахватный КУЗБАСС  500Ю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90 кВт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409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Экскаватор </a:t>
                      </a:r>
                      <a:r>
                        <a:rPr lang="en-US" sz="2400" b="1" dirty="0" smtClean="0"/>
                        <a:t>WK</a:t>
                      </a:r>
                      <a:r>
                        <a:rPr lang="ru-RU" sz="2400" b="1" dirty="0" smtClean="0"/>
                        <a:t>-35</a:t>
                      </a:r>
                      <a:endParaRPr lang="ru-RU" sz="2400" b="1" dirty="0"/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250 кВт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40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Самосвал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KOMATSU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2</a:t>
                      </a:r>
                      <a:r>
                        <a:rPr lang="ru-RU" sz="2800" dirty="0" smtClean="0"/>
                        <a:t> </a:t>
                      </a:r>
                      <a:r>
                        <a:rPr lang="en-US" sz="2800" dirty="0" smtClean="0"/>
                        <a:t>M</a:t>
                      </a:r>
                      <a:r>
                        <a:rPr lang="ru-RU" sz="2800" dirty="0" smtClean="0"/>
                        <a:t>Вт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409">
                <a:tc>
                  <a:txBody>
                    <a:bodyPr/>
                    <a:lstStyle/>
                    <a:p>
                      <a:r>
                        <a:rPr lang="ru-RU" sz="2400" b="1" dirty="0" err="1" smtClean="0"/>
                        <a:t>Беловская</a:t>
                      </a:r>
                      <a:r>
                        <a:rPr lang="ru-RU" sz="2400" b="1" dirty="0" smtClean="0"/>
                        <a:t> ГРЭС</a:t>
                      </a:r>
                      <a:endParaRPr lang="ru-RU" sz="2400" dirty="0"/>
                    </a:p>
                  </a:txBody>
                  <a:tcPr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1200 МВт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9" name="Содержимое 3" descr="k44930l-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5483557"/>
            <a:ext cx="1714512" cy="1160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z_kitaya_v_kuzbass_thumb_m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5286388"/>
            <a:ext cx="1500198" cy="1051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100226_27py817c8c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45080">
            <a:off x="142844" y="5500702"/>
            <a:ext cx="1571636" cy="1157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 descr="Fukushima-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t="5882"/>
          <a:stretch>
            <a:fillRect/>
          </a:stretch>
        </p:blipFill>
        <p:spPr bwMode="auto">
          <a:xfrm rot="794436">
            <a:off x="7253197" y="5384699"/>
            <a:ext cx="1614922" cy="1142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mage0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256" y="5429264"/>
            <a:ext cx="1647825" cy="1085850"/>
          </a:xfrm>
          <a:prstGeom prst="rect">
            <a:avLst/>
          </a:prstGeom>
          <a:ln w="101600"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Ракетоноситель космического корабля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6143596"/>
            <a:ext cx="4071966" cy="571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5 апреля 2011 года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00174"/>
            <a:ext cx="6096000" cy="4572000"/>
          </a:xfrm>
          <a:prstGeom prst="rect">
            <a:avLst/>
          </a:prstGeom>
          <a:noFill/>
          <a:ln w="9525"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440</Words>
  <Application>Microsoft Office PowerPoint</Application>
  <PresentationFormat>Экран (4:3)</PresentationFormat>
  <Paragraphs>129</Paragraphs>
  <Slides>18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Самосвал</vt:lpstr>
      <vt:lpstr>Презентация PowerPoint</vt:lpstr>
      <vt:lpstr>Мощность</vt:lpstr>
      <vt:lpstr>Знаете ли вы?</vt:lpstr>
      <vt:lpstr>Ракетоноситель космического корабля</vt:lpstr>
      <vt:lpstr>Презентация PowerPoint</vt:lpstr>
      <vt:lpstr>Задание 1</vt:lpstr>
      <vt:lpstr>Задание 2</vt:lpstr>
      <vt:lpstr>Задание 3</vt:lpstr>
      <vt:lpstr>Презентация PowerPoint</vt:lpstr>
      <vt:lpstr>Домашнее задание</vt:lpstr>
      <vt:lpstr>Итоги занятия</vt:lpstr>
      <vt:lpstr>Что вы скажете себе?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84</cp:revision>
  <cp:lastPrinted>2016-01-09T06:07:11Z</cp:lastPrinted>
  <dcterms:modified xsi:type="dcterms:W3CDTF">2016-01-09T06:15:14Z</dcterms:modified>
</cp:coreProperties>
</file>