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70" r:id="rId11"/>
    <p:sldId id="267" r:id="rId12"/>
    <p:sldId id="279" r:id="rId13"/>
    <p:sldId id="28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6" r:id="rId23"/>
    <p:sldId id="287" r:id="rId24"/>
    <p:sldId id="288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91" y="5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PravoslavieM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860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6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9075" y="274638"/>
            <a:ext cx="2128838" cy="63230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274638"/>
            <a:ext cx="6237287" cy="63230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7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17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1729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1557338"/>
            <a:ext cx="418306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14850" y="1557338"/>
            <a:ext cx="4183063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22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86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54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12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1846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1844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PravoslavieSlai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274638"/>
            <a:ext cx="69135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557338"/>
            <a:ext cx="8518525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mobile-circus2006.narod.ru/imag_mygrad/jaroslav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kladraz.ru/blogs/alena-yurevna-rumjanceva/konspekt-zanjatija-v-starshei-grupe-dou.html" TargetMode="External"/><Relationship Id="rId13" Type="http://schemas.openxmlformats.org/officeDocument/2006/relationships/hyperlink" Target="http://www.ote4estvo.ru/goroda-rossii/561-gorod-yaroslavl.html" TargetMode="External"/><Relationship Id="rId3" Type="http://schemas.openxmlformats.org/officeDocument/2006/relationships/hyperlink" Target="http://bigslide.ru/geografiya/13151-yaroslavl2.html" TargetMode="External"/><Relationship Id="rId7" Type="http://schemas.openxmlformats.org/officeDocument/2006/relationships/hyperlink" Target="http://cdbvizit.ru/sovetuem-prochitat/yaroslavl" TargetMode="External"/><Relationship Id="rId12" Type="http://schemas.openxmlformats.org/officeDocument/2006/relationships/hyperlink" Target="http://www.city-yar.ru/home/city.html" TargetMode="External"/><Relationship Id="rId2" Type="http://schemas.openxmlformats.org/officeDocument/2006/relationships/hyperlink" Target="http://900igr.net/zip/geografija/Gorod-JAroslavl.html" TargetMode="External"/><Relationship Id="rId16" Type="http://schemas.openxmlformats.org/officeDocument/2006/relationships/hyperlink" Target="https://yandex.ru/imag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b.ru/article/191715/istoriya-goroda-yaroslavlya-kratko-gorod-yaroslavl-istoriya-dostoprimechatelnosti" TargetMode="External"/><Relationship Id="rId11" Type="http://schemas.openxmlformats.org/officeDocument/2006/relationships/hyperlink" Target="http://www.yarcom.ru/sights/yaroslavl" TargetMode="External"/><Relationship Id="rId5" Type="http://schemas.openxmlformats.org/officeDocument/2006/relationships/hyperlink" Target="http://nsportal.ru/nachalnaya-shkola/okruzhayushchii-mir/2012/12/07/yaroslavl" TargetMode="External"/><Relationship Id="rId15" Type="http://schemas.openxmlformats.org/officeDocument/2006/relationships/hyperlink" Target="https://ru.wikipedia.org/" TargetMode="External"/><Relationship Id="rId10" Type="http://schemas.openxmlformats.org/officeDocument/2006/relationships/hyperlink" Target="http://360yaroslavl.ru/" TargetMode="External"/><Relationship Id="rId4" Type="http://schemas.openxmlformats.org/officeDocument/2006/relationships/hyperlink" Target="http://ppt4web.ru/geografija/jaroslavl-osobyjj-gorod-v-letopisi-rossii.html" TargetMode="External"/><Relationship Id="rId9" Type="http://schemas.openxmlformats.org/officeDocument/2006/relationships/hyperlink" Target="http://freeppt.ru/load/shablon_quot_arkhitektura_quot_posmotret/1-1-0-145" TargetMode="External"/><Relationship Id="rId14" Type="http://schemas.openxmlformats.org/officeDocument/2006/relationships/hyperlink" Target="http://dslov.ru/geo/g98.htm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forumimage.ru/uploads/20110913/131593156933008693.jpg" TargetMode="External"/><Relationship Id="rId13" Type="http://schemas.openxmlformats.org/officeDocument/2006/relationships/hyperlink" Target="http://sdelanounas.ru/i/a/w/aW1nLWZvdGtpLnlhbmRleC5ydS9nZXQvNDUyMy81ODU2NDc1LjQ5LzBfNjk0NDFfYWRkOThjZGZfWEw=.jpg" TargetMode="External"/><Relationship Id="rId3" Type="http://schemas.openxmlformats.org/officeDocument/2006/relationships/hyperlink" Target="http://www.volga-tours.ru/images/news/yarobl.jpg" TargetMode="External"/><Relationship Id="rId7" Type="http://schemas.openxmlformats.org/officeDocument/2006/relationships/hyperlink" Target="http://image.voenpro.ru/flag-yaroslavlya.jpg" TargetMode="External"/><Relationship Id="rId12" Type="http://schemas.openxmlformats.org/officeDocument/2006/relationships/hyperlink" Target="http://img33.imageshack.us/img33/4808/mt1v.jpg" TargetMode="External"/><Relationship Id="rId2" Type="http://schemas.openxmlformats.org/officeDocument/2006/relationships/hyperlink" Target="http://i.redigo.ru/4ec225b7e500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aroslavskiy-kray.com/img/333-yaroslav-mudryjj.jpg" TargetMode="External"/><Relationship Id="rId11" Type="http://schemas.openxmlformats.org/officeDocument/2006/relationships/hyperlink" Target="http://yareparhia.ru/wp-content/uploads/2013/01/2013_01_05_003_01.jpg" TargetMode="External"/><Relationship Id="rId5" Type="http://schemas.openxmlformats.org/officeDocument/2006/relationships/hyperlink" Target="http://img-1.photosight.ru/869/4517456_large.jpg" TargetMode="External"/><Relationship Id="rId15" Type="http://schemas.openxmlformats.org/officeDocument/2006/relationships/hyperlink" Target="http://img1.liveinternet.ru/images/attach/c/9/105/722/105722807_large_4505804_73.jpg" TargetMode="External"/><Relationship Id="rId10" Type="http://schemas.openxmlformats.org/officeDocument/2006/relationships/hyperlink" Target="http://www.worlds.ru/photo/russia_220920120407_1.jpg" TargetMode="External"/><Relationship Id="rId4" Type="http://schemas.openxmlformats.org/officeDocument/2006/relationships/hyperlink" Target="http://content.foto.mail.ru/mail/paradise-yar/127/i-145.jpg" TargetMode="External"/><Relationship Id="rId9" Type="http://schemas.openxmlformats.org/officeDocument/2006/relationships/hyperlink" Target="http://photo.thebestofrussia.ru/133636/800.jpg" TargetMode="External"/><Relationship Id="rId14" Type="http://schemas.openxmlformats.org/officeDocument/2006/relationships/hyperlink" Target="http://img-fotki.yandex.ru/get/9506/68703344.d/0_8ac8d_7360d4a3_L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gallerix.ru/album/Savrasov/pic/glrx-308053588" TargetMode="External"/><Relationship Id="rId13" Type="http://schemas.openxmlformats.org/officeDocument/2006/relationships/hyperlink" Target="http://rybinsk.ru/images/stories/department/upr-cultura/foto/Monumenty_Pobeda/Haritonov_doska2.jpg" TargetMode="External"/><Relationship Id="rId3" Type="http://schemas.openxmlformats.org/officeDocument/2006/relationships/hyperlink" Target="http://www.roadplanet.ru/img/reports/1276/img/17.jpg" TargetMode="External"/><Relationship Id="rId7" Type="http://schemas.openxmlformats.org/officeDocument/2006/relationships/hyperlink" Target="http://gallerix.ru/album/Savrasov/pic/glrx-864730834" TargetMode="External"/><Relationship Id="rId12" Type="http://schemas.openxmlformats.org/officeDocument/2006/relationships/hyperlink" Target="http://z-city.com.ua/images/pictures/authors/7020/14575/4dv2lvmkytc5r7qcramznhjcd-(article-picture2).jpg" TargetMode="External"/><Relationship Id="rId2" Type="http://schemas.openxmlformats.org/officeDocument/2006/relationships/hyperlink" Target="http://lh6.googleusercontent.com/-voMtRDvDYIs/VHPE15eDaPI/AAAAAAAAlKk/7k8EKq-YXTk/s490/169438605.jpg" TargetMode="External"/><Relationship Id="rId16" Type="http://schemas.openxmlformats.org/officeDocument/2006/relationships/hyperlink" Target="http://ichef-1.bbci.co.uk/news/1024/cpsprodpb/0F46/production/_85601930_8560192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allerix.ru/album/200-Russian/pic/glrx-309811401" TargetMode="External"/><Relationship Id="rId11" Type="http://schemas.openxmlformats.org/officeDocument/2006/relationships/hyperlink" Target="http://lightmay.ru/uploads/images/mens_zelmerlow_heroes.jpg" TargetMode="External"/><Relationship Id="rId5" Type="http://schemas.openxmlformats.org/officeDocument/2006/relationships/hyperlink" Target="http://aria-art.ru/0/H/Hudozhniki/5.jpg" TargetMode="External"/><Relationship Id="rId15" Type="http://schemas.openxmlformats.org/officeDocument/2006/relationships/hyperlink" Target="http://system.odarim.ru/ProductImages/b2160.jpeg" TargetMode="External"/><Relationship Id="rId10" Type="http://schemas.openxmlformats.org/officeDocument/2006/relationships/hyperlink" Target="http://de.academic.ru/pictures/dewiki/89/YaTB1.JPG" TargetMode="External"/><Relationship Id="rId4" Type="http://schemas.openxmlformats.org/officeDocument/2006/relationships/hyperlink" Target="http://eco-turizm.net/uploads/2013/02/muzey-zapovednik-Karabiha-YAroslavl.jpg" TargetMode="External"/><Relationship Id="rId9" Type="http://schemas.openxmlformats.org/officeDocument/2006/relationships/hyperlink" Target="http://www.old-photo-album.narod.ru/Ya-3_1926_Danilov_Nikitin.jpg" TargetMode="External"/><Relationship Id="rId14" Type="http://schemas.openxmlformats.org/officeDocument/2006/relationships/hyperlink" Target="http://souvenir-s.biz/image/cache/500-500/data/prods/4/22.jpg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arinvestportal.ru/content/images/KZC.jpg" TargetMode="External"/><Relationship Id="rId3" Type="http://schemas.openxmlformats.org/officeDocument/2006/relationships/hyperlink" Target="http://cgr.su/temp/mod_news_gallery/22200783834fab62947951f8.92935978.jpg" TargetMode="External"/><Relationship Id="rId7" Type="http://schemas.openxmlformats.org/officeDocument/2006/relationships/hyperlink" Target="http://www.city-yar.ru/data/Unsorted/reportag-04.jpg" TargetMode="External"/><Relationship Id="rId2" Type="http://schemas.openxmlformats.org/officeDocument/2006/relationships/hyperlink" Target="https://upload.wikimedia.org/wikipedia/commons/thumb/7/74/Yar_mitro.jpg/640px-Yar_mitro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witregion.ru/wp-content/uploads/Planetariy-2.jpg" TargetMode="External"/><Relationship Id="rId5" Type="http://schemas.openxmlformats.org/officeDocument/2006/relationships/hyperlink" Target="http://111.r.photoshare.ru/01116/00aa6e6474f29c058b906ab4a62d2090d9b8c251.jpg" TargetMode="External"/><Relationship Id="rId10" Type="http://schemas.openxmlformats.org/officeDocument/2006/relationships/hyperlink" Target="http://trassa.dreamwaver.org/wp-content/uploads/2015/07/g6EA_8S9Wyc.jpg" TargetMode="External"/><Relationship Id="rId4" Type="http://schemas.openxmlformats.org/officeDocument/2006/relationships/hyperlink" Target="http://zzz152218.narod.ru/16y9.jpg" TargetMode="External"/><Relationship Id="rId9" Type="http://schemas.openxmlformats.org/officeDocument/2006/relationships/hyperlink" Target="http://synews.ru/uploads/posts/2010-08/1281046390_1000rub1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648"/>
            <a:ext cx="8278688" cy="4248472"/>
          </a:xfrm>
        </p:spPr>
        <p:txBody>
          <a:bodyPr/>
          <a:lstStyle/>
          <a:p>
            <a:r>
              <a:rPr lang="ru-RU" altLang="ru-RU" sz="6600" dirty="0" smtClean="0"/>
              <a:t>        </a:t>
            </a:r>
            <a:r>
              <a:rPr lang="ru-RU" altLang="ru-RU" sz="6600" b="1" dirty="0" smtClean="0">
                <a:solidFill>
                  <a:srgbClr val="FFC000"/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Ярославль – 				жемчужина  	Золотого кольца 					 России</a:t>
            </a:r>
            <a:endParaRPr lang="ru-RU" altLang="ru-RU" sz="6600" b="1" dirty="0">
              <a:solidFill>
                <a:srgbClr val="FFC000"/>
              </a:solidFill>
              <a:effectLst>
                <a:innerShdw blurRad="114300">
                  <a:prstClr val="black"/>
                </a:inn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6" descr="Картинка 19 из 107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74513"/>
            <a:ext cx="1800199" cy="2257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520280" cy="2256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501008"/>
            <a:ext cx="5022021" cy="30989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91846" y="4093108"/>
            <a:ext cx="35734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Comic Sans MS" panose="030F0702030302020204" pitchFamily="66" charset="0"/>
              </a:rPr>
              <a:t>работа выполнена</a:t>
            </a:r>
          </a:p>
          <a:p>
            <a:pPr algn="ctr"/>
            <a:r>
              <a:rPr lang="ru-RU" b="1" dirty="0" smtClean="0">
                <a:latin typeface="Comic Sans MS" panose="030F0702030302020204" pitchFamily="66" charset="0"/>
              </a:rPr>
              <a:t>учителем начальных классов</a:t>
            </a:r>
          </a:p>
          <a:p>
            <a:pPr algn="ctr"/>
            <a:r>
              <a:rPr lang="ru-RU" b="1" dirty="0" smtClean="0">
                <a:latin typeface="Comic Sans MS" panose="030F0702030302020204" pitchFamily="66" charset="0"/>
              </a:rPr>
              <a:t>ГБОУ СОШ №777 </a:t>
            </a:r>
            <a:r>
              <a:rPr lang="ru-RU" b="1" dirty="0" err="1" smtClean="0">
                <a:latin typeface="Comic Sans MS" panose="030F0702030302020204" pitchFamily="66" charset="0"/>
              </a:rPr>
              <a:t>г.Москвы</a:t>
            </a:r>
            <a:endParaRPr lang="ru-RU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b="1" dirty="0" smtClean="0">
                <a:latin typeface="Comic Sans MS" panose="030F0702030302020204" pitchFamily="66" charset="0"/>
              </a:rPr>
              <a:t>Потаповой А.В.</a:t>
            </a:r>
            <a:endParaRPr lang="ru-RU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4437112"/>
            <a:ext cx="8785100" cy="216053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latin typeface="Comic Sans MS" panose="030F0702030302020204" pitchFamily="66" charset="0"/>
                <a:ea typeface="Calibri"/>
              </a:rPr>
              <a:t>Не менее насыщен знаменитыми событиями в истории Ярославля и век XX. </a:t>
            </a:r>
            <a:r>
              <a:rPr lang="ru-RU" sz="2800" b="1" dirty="0" smtClean="0">
                <a:latin typeface="Comic Sans MS" panose="030F0702030302020204" pitchFamily="66" charset="0"/>
                <a:ea typeface="Calibri"/>
              </a:rPr>
              <a:t>Здесь были построены первый </a:t>
            </a:r>
            <a:r>
              <a:rPr lang="ru-RU" sz="2800" b="1" dirty="0">
                <a:latin typeface="Comic Sans MS" panose="030F0702030302020204" pitchFamily="66" charset="0"/>
                <a:ea typeface="Calibri"/>
              </a:rPr>
              <a:t>в стране отечественный грузовик и первый </a:t>
            </a:r>
            <a:r>
              <a:rPr lang="ru-RU" sz="2800" b="1" dirty="0" smtClean="0">
                <a:latin typeface="Comic Sans MS" panose="030F0702030302020204" pitchFamily="66" charset="0"/>
                <a:ea typeface="Calibri"/>
              </a:rPr>
              <a:t>троллейбус</a:t>
            </a:r>
            <a:r>
              <a:rPr lang="ru-RU" sz="2800" b="1" dirty="0">
                <a:latin typeface="Comic Sans MS" panose="030F0702030302020204" pitchFamily="66" charset="0"/>
                <a:ea typeface="Calibri"/>
              </a:rPr>
              <a:t>.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9793">
            <a:off x="285122" y="773712"/>
            <a:ext cx="4226547" cy="2689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258">
            <a:off x="4786928" y="738662"/>
            <a:ext cx="4022044" cy="2681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998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88640"/>
            <a:ext cx="8785100" cy="640901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latin typeface="Comic Sans MS" panose="030F0702030302020204" pitchFamily="66" charset="0"/>
                <a:ea typeface="Calibri"/>
              </a:rPr>
              <a:t>Великая </a:t>
            </a:r>
            <a:r>
              <a:rPr lang="ru-RU" sz="2800" b="1" dirty="0">
                <a:latin typeface="Comic Sans MS" panose="030F0702030302020204" pitchFamily="66" charset="0"/>
                <a:ea typeface="Calibri"/>
              </a:rPr>
              <a:t>Отечественная война не прошли мимо Ярославля. Среди выдающихся героев можно </a:t>
            </a:r>
            <a:r>
              <a:rPr lang="ru-RU" sz="2800" b="1" dirty="0" smtClean="0">
                <a:latin typeface="Comic Sans MS" panose="030F0702030302020204" pitchFamily="66" charset="0"/>
                <a:ea typeface="Calibri"/>
              </a:rPr>
              <a:t>выделить маршала Фёдора Ивановича </a:t>
            </a:r>
            <a:r>
              <a:rPr lang="ru-RU" sz="2800" b="1" dirty="0" err="1" smtClean="0">
                <a:latin typeface="Comic Sans MS" panose="030F0702030302020204" pitchFamily="66" charset="0"/>
                <a:ea typeface="Calibri"/>
              </a:rPr>
              <a:t>Толбухина</a:t>
            </a:r>
            <a:r>
              <a:rPr lang="ru-RU" sz="2800" b="1" dirty="0" smtClean="0">
                <a:latin typeface="Comic Sans MS" panose="030F0702030302020204" pitchFamily="66" charset="0"/>
                <a:ea typeface="Calibri"/>
              </a:rPr>
              <a:t>, генералов Павла Ивановича </a:t>
            </a:r>
            <a:r>
              <a:rPr lang="ru-RU" sz="2800" b="1" dirty="0" err="1" smtClean="0">
                <a:latin typeface="Comic Sans MS" panose="030F0702030302020204" pitchFamily="66" charset="0"/>
                <a:ea typeface="Calibri"/>
              </a:rPr>
              <a:t>Батова</a:t>
            </a:r>
            <a:r>
              <a:rPr lang="ru-RU" sz="2800" b="1" dirty="0">
                <a:latin typeface="Comic Sans MS" panose="030F0702030302020204" pitchFamily="66" charset="0"/>
                <a:ea typeface="Calibri"/>
              </a:rPr>
              <a:t>, </a:t>
            </a:r>
            <a:r>
              <a:rPr lang="ru-RU" sz="2800" b="1" dirty="0" smtClean="0">
                <a:latin typeface="Comic Sans MS" panose="030F0702030302020204" pitchFamily="66" charset="0"/>
                <a:ea typeface="Calibri"/>
              </a:rPr>
              <a:t>Фёдора Михайловича Харитонова</a:t>
            </a:r>
            <a:r>
              <a:rPr lang="ru-RU" sz="2800" b="1" dirty="0">
                <a:latin typeface="Comic Sans MS" panose="030F0702030302020204" pitchFamily="66" charset="0"/>
                <a:ea typeface="Calibri"/>
              </a:rPr>
              <a:t>.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572361"/>
            <a:ext cx="2684796" cy="35235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641992" y="6309320"/>
            <a:ext cx="180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>
                <a:latin typeface="Comic Sans MS" panose="030F0702030302020204" pitchFamily="66" charset="0"/>
              </a:rPr>
              <a:t>Ф.И.Толбухин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599">
            <a:off x="6444208" y="2537883"/>
            <a:ext cx="2338223" cy="33393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845">
            <a:off x="214616" y="2635195"/>
            <a:ext cx="2636912" cy="3144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71600" y="5978604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latin typeface="Comic Sans MS" panose="030F0702030302020204" pitchFamily="66" charset="0"/>
              </a:rPr>
              <a:t>П.И.Батов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1356" y="6124654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latin typeface="Comic Sans MS" panose="030F0702030302020204" pitchFamily="66" charset="0"/>
              </a:rPr>
              <a:t>Ф.М.Харитонов</a:t>
            </a:r>
            <a:endParaRPr lang="ru-RU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76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60648"/>
            <a:ext cx="4644007" cy="633700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Helvetica"/>
              </a:rPr>
              <a:t>А вы знаете, что ярославские кошки спасли Ленинград?</a:t>
            </a:r>
            <a:r>
              <a:rPr lang="ru-RU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Helvetica"/>
              </a:rPr>
              <a:t>Да, было в истории этого славного города и такое событие. Кошки спасали город от нашествия крыс во время войны 1941-1945 года. Сразу после прорыва блокады в Ленинград с «большой земли» был направлен стратегический груз — 4 вагона дымчатых кошек из Ярославской области (дымчатые считались лучшими крысоловами).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25">
            <a:off x="4551230" y="2112085"/>
            <a:ext cx="4395582" cy="4395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317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764704"/>
            <a:ext cx="4608512" cy="583294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Helvetica"/>
              </a:rPr>
              <a:t>Очевидцы рассказывали, что кошек расхватывали моментально, за ними выстраивались очереди. В январе 1944 года котенок в Ленинграде стоил 500 рублей, тогда как килограмм хлеба продавался с рук за 50 рублей, зарплата сторожа составляла 120 рублей. Вот почему фигурка кошки – популярный в Ярославле керамический сувенир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9254">
            <a:off x="335961" y="1203935"/>
            <a:ext cx="4140200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61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013176"/>
            <a:ext cx="8784976" cy="158447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Comic Sans MS" panose="030F0702030302020204" pitchFamily="66" charset="0"/>
              </a:rPr>
              <a:t>В Ярославле училась и работала первая в мире женщина – космонавт Валентина Владимировна Терешкова.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96" y="332656"/>
            <a:ext cx="6011886" cy="4515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297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332656"/>
            <a:ext cx="8713092" cy="626499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latin typeface="Comic Sans MS" panose="030F0702030302020204" pitchFamily="66" charset="0"/>
                <a:ea typeface="Calibri"/>
                <a:cs typeface="Times New Roman"/>
              </a:rPr>
              <a:t>В Ярославле есть </a:t>
            </a:r>
            <a:r>
              <a:rPr lang="ru-RU" sz="2800" b="1" dirty="0">
                <a:latin typeface="Comic Sans MS" panose="030F0702030302020204" pitchFamily="66" charset="0"/>
                <a:ea typeface="Calibri"/>
                <a:cs typeface="Times New Roman"/>
              </a:rPr>
              <a:t>множество музеев. Большой интерес представляют Митрополичьи палаты, в которых представлены иконы из церквей и монастырей города. Картины русских художников хранятся в Губернаторском доме. 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" y="2708920"/>
            <a:ext cx="4322948" cy="27426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89040"/>
            <a:ext cx="4241631" cy="2773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524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260648"/>
            <a:ext cx="8518525" cy="172819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r>
              <a:rPr lang="ru-RU" sz="2800" b="1" dirty="0">
                <a:latin typeface="Comic Sans MS" panose="030F0702030302020204" pitchFamily="66" charset="0"/>
                <a:ea typeface="Calibri"/>
                <a:cs typeface="Times New Roman"/>
              </a:rPr>
              <a:t>Основные достопримечательности </a:t>
            </a:r>
            <a:r>
              <a:rPr lang="ru-RU" sz="2800" b="1" dirty="0" smtClean="0">
                <a:latin typeface="Comic Sans MS" panose="030F0702030302020204" pitchFamily="66" charset="0"/>
                <a:ea typeface="Calibri"/>
                <a:cs typeface="Times New Roman"/>
              </a:rPr>
              <a:t>Ярославля расположены </a:t>
            </a:r>
            <a:r>
              <a:rPr lang="ru-RU" sz="2800" b="1" dirty="0">
                <a:latin typeface="Comic Sans MS" panose="030F0702030302020204" pitchFamily="66" charset="0"/>
                <a:ea typeface="Calibri"/>
                <a:cs typeface="Times New Roman"/>
              </a:rPr>
              <a:t>в </a:t>
            </a:r>
            <a:r>
              <a:rPr lang="ru-RU" sz="2800" b="1" dirty="0" smtClean="0">
                <a:latin typeface="Comic Sans MS" panose="030F0702030302020204" pitchFamily="66" charset="0"/>
                <a:ea typeface="Calibri"/>
                <a:cs typeface="Times New Roman"/>
              </a:rPr>
              <a:t>центре города. </a:t>
            </a:r>
            <a:r>
              <a:rPr lang="ru-RU" sz="2800" b="1" dirty="0">
                <a:latin typeface="Comic Sans MS" panose="030F0702030302020204" pitchFamily="66" charset="0"/>
                <a:ea typeface="Calibri"/>
                <a:cs typeface="Times New Roman"/>
              </a:rPr>
              <a:t>О них можно говорить долго. Одни только набережные </a:t>
            </a:r>
            <a:r>
              <a:rPr lang="ru-RU" sz="2800" b="1" dirty="0" err="1">
                <a:latin typeface="Comic Sans MS" panose="030F0702030302020204" pitchFamily="66" charset="0"/>
                <a:ea typeface="Calibri"/>
                <a:cs typeface="Times New Roman"/>
              </a:rPr>
              <a:t>Которосли</a:t>
            </a:r>
            <a:r>
              <a:rPr lang="ru-RU" sz="2800" b="1" dirty="0">
                <a:latin typeface="Comic Sans MS" panose="030F0702030302020204" pitchFamily="66" charset="0"/>
                <a:ea typeface="Calibri"/>
                <a:cs typeface="Times New Roman"/>
              </a:rPr>
              <a:t> и Волги чего стоят! Соединение этих рек - излюбленное место для прогулок туристов и местных жителей. 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24944"/>
            <a:ext cx="6934761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759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023" y="116632"/>
            <a:ext cx="8785099" cy="626499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latin typeface="Comic Sans MS" panose="030F0702030302020204" pitchFamily="66" charset="0"/>
              </a:rPr>
              <a:t>К своему тысячелетию Ярославль получил много необычных подарков. Самый главный – восстановленный Успенский кафедральный собор.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41" y="1412776"/>
            <a:ext cx="7139947" cy="5354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915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5"/>
            <a:ext cx="4500856" cy="2531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269" y="332656"/>
            <a:ext cx="3835053" cy="25311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07" y="3416873"/>
            <a:ext cx="4873824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574572" y="2867957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планетарий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11156" y="2863791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парк на Стрелке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66326" y="6151122"/>
            <a:ext cx="375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концертный зал «Миллениум»</a:t>
            </a:r>
            <a:endParaRPr lang="ru-RU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0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332656"/>
            <a:ext cx="8785100" cy="626499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latin typeface="Comic Sans MS" panose="030F0702030302020204" pitchFamily="66" charset="0"/>
              </a:rPr>
              <a:t>Ярославль изображен на банкноте 1000 рублей образца 1997 года. На лицевой стороне изображена скульптура основателя Ярославля - Ярослава Мудрого. На </a:t>
            </a:r>
            <a:r>
              <a:rPr lang="ru-RU" sz="2800" b="1" dirty="0" smtClean="0">
                <a:latin typeface="Comic Sans MS" panose="030F0702030302020204" pitchFamily="66" charset="0"/>
              </a:rPr>
              <a:t>обратной - церковь Иоанна Предтечи.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636912"/>
            <a:ext cx="47625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421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32656"/>
            <a:ext cx="8518525" cy="6264994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История создания  Ярославля уходит корнями в глубокую древность. Этот город начинается с места, которое именуется и по сей день Стрелкой. Так называют длинную косу, мыс при слиянии двух рек. Именно здесь, на образованной впадением в Волгу реки </a:t>
            </a:r>
            <a:r>
              <a:rPr lang="ru-RU" sz="2000" b="1" dirty="0" err="1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Которосли</a:t>
            </a:r>
            <a:r>
              <a:rPr lang="ru-RU" sz="20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 стрелке, возникло первое поселение местных жителей.</a:t>
            </a:r>
          </a:p>
          <a:p>
            <a:pPr marL="0" indent="0">
              <a:buNone/>
            </a:pPr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14457"/>
            <a:ext cx="7640351" cy="3999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25144"/>
            <a:ext cx="9144000" cy="1872506"/>
          </a:xfrm>
        </p:spPr>
        <p:txBody>
          <a:bodyPr/>
          <a:lstStyle/>
          <a:p>
            <a:pPr lvl="0" algn="ctr">
              <a:buClr>
                <a:srgbClr val="5B8800"/>
              </a:buClr>
              <a:buSzPct val="65000"/>
              <a:buNone/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Приезжайте в славный город на верхней Волге – 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тысячелетний Ярославль! 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Достопримечательности 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города никого 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не 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оставят равнодушным!</a:t>
            </a: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143" y="260648"/>
            <a:ext cx="5672313" cy="43924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502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16632"/>
            <a:ext cx="8857108" cy="67413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latin typeface="Comic Sans MS" panose="030F0702030302020204" pitchFamily="66" charset="0"/>
              </a:rPr>
              <a:t>Источники: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latin typeface="Calibri"/>
                <a:ea typeface="Calibri"/>
                <a:cs typeface="Times New Roman"/>
                <a:hlinkClick r:id="rId2"/>
              </a:rPr>
              <a:t>http://900igr.net/zip/geografija/Gorod-JAroslavl.html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latin typeface="Calibri"/>
                <a:ea typeface="Calibri"/>
                <a:cs typeface="Times New Roman"/>
                <a:hlinkClick r:id="rId3"/>
              </a:rPr>
              <a:t>http://bigslide.ru/geografiya/13151-yaroslavl2.html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latin typeface="Calibri"/>
                <a:ea typeface="Calibri"/>
                <a:cs typeface="Times New Roman"/>
                <a:hlinkClick r:id="rId4"/>
              </a:rPr>
              <a:t>http://ppt4web.ru/geografija/jaroslavl-osobyjj-gorod-v-letopisi-rossii.html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latin typeface="Calibri"/>
                <a:ea typeface="Calibri"/>
                <a:cs typeface="Times New Roman"/>
                <a:hlinkClick r:id="rId5"/>
              </a:rPr>
              <a:t>http://nsportal.ru/nachalnaya-shkola/okruzhayushchii-mir/2012/12/07/yaroslavl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latin typeface="Calibri"/>
                <a:ea typeface="Calibri"/>
                <a:cs typeface="Times New Roman"/>
                <a:hlinkClick r:id="rId6"/>
              </a:rPr>
              <a:t>http://fb.ru/article/191715/istoriya-goroda-yaroslavlya-kratko-gorod-yaroslavl-istoriya-dostoprimechatelnosti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latin typeface="Calibri"/>
                <a:ea typeface="Calibri"/>
                <a:cs typeface="Times New Roman"/>
                <a:hlinkClick r:id="rId7"/>
              </a:rPr>
              <a:t>http://cdbvizit.ru/sovetuem-prochitat/yaroslavl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latin typeface="Calibri"/>
                <a:ea typeface="Calibri"/>
                <a:cs typeface="Times New Roman"/>
                <a:hlinkClick r:id="rId8"/>
              </a:rPr>
              <a:t>http://kladraz.ru/blogs/alena-yurevna-rumjanceva/konspekt-zanjatija-v-starshei-grupe-dou.html</a:t>
            </a:r>
            <a:r>
              <a:rPr lang="ru-RU" sz="900" dirty="0">
                <a:latin typeface="Calibri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latin typeface="Calibri"/>
                <a:ea typeface="Calibri"/>
                <a:cs typeface="Times New Roman"/>
                <a:hlinkClick r:id="rId9"/>
              </a:rPr>
              <a:t>http://freeppt.ru/load/shablon_quot_arkhitektura_quot_posmotret/1-1-0-145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 smtClean="0">
                <a:latin typeface="Calibri"/>
                <a:ea typeface="Calibri"/>
                <a:cs typeface="Times New Roman"/>
                <a:hlinkClick r:id="rId10"/>
              </a:rPr>
              <a:t>http</a:t>
            </a:r>
            <a:r>
              <a:rPr lang="ru-RU" sz="900" u="sng" dirty="0">
                <a:latin typeface="Calibri"/>
                <a:ea typeface="Calibri"/>
                <a:cs typeface="Times New Roman"/>
                <a:hlinkClick r:id="rId10"/>
              </a:rPr>
              <a:t>://360yaroslavl.ru/</a:t>
            </a:r>
            <a:r>
              <a:rPr lang="ru-RU" sz="900" dirty="0">
                <a:latin typeface="Calibri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latin typeface="Calibri"/>
                <a:ea typeface="Calibri"/>
                <a:cs typeface="Times New Roman"/>
                <a:hlinkClick r:id="rId11"/>
              </a:rPr>
              <a:t>http://www.yarcom.ru/sights/yaroslavl</a:t>
            </a:r>
            <a:r>
              <a:rPr lang="ru-RU" sz="900" dirty="0">
                <a:latin typeface="Calibri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latin typeface="Calibri"/>
                <a:ea typeface="Calibri"/>
                <a:cs typeface="Times New Roman"/>
                <a:hlinkClick r:id="rId12"/>
              </a:rPr>
              <a:t>http://www.city-yar.ru/home/city.html</a:t>
            </a:r>
            <a:r>
              <a:rPr lang="ru-RU" sz="900" dirty="0">
                <a:latin typeface="Calibri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latin typeface="Calibri"/>
                <a:ea typeface="Calibri"/>
                <a:cs typeface="Times New Roman"/>
                <a:hlinkClick r:id="rId13"/>
              </a:rPr>
              <a:t>http://www.ote4estvo.ru/goroda-rossii/561-gorod-yaroslavl.html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latin typeface="Calibri"/>
                <a:ea typeface="Calibri"/>
                <a:cs typeface="Times New Roman"/>
                <a:hlinkClick r:id="rId14"/>
              </a:rPr>
              <a:t>http://dslov.ru/geo/g98.htm</a:t>
            </a:r>
            <a:r>
              <a:rPr lang="ru-RU" sz="900" dirty="0">
                <a:latin typeface="Calibri"/>
                <a:ea typeface="Calibri"/>
                <a:cs typeface="Times New Roman"/>
              </a:rPr>
              <a:t> </a:t>
            </a:r>
            <a:endParaRPr lang="ru-RU" sz="9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900" dirty="0">
                <a:latin typeface="Calibri"/>
                <a:ea typeface="Calibri"/>
                <a:cs typeface="Times New Roman"/>
                <a:hlinkClick r:id="rId15"/>
              </a:rPr>
              <a:t>https://</a:t>
            </a:r>
            <a:r>
              <a:rPr lang="en-US" sz="900" dirty="0" smtClean="0">
                <a:latin typeface="Calibri"/>
                <a:ea typeface="Calibri"/>
                <a:cs typeface="Times New Roman"/>
                <a:hlinkClick r:id="rId15"/>
              </a:rPr>
              <a:t>ru.wikipedia.org/</a:t>
            </a:r>
            <a:endParaRPr lang="ru-RU" sz="9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900" dirty="0">
                <a:latin typeface="Calibri"/>
                <a:ea typeface="Calibri"/>
                <a:cs typeface="Times New Roman"/>
                <a:hlinkClick r:id="rId16"/>
              </a:rPr>
              <a:t>https://yandex.ru/images</a:t>
            </a:r>
            <a:r>
              <a:rPr lang="en-US" sz="900" dirty="0" smtClean="0">
                <a:latin typeface="Calibri"/>
                <a:ea typeface="Calibri"/>
                <a:cs typeface="Times New Roman"/>
                <a:hlinkClick r:id="rId16"/>
              </a:rPr>
              <a:t>/</a:t>
            </a:r>
            <a:r>
              <a:rPr lang="ru-RU" sz="900" dirty="0" smtClean="0">
                <a:latin typeface="Calibri"/>
                <a:ea typeface="Calibri"/>
                <a:cs typeface="Times New Roman"/>
              </a:rPr>
              <a:t> 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86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88640"/>
            <a:ext cx="8857108" cy="648072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http://img-d.photosight.ru/23a/4589846_large.jpg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http://www.volga-tours.ru/images/news/yarobl.jpg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4"/>
              </a:rPr>
              <a:t>http://content.foto.mail.ru/mail/paradise-yar/127/i-145.jpg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5"/>
              </a:rPr>
              <a:t>http://img-1.photosight.ru/869/4517456_large.jpg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6"/>
              </a:rPr>
              <a:t>http://www.yaroslavskiy-kray.com/img/333-yaroslav-mudryjj.jpg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7"/>
              </a:rPr>
              <a:t>http://image.voenpro.ru/flag-yaroslavlya.jpg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8"/>
              </a:rPr>
              <a:t>http://forumimage.ru/uploads/20110913/131593156933008693.jpg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9"/>
              </a:rPr>
              <a:t>http://photo.thebestofrussia.ru/133636/800.jpg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0"/>
              </a:rPr>
              <a:t>http://www.worlds.ru/photo/russia_220920120407_1.jpg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1"/>
              </a:rPr>
              <a:t>http://yareparhia.ru/wp-content/uploads/2013/01/2013_01_05_003_01.jpg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2"/>
              </a:rPr>
              <a:t>http://img33.imageshack.us/img33/4808/mt1v.jpg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3"/>
              </a:rPr>
              <a:t>http://sdelanounas.ru/i/a/w/aW1nLWZvdGtpLnlhbmRleC5ydS9nZXQvNDUyMy81ODU2NDc1LjQ5LzBfNjk0NDFfYWRkOThjZGZfWEw=.</a:t>
            </a:r>
            <a:r>
              <a:rPr lang="ru-RU" sz="900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3"/>
              </a:rPr>
              <a:t>jpg</a:t>
            </a:r>
            <a:endParaRPr lang="ru-RU" sz="900" u="sng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4"/>
              </a:rPr>
              <a:t>http://img-fotki.yandex.ru/get/9506/68703344.d/0_8ac8d_7360d4a3_L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5"/>
              </a:rPr>
              <a:t>http://img1.liveinternet.ru/images/attach/c/9/105/722/105722807_large_4505804_73.jpg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http://i.redigo.ru/4ec225b7e5000.jpg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77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16632"/>
            <a:ext cx="8785100" cy="662473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http://lh6.googleusercontent.com/-voMtRDvDYIs/VHPE15eDaPI/AAAAAAAAlKk/7k8EKq-YXTk/s490/169438605.jpg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http://www.roadplanet.ru/img/reports/1276/img/17.jpg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4"/>
              </a:rPr>
              <a:t>http://eco-turizm.net/uploads/2013/02/muzey-zapovednik-Karabiha-YAroslavl.jpg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5"/>
              </a:rPr>
              <a:t>http://aria-art.ru/0/H/Hudozhniki/5.jpg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6"/>
              </a:rPr>
              <a:t>http://gallerix.ru/album/200-Russian/pic/glrx-309811401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7"/>
              </a:rPr>
              <a:t>http://gallerix.ru/album/Savrasov/pic/glrx-864730834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8"/>
              </a:rPr>
              <a:t>http://gallerix.ru/album/Savrasov/pic/glrx-308053588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9"/>
              </a:rPr>
              <a:t>http://www.old-photo-album.narod.ru/Ya-3_1926_Danilov_Nikitin.jpg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0"/>
              </a:rPr>
              <a:t>http://de.academic.ru/pictures/dewiki/89/YaTB1.JPG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1"/>
              </a:rPr>
              <a:t>http://lightmay.ru/uploads/images/mens_zelmerlow_heroes.jpg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r>
              <a:rPr lang="ru-RU" sz="9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2"/>
              </a:rPr>
              <a:t>http://z-city.com.ua/images/pictures/authors/7020/14575/4dv2lvmkytc5r7qcramznhjcd-(article-picture2).</a:t>
            </a:r>
            <a:r>
              <a:rPr lang="ru-RU" sz="900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2"/>
              </a:rPr>
              <a:t>jpg</a:t>
            </a:r>
            <a:endParaRPr lang="ru-RU" sz="900" u="sng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900" u="sng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3"/>
              </a:rPr>
              <a:t>http://rybinsk.ru/images/stories/department/upr-cultura/foto/Monumenty_Pobeda/Haritonov_doska2.jpg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4"/>
              </a:rPr>
              <a:t>http://souvenir-s.biz/image/cache/500-500/data/prods/4/22.jpg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5"/>
              </a:rPr>
              <a:t>http://system.odarim.ru/ProductImages/b2160.jpeg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6"/>
              </a:rPr>
              <a:t>http://ichef-1.bbci.co.uk/news/1024/cpsprodpb/0F46/production/_85601930_85601928.jpg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endParaRPr lang="ru-RU" sz="1400" u="sng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7030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260648"/>
            <a:ext cx="8785100" cy="633700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https://upload.wikimedia.org/wikipedia/commons/thumb/7/74/Yar_mitro.jpg/640px-Yar_mitro.jpg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http://cgr.su/temp/mod_news_gallery/22200783834fab62947951f8.92935978.jpg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4"/>
              </a:rPr>
              <a:t>http://zzz152218.narod.ru/16y9.jpg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5"/>
              </a:rPr>
              <a:t>http://111.r.photoshare.ru/01116/00aa6e6474f29c058b906ab4a62d2090d9b8c251.jpg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6"/>
              </a:rPr>
              <a:t>http://twitregion.ru/wp-content/uploads/Planetariy-2.jpg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7"/>
              </a:rPr>
              <a:t>http://www.city-yar.ru/data/Unsorted/reportag-04.jpg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8"/>
              </a:rPr>
              <a:t>http://www.yarinvestportal.ru/content/images/KZC.jpg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9"/>
              </a:rPr>
              <a:t>http://synews.ru/uploads/posts/2010-08/1281046390_1000rub1.jpg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0"/>
              </a:rPr>
              <a:t>http://trassa.dreamwaver.org/wp-content/uploads/2015/07/g6EA_8S9Wyc.jpg</a:t>
            </a:r>
            <a:endParaRPr lang="ru-RU" sz="9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7792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16632"/>
            <a:ext cx="8518525" cy="6481018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200" b="1" dirty="0" smtClean="0">
                <a:effectLst/>
                <a:latin typeface="Comic Sans MS" panose="030F0702030302020204" pitchFamily="66" charset="0"/>
              </a:rPr>
              <a:t>В летописях Ярославль упоминается под 1071 годом, но официальной датой основания считается 1010-й. Ярослав, в то время Ростовский князь, на охоте отстал от своих спутников, и в овраге на него напала разъяренная медведица. Ярослав, будучи опытным воином, сумел справиться с животным и зарубить его секирой. В память о чудесном спасении он повелел основать город. А изображение медведя до сих пор украшает его герб и 	флаг.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08506"/>
            <a:ext cx="3744416" cy="32774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261" y="3789040"/>
            <a:ext cx="4270773" cy="27546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072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260648"/>
            <a:ext cx="3909889" cy="2952328"/>
          </a:xfrm>
        </p:spPr>
        <p:txBody>
          <a:bodyPr/>
          <a:lstStyle/>
          <a:p>
            <a:pPr marL="0" indent="0" algn="ctr">
              <a:buNone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Ярославль – древнейший</a:t>
            </a:r>
            <a:r>
              <a:rPr kumimoji="0" lang="ru-RU" altLang="ru-RU" sz="2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 из существующих на реке Волге городов. В 2015 году ему исполнилось 1005 лет!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91" y="332656"/>
            <a:ext cx="3835152" cy="5110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55576" y="5805264"/>
            <a:ext cx="3732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Памятник Ярославу Мудрому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429000"/>
            <a:ext cx="3217540" cy="3217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827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88640"/>
            <a:ext cx="8518525" cy="640901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latin typeface="Comic Sans MS" panose="030F0702030302020204" pitchFamily="66" charset="0"/>
              </a:rPr>
              <a:t>Ярославль - одна из ярчайших жемчужин в ожерелье Золотого кольца России. Весь его облик пронизан стариной и неповторимым обаянием, присущим древнейшим городам России. В городе располагается 785 памятников истории и культуры (7 памятников археологии, 43-истории, 13-искусства, 722-архитектуры). Город по праву является объектом Всемирного наследия ЮНЕСКО. Ярославские храмы с их уникальными фресками известны во всём мире.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4246">
            <a:off x="335430" y="3663155"/>
            <a:ext cx="3967273" cy="2832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99">
            <a:off x="4944383" y="3696977"/>
            <a:ext cx="3793604" cy="28452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413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88640"/>
            <a:ext cx="8518525" cy="640901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Comic Sans MS" panose="030F0702030302020204" pitchFamily="66" charset="0"/>
              </a:rPr>
              <a:t>В Ярославле был открыт первый в России общедоступный театр, основателем которого стал известный драматург Фёдор Волков. 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553">
            <a:off x="5560441" y="2470065"/>
            <a:ext cx="3132838" cy="4171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8200">
            <a:off x="325751" y="2636912"/>
            <a:ext cx="4772769" cy="35174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381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88640"/>
            <a:ext cx="8518525" cy="640901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Comic Sans MS" panose="030F0702030302020204" pitchFamily="66" charset="0"/>
              </a:rPr>
              <a:t>Ярославль тесно связан с судьбой великого русского поэта           Николая Алексеевича Некрасова.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93163"/>
            <a:ext cx="3111248" cy="4556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279" y="1988840"/>
            <a:ext cx="4961742" cy="35945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23928" y="5615607"/>
            <a:ext cx="4961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anose="030F0702030302020204" pitchFamily="66" charset="0"/>
              </a:rPr>
              <a:t>музей-усадьба </a:t>
            </a:r>
            <a:r>
              <a:rPr lang="ru-RU" b="1" dirty="0" err="1" smtClean="0">
                <a:latin typeface="Comic Sans MS" panose="030F0702030302020204" pitchFamily="66" charset="0"/>
              </a:rPr>
              <a:t>Н.А.Некрасова</a:t>
            </a:r>
            <a:r>
              <a:rPr lang="ru-RU" b="1" dirty="0" smtClean="0">
                <a:latin typeface="Comic Sans MS" panose="030F0702030302020204" pitchFamily="66" charset="0"/>
              </a:rPr>
              <a:t> в селе </a:t>
            </a:r>
            <a:r>
              <a:rPr lang="ru-RU" b="1" dirty="0" err="1" smtClean="0">
                <a:latin typeface="Comic Sans MS" panose="030F0702030302020204" pitchFamily="66" charset="0"/>
              </a:rPr>
              <a:t>Карабиха</a:t>
            </a:r>
            <a:endParaRPr lang="ru-RU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21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764704"/>
            <a:ext cx="4392487" cy="583294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latin typeface="Comic Sans MS" panose="030F0702030302020204" pitchFamily="66" charset="0"/>
              </a:rPr>
              <a:t>Именно в Ярославле </a:t>
            </a:r>
            <a:r>
              <a:rPr lang="ru-RU" sz="2800" b="1" smtClean="0">
                <a:latin typeface="Comic Sans MS" panose="030F0702030302020204" pitchFamily="66" charset="0"/>
              </a:rPr>
              <a:t>Алексей Кондратьевич </a:t>
            </a:r>
            <a:r>
              <a:rPr lang="ru-RU" sz="2800" b="1" dirty="0">
                <a:latin typeface="Comic Sans MS" panose="030F0702030302020204" pitchFamily="66" charset="0"/>
              </a:rPr>
              <a:t>Саврасов, великий художник, работал над своей картиной "Грачи </a:t>
            </a:r>
            <a:r>
              <a:rPr lang="ru-RU" sz="2800" b="1" dirty="0" smtClean="0">
                <a:latin typeface="Comic Sans MS" panose="030F0702030302020204" pitchFamily="66" charset="0"/>
              </a:rPr>
              <a:t>прилетели. В городе </a:t>
            </a:r>
            <a:r>
              <a:rPr lang="ru-RU" sz="2800" b="1" dirty="0">
                <a:latin typeface="Comic Sans MS" panose="030F0702030302020204" pitchFamily="66" charset="0"/>
              </a:rPr>
              <a:t>им были написаны такие известные картины, как "Могила на Волге", "Разлив Волги над Ярославлем", "Волга".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14" y="1484782"/>
            <a:ext cx="4155448" cy="40625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767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3" y="42285"/>
            <a:ext cx="3816424" cy="49934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283" y="2780928"/>
            <a:ext cx="4791349" cy="32461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4355976" y="261989"/>
            <a:ext cx="408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latin typeface="Comic Sans MS" panose="030F0702030302020204" pitchFamily="66" charset="0"/>
              </a:rPr>
              <a:t>А.К.Саврасов</a:t>
            </a:r>
            <a:r>
              <a:rPr lang="ru-RU" b="1" dirty="0" smtClean="0">
                <a:latin typeface="Comic Sans MS" panose="030F0702030302020204" pitchFamily="66" charset="0"/>
              </a:rPr>
              <a:t> «Грачи прилетели»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6218133"/>
            <a:ext cx="277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latin typeface="Comic Sans MS" panose="030F0702030302020204" pitchFamily="66" charset="0"/>
              </a:rPr>
              <a:t>А.К.Саврасов</a:t>
            </a:r>
            <a:r>
              <a:rPr lang="ru-RU" b="1" dirty="0" smtClean="0">
                <a:latin typeface="Comic Sans MS" panose="030F0702030302020204" pitchFamily="66" charset="0"/>
              </a:rPr>
              <a:t> «Волга»</a:t>
            </a:r>
            <a:endParaRPr lang="ru-RU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00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Ярославль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Ярославль</Template>
  <TotalTime>325</TotalTime>
  <Words>813</Words>
  <Application>Microsoft Office PowerPoint</Application>
  <PresentationFormat>Экран (4:3)</PresentationFormat>
  <Paragraphs>89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Ярославль</vt:lpstr>
      <vt:lpstr>        Ярославль –     жемчужина   Золотого кольца      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Ярославль – жемчужина Золотого Кольца России</dc:title>
  <dc:creator>Алла</dc:creator>
  <cp:lastModifiedBy>Елена</cp:lastModifiedBy>
  <cp:revision>79</cp:revision>
  <dcterms:created xsi:type="dcterms:W3CDTF">2015-10-23T16:29:29Z</dcterms:created>
  <dcterms:modified xsi:type="dcterms:W3CDTF">2016-01-01T11:46:55Z</dcterms:modified>
</cp:coreProperties>
</file>