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66" r:id="rId4"/>
    <p:sldId id="259" r:id="rId5"/>
    <p:sldId id="261" r:id="rId6"/>
    <p:sldId id="260" r:id="rId7"/>
    <p:sldId id="263" r:id="rId8"/>
    <p:sldId id="264" r:id="rId9"/>
    <p:sldId id="265" r:id="rId10"/>
    <p:sldId id="267" r:id="rId11"/>
    <p:sldId id="268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05F0-E8D6-4B0D-9229-F444192C284A}" type="datetimeFigureOut">
              <a:rPr lang="ru-RU" smtClean="0"/>
              <a:t>01.01.2016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C9359E-98BA-4058-8621-0A127B6EA1E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05F0-E8D6-4B0D-9229-F444192C284A}" type="datetimeFigureOut">
              <a:rPr lang="ru-RU" smtClean="0"/>
              <a:t>01.01.2016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359E-98BA-4058-8621-0A127B6EA1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05F0-E8D6-4B0D-9229-F444192C284A}" type="datetimeFigureOut">
              <a:rPr lang="ru-RU" smtClean="0"/>
              <a:t>01.01.2016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359E-98BA-4058-8621-0A127B6EA1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FBD05F0-E8D6-4B0D-9229-F444192C284A}" type="datetimeFigureOut">
              <a:rPr lang="ru-RU" smtClean="0"/>
              <a:t>01.01.2016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CC9359E-98BA-4058-8621-0A127B6EA1E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05F0-E8D6-4B0D-9229-F444192C284A}" type="datetimeFigureOut">
              <a:rPr lang="ru-RU" smtClean="0"/>
              <a:t>01.01.2016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C9359E-98BA-4058-8621-0A127B6EA1E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05F0-E8D6-4B0D-9229-F444192C284A}" type="datetimeFigureOut">
              <a:rPr lang="ru-RU" smtClean="0"/>
              <a:t>01.01.2016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C9359E-98BA-4058-8621-0A127B6EA1E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05F0-E8D6-4B0D-9229-F444192C284A}" type="datetimeFigureOut">
              <a:rPr lang="ru-RU" smtClean="0"/>
              <a:t>01.01.2016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C9359E-98BA-4058-8621-0A127B6EA1E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7FBD05F0-E8D6-4B0D-9229-F444192C284A}" type="datetimeFigureOut">
              <a:rPr lang="ru-RU" smtClean="0"/>
              <a:t>01.01.2016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C9359E-98BA-4058-8621-0A127B6EA1E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05F0-E8D6-4B0D-9229-F444192C284A}" type="datetimeFigureOut">
              <a:rPr lang="ru-RU" smtClean="0"/>
              <a:t>01.01.2016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359E-98BA-4058-8621-0A127B6EA1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05F0-E8D6-4B0D-9229-F444192C284A}" type="datetimeFigureOut">
              <a:rPr lang="ru-RU" smtClean="0"/>
              <a:t>01.01.2016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C9359E-98BA-4058-8621-0A127B6EA1E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05F0-E8D6-4B0D-9229-F444192C284A}" type="datetimeFigureOut">
              <a:rPr lang="ru-RU" smtClean="0"/>
              <a:t>01.01.2016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C9359E-98BA-4058-8621-0A127B6EA1E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D05F0-E8D6-4B0D-9229-F444192C284A}" type="datetimeFigureOut">
              <a:rPr lang="ru-RU" smtClean="0"/>
              <a:t>01.01.2016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9359E-98BA-4058-8621-0A127B6EA1E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ultitour.ru/files/excursimgs/866x573/excurs_28214_70357_kostromaaa.jpg" TargetMode="External"/><Relationship Id="rId13" Type="http://schemas.openxmlformats.org/officeDocument/2006/relationships/hyperlink" Target="https://autotravel.ru/phalbum/10193/392.jpg" TargetMode="External"/><Relationship Id="rId18" Type="http://schemas.openxmlformats.org/officeDocument/2006/relationships/hyperlink" Target="http://img-fotki.yandex.ru/get/4612/26117586.2e/0_63a1e_ff0e7c84_XL" TargetMode="External"/><Relationship Id="rId3" Type="http://schemas.openxmlformats.org/officeDocument/2006/relationships/hyperlink" Target="http://lifekostroma.ru/wp-content/uploads/2014/03/flag_kostroma_2.png" TargetMode="External"/><Relationship Id="rId21" Type="http://schemas.openxmlformats.org/officeDocument/2006/relationships/hyperlink" Target="http://www.aelitatravel.ru/uploadpic/0549e0a3ef3c3dd42ad635be35288196.jpg" TargetMode="External"/><Relationship Id="rId7" Type="http://schemas.openxmlformats.org/officeDocument/2006/relationships/hyperlink" Target="http://tverturservis.ru/images/tury/foto/201504/foto029.jpg" TargetMode="External"/><Relationship Id="rId12" Type="http://schemas.openxmlformats.org/officeDocument/2006/relationships/hyperlink" Target="http://q-ec.bstatic.com/images/hotel/840x460/368/36805766.jpg" TargetMode="External"/><Relationship Id="rId17" Type="http://schemas.openxmlformats.org/officeDocument/2006/relationships/hyperlink" Target="http://www.gostinica-graf.ru/kostroma/2.jpg" TargetMode="External"/><Relationship Id="rId2" Type="http://schemas.openxmlformats.org/officeDocument/2006/relationships/hyperlink" Target="http://uslide.ru/images/27/33653/736/img4.jpg" TargetMode="External"/><Relationship Id="rId16" Type="http://schemas.openxmlformats.org/officeDocument/2006/relationships/hyperlink" Target="http://img-fotki.yandex.ru/get/13/rolmts.7/0_63a9_3da791d6_XL.jpg" TargetMode="External"/><Relationship Id="rId20" Type="http://schemas.openxmlformats.org/officeDocument/2006/relationships/hyperlink" Target="http://www.loseferma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menno.ru/wp-content/uploads/2013/07/XL.jpg" TargetMode="External"/><Relationship Id="rId11" Type="http://schemas.openxmlformats.org/officeDocument/2006/relationships/hyperlink" Target="http://ipatievsky-monastery.ru/" TargetMode="External"/><Relationship Id="rId5" Type="http://schemas.openxmlformats.org/officeDocument/2006/relationships/hyperlink" Target="http://www.enckostr.ru/images/maps/1804664599.jpg" TargetMode="External"/><Relationship Id="rId15" Type="http://schemas.openxmlformats.org/officeDocument/2006/relationships/hyperlink" Target="http://www.yaroslavova.ru/LoadedImages/2014/05/07/Borshov.jpg" TargetMode="External"/><Relationship Id="rId10" Type="http://schemas.openxmlformats.org/officeDocument/2006/relationships/hyperlink" Target="http://lifekostroma.ru/wp-content/uploads/2014/03/dolgorukij_kostroma.jpg" TargetMode="External"/><Relationship Id="rId19" Type="http://schemas.openxmlformats.org/officeDocument/2006/relationships/hyperlink" Target="http://teremsnegurochki.ru/" TargetMode="External"/><Relationship Id="rId4" Type="http://schemas.openxmlformats.org/officeDocument/2006/relationships/hyperlink" Target="http://www.c-e.ru/wfile/911/Kostroma.png" TargetMode="External"/><Relationship Id="rId9" Type="http://schemas.openxmlformats.org/officeDocument/2006/relationships/hyperlink" Target="http://static.panoramio.com/photos/large/3049941.jpg" TargetMode="External"/><Relationship Id="rId14" Type="http://schemas.openxmlformats.org/officeDocument/2006/relationships/hyperlink" Target="http://img-fotki.yandex.ru/get/32/lgilman.21/0_1538d_cabcd883_X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4596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Города Золотого кольца России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6620" y="2354559"/>
            <a:ext cx="89699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Красавица Кострома</a:t>
            </a:r>
            <a:endParaRPr lang="ru-RU" sz="72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966" y="115950"/>
            <a:ext cx="1068710" cy="106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8508">
            <a:off x="400007" y="3634339"/>
            <a:ext cx="2332856" cy="311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002">
            <a:off x="4378425" y="3737426"/>
            <a:ext cx="4330377" cy="27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Елена\Pictures\Волжский прибой\Волжский прибой 2012\CIMG47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6" t="34361" r="16520" b="13157"/>
          <a:stretch/>
        </p:blipFill>
        <p:spPr bwMode="auto">
          <a:xfrm rot="21209502">
            <a:off x="328240" y="856198"/>
            <a:ext cx="2834600" cy="151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282" y="1200397"/>
            <a:ext cx="3586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Работу выполнила </a:t>
            </a:r>
          </a:p>
          <a:p>
            <a:r>
              <a:rPr lang="ru-RU" b="1" dirty="0">
                <a:solidFill>
                  <a:srgbClr val="C00000"/>
                </a:solidFill>
              </a:rPr>
              <a:t>у</a:t>
            </a:r>
            <a:r>
              <a:rPr lang="ru-RU" b="1" dirty="0" smtClean="0">
                <a:solidFill>
                  <a:srgbClr val="C00000"/>
                </a:solidFill>
              </a:rPr>
              <a:t>читель начальных классов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ГБОУ школы № 777 г. Москвы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Исаева Елена Владимировна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31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6056" y="48331"/>
            <a:ext cx="397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Сумароковская</a:t>
            </a:r>
            <a:r>
              <a:rPr lang="ru-RU" sz="2400" b="1" dirty="0" smtClean="0">
                <a:solidFill>
                  <a:srgbClr val="C00000"/>
                </a:solidFill>
              </a:rPr>
              <a:t> лосеферма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1" y="48331"/>
            <a:ext cx="4136244" cy="1833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45024"/>
            <a:ext cx="2315682" cy="3085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4355976" y="417663"/>
            <a:ext cx="4924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6600"/>
                </a:solidFill>
              </a:rPr>
              <a:t>Человек с давних пор стремился приручить лося, сделать из него домашнее животное. </a:t>
            </a:r>
            <a:endParaRPr lang="ru-RU" b="1" dirty="0" smtClean="0">
              <a:solidFill>
                <a:srgbClr val="006600"/>
              </a:solidFill>
            </a:endParaRPr>
          </a:p>
          <a:p>
            <a:r>
              <a:rPr lang="ru-RU" b="1" dirty="0">
                <a:solidFill>
                  <a:srgbClr val="006600"/>
                </a:solidFill>
              </a:rPr>
              <a:t>С момента создания </a:t>
            </a:r>
            <a:r>
              <a:rPr lang="ru-RU" b="1" dirty="0" err="1">
                <a:solidFill>
                  <a:srgbClr val="006600"/>
                </a:solidFill>
              </a:rPr>
              <a:t>Сумароковской</a:t>
            </a:r>
            <a:r>
              <a:rPr lang="ru-RU" b="1" dirty="0">
                <a:solidFill>
                  <a:srgbClr val="006600"/>
                </a:solidFill>
              </a:rPr>
              <a:t> лосиной фермы, в 1963 году, она претерпела множество преобразований и изменений. Ставились разные цели, решались разные задачи. </a:t>
            </a:r>
          </a:p>
          <a:p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563" y="2330765"/>
            <a:ext cx="64807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b="1" dirty="0" smtClean="0">
                <a:solidFill>
                  <a:srgbClr val="006600"/>
                </a:solidFill>
              </a:rPr>
              <a:t>С </a:t>
            </a:r>
            <a:r>
              <a:rPr lang="ru-RU" sz="2000" b="1" dirty="0">
                <a:solidFill>
                  <a:srgbClr val="006600"/>
                </a:solidFill>
              </a:rPr>
              <a:t>момента создания </a:t>
            </a:r>
            <a:r>
              <a:rPr lang="ru-RU" sz="2000" b="1" dirty="0" err="1">
                <a:solidFill>
                  <a:srgbClr val="006600"/>
                </a:solidFill>
              </a:rPr>
              <a:t>Сумароковской</a:t>
            </a:r>
            <a:r>
              <a:rPr lang="ru-RU" sz="2000" b="1" dirty="0">
                <a:solidFill>
                  <a:srgbClr val="006600"/>
                </a:solidFill>
              </a:rPr>
              <a:t> лосиной фермы, в 1963 году, она претерпела множество преобразований и изменений. Ставились разные цели, решались разные задачи. </a:t>
            </a:r>
          </a:p>
          <a:p>
            <a:pPr algn="just"/>
            <a:r>
              <a:rPr lang="ru-RU" sz="2000" b="1" dirty="0" smtClean="0">
                <a:solidFill>
                  <a:srgbClr val="006600"/>
                </a:solidFill>
              </a:rPr>
              <a:t>	В </a:t>
            </a:r>
            <a:r>
              <a:rPr lang="ru-RU" sz="2000" b="1" dirty="0">
                <a:solidFill>
                  <a:srgbClr val="006600"/>
                </a:solidFill>
              </a:rPr>
              <a:t>современном мире с развитием экономики, политики и технического прогресса, стало понятно, что лосиная ферма - это не только уникальный и единственный в мире научно-исследовательский объект, но еще и интереснейший объект для туризма. Сейчас, когда новое поколение все чаще изучает животных по книгам, в лучшем случае видит их в зоопарке, становится особенно важным непосредственное общение человека с природой в естественной среде. </a:t>
            </a:r>
          </a:p>
        </p:txBody>
      </p:sp>
    </p:spTree>
    <p:extLst>
      <p:ext uri="{BB962C8B-B14F-4D97-AF65-F5344CB8AC3E}">
        <p14:creationId xmlns:p14="http://schemas.microsoft.com/office/powerpoint/2010/main" val="1598951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2713" y="260648"/>
            <a:ext cx="74888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b="1" dirty="0" smtClean="0">
                <a:solidFill>
                  <a:srgbClr val="006600"/>
                </a:solidFill>
              </a:rPr>
              <a:t>Современный </a:t>
            </a:r>
            <a:r>
              <a:rPr lang="ru-RU" sz="2000" b="1" dirty="0">
                <a:solidFill>
                  <a:srgbClr val="006600"/>
                </a:solidFill>
              </a:rPr>
              <a:t>человек стремится проводить свой отдых ближе к природе, появилось такое понятие, как экологический туризм. </a:t>
            </a:r>
            <a:r>
              <a:rPr lang="ru-RU" sz="2000" b="1" dirty="0" smtClean="0">
                <a:solidFill>
                  <a:srgbClr val="006600"/>
                </a:solidFill>
              </a:rPr>
              <a:t>Общение </a:t>
            </a:r>
            <a:r>
              <a:rPr lang="ru-RU" sz="2000" b="1" dirty="0">
                <a:solidFill>
                  <a:srgbClr val="006600"/>
                </a:solidFill>
              </a:rPr>
              <a:t>в непосредственной близости с дикими животными делает лосеферму еще более заманчивым объектом для такого туризма. Люди охотно приезжают на лосиную ферму во второй и в третий раз</a:t>
            </a:r>
            <a:r>
              <a:rPr lang="ru-RU" sz="2000" b="1" dirty="0" smtClean="0">
                <a:solidFill>
                  <a:srgbClr val="006600"/>
                </a:solidFill>
              </a:rPr>
              <a:t>.</a:t>
            </a:r>
            <a:endParaRPr lang="ru-RU" sz="2000" b="1" dirty="0">
              <a:solidFill>
                <a:srgbClr val="00660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6600"/>
                </a:solidFill>
              </a:rPr>
              <a:t>	Туристический </a:t>
            </a:r>
            <a:r>
              <a:rPr lang="ru-RU" sz="2000" b="1" dirty="0">
                <a:solidFill>
                  <a:srgbClr val="006600"/>
                </a:solidFill>
              </a:rPr>
              <a:t>сезон на лосиной ферме открыт круглый год. В «</a:t>
            </a:r>
            <a:r>
              <a:rPr lang="ru-RU" sz="2000" b="1" dirty="0" err="1">
                <a:solidFill>
                  <a:srgbClr val="006600"/>
                </a:solidFill>
              </a:rPr>
              <a:t>глубокоснежный</a:t>
            </a:r>
            <a:r>
              <a:rPr lang="ru-RU" sz="2000" b="1" dirty="0">
                <a:solidFill>
                  <a:srgbClr val="006600"/>
                </a:solidFill>
              </a:rPr>
              <a:t>» период лоси содержатся на зимней делянке в лесу, с апреля всех животных переводят в летний </a:t>
            </a:r>
            <a:r>
              <a:rPr lang="ru-RU" sz="2000" b="1" dirty="0" smtClean="0">
                <a:solidFill>
                  <a:srgbClr val="006600"/>
                </a:solidFill>
              </a:rPr>
              <a:t>лагерь. Приезжающим </a:t>
            </a:r>
            <a:r>
              <a:rPr lang="ru-RU" sz="2000" b="1" dirty="0">
                <a:solidFill>
                  <a:srgbClr val="006600"/>
                </a:solidFill>
              </a:rPr>
              <a:t>на ферму туристам предлагается не только сфотографироваться с лосями, но и покормить их, приобрести сувениры и попробовать лосиного молока (с мая по сентябрь).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47811"/>
            <a:ext cx="2686819" cy="21253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83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bg2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4544" y="143054"/>
            <a:ext cx="2095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</a:rPr>
              <a:t>Литература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66274"/>
            <a:ext cx="4828085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1.Фотографии из личного архива</a:t>
            </a:r>
          </a:p>
          <a:p>
            <a:r>
              <a:rPr lang="ru-RU" sz="1600" dirty="0" smtClean="0"/>
              <a:t>2.</a:t>
            </a:r>
            <a:r>
              <a:rPr lang="en-US" sz="1600" dirty="0"/>
              <a:t> </a:t>
            </a: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uslide.ru/images/27/33653/736/img4.jpg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3.</a:t>
            </a:r>
            <a:r>
              <a:rPr lang="en-US" sz="1600" dirty="0"/>
              <a:t> </a:t>
            </a: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lifekostroma.ru/wp-content/uploads/2014/03/flag_kostroma_2.png</a:t>
            </a:r>
            <a:endParaRPr lang="ru-RU" sz="1600" dirty="0" smtClean="0"/>
          </a:p>
          <a:p>
            <a:r>
              <a:rPr lang="ru-RU" sz="1600" dirty="0" smtClean="0"/>
              <a:t>4.</a:t>
            </a:r>
            <a:r>
              <a:rPr lang="en-US" sz="1600" dirty="0"/>
              <a:t> </a:t>
            </a: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www.c-e.ru/wfile/911/Kostroma.png</a:t>
            </a:r>
            <a:endParaRPr lang="ru-RU" sz="1600" dirty="0" smtClean="0"/>
          </a:p>
          <a:p>
            <a:r>
              <a:rPr lang="ru-RU" sz="1600" dirty="0" smtClean="0"/>
              <a:t>5.</a:t>
            </a:r>
            <a:r>
              <a:rPr lang="en-US" sz="1600" dirty="0"/>
              <a:t> </a:t>
            </a:r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www.enckostr.ru/images/maps/1804664599.jpg</a:t>
            </a:r>
            <a:endParaRPr lang="ru-RU" sz="1600" dirty="0" smtClean="0"/>
          </a:p>
          <a:p>
            <a:r>
              <a:rPr lang="ru-RU" sz="1600" dirty="0" smtClean="0"/>
              <a:t>6.</a:t>
            </a:r>
            <a:r>
              <a:rPr lang="en-US" sz="1600" dirty="0"/>
              <a:t> </a:t>
            </a:r>
            <a:r>
              <a:rPr lang="en-US" sz="1600" dirty="0">
                <a:hlinkClick r:id="rId6"/>
              </a:rPr>
              <a:t>http://</a:t>
            </a:r>
            <a:r>
              <a:rPr lang="en-US" sz="1600" dirty="0" smtClean="0">
                <a:hlinkClick r:id="rId6"/>
              </a:rPr>
              <a:t>www.imenno.ru/wp-content/uploads/2013/07/XL.jpg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7.</a:t>
            </a:r>
            <a:r>
              <a:rPr lang="en-US" sz="1600" dirty="0"/>
              <a:t> </a:t>
            </a:r>
            <a:r>
              <a:rPr lang="en-US" sz="1600" dirty="0">
                <a:hlinkClick r:id="rId7"/>
              </a:rPr>
              <a:t>http://</a:t>
            </a:r>
            <a:r>
              <a:rPr lang="en-US" sz="1600" dirty="0" smtClean="0">
                <a:hlinkClick r:id="rId7"/>
              </a:rPr>
              <a:t>tverturservis.ru/images/tury/foto/201504/foto029.jpg</a:t>
            </a:r>
            <a:endParaRPr lang="ru-RU" sz="1600" dirty="0" smtClean="0"/>
          </a:p>
          <a:p>
            <a:r>
              <a:rPr lang="ru-RU" sz="1600" dirty="0" smtClean="0"/>
              <a:t>8.</a:t>
            </a:r>
            <a:r>
              <a:rPr lang="en-US" sz="1600" dirty="0"/>
              <a:t> </a:t>
            </a:r>
            <a:r>
              <a:rPr lang="en-US" sz="1600" dirty="0">
                <a:hlinkClick r:id="rId8"/>
              </a:rPr>
              <a:t>http://</a:t>
            </a:r>
            <a:r>
              <a:rPr lang="en-US" sz="1600" dirty="0" smtClean="0">
                <a:hlinkClick r:id="rId8"/>
              </a:rPr>
              <a:t>www.multitour.ru/files/excursimgs/866x573/excurs_28214_70357_kostromaaa.jpg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9.</a:t>
            </a:r>
            <a:r>
              <a:rPr lang="en-US" sz="1600" dirty="0"/>
              <a:t> </a:t>
            </a:r>
            <a:r>
              <a:rPr lang="en-US" sz="1600" dirty="0">
                <a:hlinkClick r:id="rId9"/>
              </a:rPr>
              <a:t>http://</a:t>
            </a:r>
            <a:r>
              <a:rPr lang="en-US" sz="1600" dirty="0" smtClean="0">
                <a:hlinkClick r:id="rId9"/>
              </a:rPr>
              <a:t>static.panoramio.com/photos/large/3049941.jpg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10.</a:t>
            </a:r>
            <a:r>
              <a:rPr lang="en-US" sz="1600" dirty="0"/>
              <a:t> </a:t>
            </a:r>
            <a:r>
              <a:rPr lang="en-US" sz="1600" dirty="0">
                <a:hlinkClick r:id="rId10"/>
              </a:rPr>
              <a:t>http://</a:t>
            </a:r>
            <a:r>
              <a:rPr lang="en-US" sz="1600" dirty="0" smtClean="0">
                <a:hlinkClick r:id="rId10"/>
              </a:rPr>
              <a:t>lifekostroma.ru/wp-content/uploads/2014/03/dolgorukij_kostroma.jpg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11.</a:t>
            </a:r>
            <a:r>
              <a:rPr lang="en-US" sz="1600" dirty="0"/>
              <a:t> </a:t>
            </a:r>
            <a:r>
              <a:rPr lang="en-US" sz="1600" dirty="0">
                <a:hlinkClick r:id="rId11"/>
              </a:rPr>
              <a:t>http://ipatievsky-monastery.ru</a:t>
            </a:r>
            <a:r>
              <a:rPr lang="en-US" sz="1600" dirty="0" smtClean="0">
                <a:hlinkClick r:id="rId11"/>
              </a:rPr>
              <a:t>/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12.</a:t>
            </a:r>
            <a:r>
              <a:rPr lang="en-US" sz="1600" dirty="0"/>
              <a:t> </a:t>
            </a:r>
            <a:r>
              <a:rPr lang="en-US" sz="1600" dirty="0">
                <a:hlinkClick r:id="rId12"/>
              </a:rPr>
              <a:t>http://</a:t>
            </a:r>
            <a:r>
              <a:rPr lang="en-US" sz="1600" dirty="0" smtClean="0">
                <a:hlinkClick r:id="rId12"/>
              </a:rPr>
              <a:t>q-ec.bstatic.com/images/hotel/840x460/368/36805766.jpg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13.</a:t>
            </a:r>
            <a:r>
              <a:rPr lang="en-US" sz="1600" dirty="0"/>
              <a:t> </a:t>
            </a:r>
            <a:r>
              <a:rPr lang="en-US" sz="1600" dirty="0">
                <a:hlinkClick r:id="rId13"/>
              </a:rPr>
              <a:t>https://</a:t>
            </a:r>
            <a:r>
              <a:rPr lang="en-US" sz="1600" dirty="0" smtClean="0">
                <a:hlinkClick r:id="rId13"/>
              </a:rPr>
              <a:t>autotravel.ru/phalbum/10193/392.jpg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14.</a:t>
            </a:r>
            <a:r>
              <a:rPr lang="en-US" sz="1600" dirty="0"/>
              <a:t> </a:t>
            </a:r>
            <a:r>
              <a:rPr lang="en-US" sz="1600" dirty="0">
                <a:hlinkClick r:id="rId14"/>
              </a:rPr>
              <a:t>http://</a:t>
            </a:r>
            <a:r>
              <a:rPr lang="en-US" sz="1600" dirty="0" smtClean="0">
                <a:hlinkClick r:id="rId14"/>
              </a:rPr>
              <a:t>img-fotki.yandex.ru/get/32/lgilman.21/0_1538d_cabcd883_XL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15.</a:t>
            </a:r>
            <a:r>
              <a:rPr lang="en-US" sz="1600" dirty="0"/>
              <a:t> </a:t>
            </a:r>
            <a:r>
              <a:rPr lang="en-US" sz="1600" dirty="0">
                <a:hlinkClick r:id="rId15"/>
              </a:rPr>
              <a:t>http://</a:t>
            </a:r>
            <a:r>
              <a:rPr lang="en-US" sz="1600" dirty="0" smtClean="0">
                <a:hlinkClick r:id="rId15"/>
              </a:rPr>
              <a:t>www.yaroslavova.ru/LoadedImages/2014/05/07/Borshov.jpg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16.</a:t>
            </a:r>
            <a:r>
              <a:rPr lang="en-US" sz="1600" dirty="0"/>
              <a:t> </a:t>
            </a:r>
            <a:r>
              <a:rPr lang="en-US" sz="1600" dirty="0">
                <a:hlinkClick r:id="rId16"/>
              </a:rPr>
              <a:t>http://</a:t>
            </a:r>
            <a:r>
              <a:rPr lang="en-US" sz="1600" dirty="0" smtClean="0">
                <a:hlinkClick r:id="rId16"/>
              </a:rPr>
              <a:t>img-fotki.yandex.ru/get/13/rolmts.7/0_63a9_3da791d6_XL.jpg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17.</a:t>
            </a:r>
            <a:r>
              <a:rPr lang="en-US" sz="1600" dirty="0"/>
              <a:t> </a:t>
            </a:r>
            <a:r>
              <a:rPr lang="en-US" sz="1600" dirty="0">
                <a:hlinkClick r:id="rId17"/>
              </a:rPr>
              <a:t>http://</a:t>
            </a:r>
            <a:r>
              <a:rPr lang="en-US" sz="1600" dirty="0" smtClean="0">
                <a:hlinkClick r:id="rId17"/>
              </a:rPr>
              <a:t>www.gostinica-graf.ru/kostroma/2.jpg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18.</a:t>
            </a:r>
            <a:r>
              <a:rPr lang="en-US" sz="1600" dirty="0"/>
              <a:t> </a:t>
            </a:r>
            <a:r>
              <a:rPr lang="en-US" sz="1600" dirty="0">
                <a:hlinkClick r:id="rId18"/>
              </a:rPr>
              <a:t>http://</a:t>
            </a:r>
            <a:r>
              <a:rPr lang="en-US" sz="1600" dirty="0" smtClean="0">
                <a:hlinkClick r:id="rId18"/>
              </a:rPr>
              <a:t>img-fotki.yandex.ru/get/4612/26117586.2e/0_63a1e_ff0e7c84_XL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19. </a:t>
            </a:r>
            <a:r>
              <a:rPr lang="en-US" sz="1600" dirty="0">
                <a:hlinkClick r:id="rId19"/>
              </a:rPr>
              <a:t>http://teremsnegurochki.ru</a:t>
            </a:r>
            <a:r>
              <a:rPr lang="en-US" sz="1600" dirty="0" smtClean="0">
                <a:hlinkClick r:id="rId19"/>
              </a:rPr>
              <a:t>/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20.</a:t>
            </a:r>
            <a:r>
              <a:rPr lang="en-US" sz="1600" dirty="0" smtClean="0"/>
              <a:t> </a:t>
            </a:r>
            <a:r>
              <a:rPr lang="en-US" sz="1600" dirty="0">
                <a:hlinkClick r:id="rId20"/>
              </a:rPr>
              <a:t>http://www.loseferma.ru</a:t>
            </a:r>
            <a:r>
              <a:rPr lang="en-US" sz="1600" dirty="0" smtClean="0">
                <a:hlinkClick r:id="rId20"/>
              </a:rPr>
              <a:t>/</a:t>
            </a:r>
            <a:endParaRPr lang="ru-RU" sz="1600" dirty="0" smtClean="0"/>
          </a:p>
          <a:p>
            <a:r>
              <a:rPr lang="ru-RU" sz="1600" dirty="0" smtClean="0"/>
              <a:t>21.</a:t>
            </a:r>
            <a:r>
              <a:rPr lang="en-US" sz="1600" dirty="0"/>
              <a:t> </a:t>
            </a:r>
            <a:r>
              <a:rPr lang="en-US" sz="1600" dirty="0">
                <a:hlinkClick r:id="rId21"/>
              </a:rPr>
              <a:t>http://</a:t>
            </a:r>
            <a:r>
              <a:rPr lang="en-US" sz="1600" dirty="0" smtClean="0">
                <a:hlinkClick r:id="rId21"/>
              </a:rPr>
              <a:t>www.aelitatravel.ru/uploadpic/0549e0a3ef3c3dd42ad635be35288196.jpg</a:t>
            </a:r>
            <a:r>
              <a:rPr lang="ru-RU" sz="1600" smtClean="0"/>
              <a:t> </a:t>
            </a:r>
          </a:p>
          <a:p>
            <a:endParaRPr lang="ru-RU" sz="1600" dirty="0" smtClean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27647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80928"/>
            <a:ext cx="8964488" cy="373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 algn="just">
              <a:spcBef>
                <a:spcPts val="250"/>
              </a:spcBef>
              <a:buClr>
                <a:srgbClr val="F07F09"/>
              </a:buClr>
              <a:buSzPct val="80000"/>
              <a:defRPr/>
            </a:pPr>
            <a:r>
              <a:rPr lang="ru-RU" sz="2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		Кострома </a:t>
            </a:r>
            <a:r>
              <a:rPr lang="ru-RU" sz="2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была основана в 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1152 г. Юрием Долгоруким </a:t>
            </a:r>
            <a:r>
              <a:rPr lang="ru-RU" sz="2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во время </a:t>
            </a:r>
            <a:r>
              <a:rPr lang="ru-RU" sz="2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его военного похода в земли казанских болгар.</a:t>
            </a:r>
          </a:p>
          <a:p>
            <a:pPr marL="265176" lvl="0" indent="-265176" algn="just">
              <a:spcBef>
                <a:spcPts val="250"/>
              </a:spcBef>
              <a:buClr>
                <a:srgbClr val="F07F09"/>
              </a:buClr>
              <a:buSzPct val="80000"/>
              <a:defRPr/>
            </a:pPr>
            <a:r>
              <a:rPr lang="ru-RU" sz="2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		Из источников </a:t>
            </a:r>
            <a:r>
              <a:rPr lang="ru-RU" sz="2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понятно, </a:t>
            </a:r>
            <a:r>
              <a:rPr lang="ru-RU" sz="2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что «были в этом месте леса непроходимые, дремучие дебри», а скрывались здесь разбойники, от которых «и совсем проезду не было». Юрий Долгорукий «морем пламенным» расправился с разбойниками. А на выжженной земле появился город Кострома.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7" r="5311" b="19051"/>
          <a:stretch/>
        </p:blipFill>
        <p:spPr bwMode="auto">
          <a:xfrm>
            <a:off x="179511" y="188640"/>
            <a:ext cx="4526847" cy="246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640"/>
            <a:ext cx="3450516" cy="246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53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6180" y="260648"/>
            <a:ext cx="713031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400" b="1" dirty="0" smtClean="0">
                <a:solidFill>
                  <a:srgbClr val="006600"/>
                </a:solidFill>
              </a:rPr>
              <a:t>Город расположен на берегу двух рек – величественной Волги и ее притока – реки </a:t>
            </a:r>
            <a:r>
              <a:rPr lang="ru-RU" sz="2400" b="1" dirty="0" err="1" smtClean="0">
                <a:solidFill>
                  <a:srgbClr val="006600"/>
                </a:solidFill>
              </a:rPr>
              <a:t>Костромки</a:t>
            </a:r>
            <a:r>
              <a:rPr lang="ru-RU" sz="2400" b="1" dirty="0" smtClean="0">
                <a:solidFill>
                  <a:srgbClr val="006600"/>
                </a:solidFill>
              </a:rPr>
              <a:t>. В летописях первая запись о Костроме появилась  в 1213 году. Несколько  раз Кострома была сожжена полностью, но каждый раз отстраивалась заново. </a:t>
            </a:r>
          </a:p>
          <a:p>
            <a:pPr algn="just"/>
            <a:r>
              <a:rPr lang="ru-RU" sz="2400" b="1" dirty="0">
                <a:solidFill>
                  <a:srgbClr val="006600"/>
                </a:solidFill>
              </a:rPr>
              <a:t>	</a:t>
            </a:r>
            <a:r>
              <a:rPr lang="ru-RU" sz="2400" b="1" dirty="0" smtClean="0">
                <a:solidFill>
                  <a:srgbClr val="006600"/>
                </a:solidFill>
              </a:rPr>
              <a:t>В 1364 году Кострома вошла в состав Великого Московского княжества. Но и после этого город еще не раз серьезно страдал. Сначала от набегов разбойников, затем во время борьбы Москвы и Твери за великое княжение.</a:t>
            </a:r>
          </a:p>
          <a:p>
            <a:pPr algn="just"/>
            <a:r>
              <a:rPr lang="ru-RU" sz="2400" b="1" dirty="0">
                <a:solidFill>
                  <a:srgbClr val="006600"/>
                </a:solidFill>
              </a:rPr>
              <a:t>	</a:t>
            </a:r>
            <a:r>
              <a:rPr lang="ru-RU" sz="2400" b="1" dirty="0" smtClean="0">
                <a:solidFill>
                  <a:srgbClr val="006600"/>
                </a:solidFill>
              </a:rPr>
              <a:t> Не могло не сказаться на Костроме и смутное время. Польский пан Лисовский дважды брал и опустошал город. Но костромичи не отступили. а уроженец костромской земли Иван Сусанин стал русским национальным героем. Он завел врагов в болото. Где погиб сам, но и погубил </a:t>
            </a:r>
            <a:r>
              <a:rPr lang="ru-RU" sz="2400" b="1" dirty="0">
                <a:solidFill>
                  <a:srgbClr val="006600"/>
                </a:solidFill>
              </a:rPr>
              <a:t>в</a:t>
            </a:r>
            <a:r>
              <a:rPr lang="ru-RU" sz="2400" b="1" dirty="0" smtClean="0">
                <a:solidFill>
                  <a:srgbClr val="006600"/>
                </a:solidFill>
              </a:rPr>
              <a:t>рагов.</a:t>
            </a:r>
            <a:endParaRPr lang="ru-RU" sz="2400" b="1" dirty="0">
              <a:solidFill>
                <a:srgbClr val="0066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8" t="9705" r="19207"/>
          <a:stretch/>
        </p:blipFill>
        <p:spPr bwMode="auto">
          <a:xfrm>
            <a:off x="35849" y="260648"/>
            <a:ext cx="1886866" cy="19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r="27750"/>
          <a:stretch/>
        </p:blipFill>
        <p:spPr bwMode="auto">
          <a:xfrm>
            <a:off x="35848" y="3630801"/>
            <a:ext cx="1870331" cy="316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35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pload.wikimedia.org/wikipedia/commons/9/9c/Flag_of_Kostroma_%28Kostroma_oblast%29.png?uselang=r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751" y="1108778"/>
            <a:ext cx="236936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File:Coat of Arms of Kostroma.sv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706" y="3322737"/>
            <a:ext cx="223545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40435" y="185996"/>
            <a:ext cx="69700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Городская символика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2505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625119" y="908720"/>
            <a:ext cx="6518881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	</a:t>
            </a:r>
            <a:r>
              <a:rPr lang="ru-RU" sz="2800" b="1" dirty="0" smtClean="0">
                <a:solidFill>
                  <a:srgbClr val="006600"/>
                </a:solidFill>
              </a:rPr>
              <a:t>Город Кострома имеет официальные символы — герб, флаг, гимн.</a:t>
            </a:r>
          </a:p>
          <a:p>
            <a:r>
              <a:rPr lang="ru-RU" sz="2800" b="1" dirty="0" smtClean="0">
                <a:solidFill>
                  <a:srgbClr val="006600"/>
                </a:solidFill>
              </a:rPr>
              <a:t>	Герб Костромы является первым городским гербом в истории России. Он изображает галеру «Тверь», на которой императрица Екатерина II прибыла в Кострому.</a:t>
            </a:r>
          </a:p>
          <a:p>
            <a:r>
              <a:rPr lang="ru-RU" sz="2800" b="1" dirty="0" smtClean="0">
                <a:solidFill>
                  <a:srgbClr val="006600"/>
                </a:solidFill>
              </a:rPr>
              <a:t>	22 августа 2002 года исторический герб утверждён в качестве действующего символа города. Флаг Костромы создан на основе символики герба.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575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6208" y="188639"/>
            <a:ext cx="3669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Ипатьевский</a:t>
            </a:r>
            <a:r>
              <a:rPr lang="ru-RU" sz="2400" b="1" dirty="0" smtClean="0">
                <a:solidFill>
                  <a:srgbClr val="C00000"/>
                </a:solidFill>
              </a:rPr>
              <a:t> монастырь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296" y="664056"/>
            <a:ext cx="9043704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</a:rPr>
              <a:t>	</a:t>
            </a:r>
            <a:r>
              <a:rPr lang="ru-RU" sz="2000" b="1" dirty="0" err="1" smtClean="0">
                <a:solidFill>
                  <a:srgbClr val="006600"/>
                </a:solidFill>
              </a:rPr>
              <a:t>Ипатьевский</a:t>
            </a:r>
            <a:r>
              <a:rPr lang="ru-RU" sz="2000" b="1" dirty="0" smtClean="0">
                <a:solidFill>
                  <a:srgbClr val="006600"/>
                </a:solidFill>
              </a:rPr>
              <a:t> монастырь  живописно </a:t>
            </a:r>
          </a:p>
          <a:p>
            <a:r>
              <a:rPr lang="ru-RU" sz="2000" b="1" dirty="0" smtClean="0">
                <a:solidFill>
                  <a:srgbClr val="006600"/>
                </a:solidFill>
              </a:rPr>
              <a:t>расположен на стрелке между реками Волгой и </a:t>
            </a:r>
          </a:p>
          <a:p>
            <a:r>
              <a:rPr lang="ru-RU" sz="2000" b="1" dirty="0" smtClean="0">
                <a:solidFill>
                  <a:srgbClr val="006600"/>
                </a:solidFill>
              </a:rPr>
              <a:t>Костромой, и является главной достопримечательностью города. </a:t>
            </a:r>
          </a:p>
          <a:p>
            <a:r>
              <a:rPr lang="ru-RU" sz="2000" b="1" dirty="0">
                <a:solidFill>
                  <a:srgbClr val="006600"/>
                </a:solidFill>
              </a:rPr>
              <a:t>	</a:t>
            </a:r>
            <a:r>
              <a:rPr lang="ru-RU" sz="2000" b="1" dirty="0" smtClean="0">
                <a:solidFill>
                  <a:srgbClr val="006600"/>
                </a:solidFill>
              </a:rPr>
              <a:t>Это православный мужской монастырь Русской Церкви, основанный более семисот лет назад. Монастырь возник как крепость, защищающая город от набегов татар, и уже в древности его окружали дубовые, толстые стены, позже переделанные на каменные. Место, где расположен монастырь необыкновенно красиво, на стрелке между реками величаво красуются его золотые купола и зубчатые каменные стены.</a:t>
            </a:r>
          </a:p>
          <a:p>
            <a:r>
              <a:rPr lang="ru-RU" sz="2000" b="1" dirty="0" err="1" smtClean="0">
                <a:solidFill>
                  <a:srgbClr val="006600"/>
                </a:solidFill>
              </a:rPr>
              <a:t>Ипатьевский</a:t>
            </a:r>
            <a:r>
              <a:rPr lang="ru-RU" sz="2000" b="1" dirty="0" smtClean="0">
                <a:solidFill>
                  <a:srgbClr val="006600"/>
                </a:solidFill>
              </a:rPr>
              <a:t> монастырь</a:t>
            </a:r>
          </a:p>
          <a:p>
            <a:r>
              <a:rPr lang="ru-RU" sz="2000" b="1" dirty="0">
                <a:solidFill>
                  <a:srgbClr val="006600"/>
                </a:solidFill>
              </a:rPr>
              <a:t>	</a:t>
            </a:r>
            <a:r>
              <a:rPr lang="ru-RU" sz="2000" b="1" dirty="0" smtClean="0">
                <a:solidFill>
                  <a:srgbClr val="006600"/>
                </a:solidFill>
              </a:rPr>
              <a:t>				</a:t>
            </a:r>
            <a:r>
              <a:rPr lang="ru-RU" sz="1900" b="1" dirty="0" smtClean="0">
                <a:solidFill>
                  <a:srgbClr val="006600"/>
                </a:solidFill>
              </a:rPr>
              <a:t>Это слияние рек было очень важно.</a:t>
            </a:r>
          </a:p>
          <a:p>
            <a:r>
              <a:rPr lang="ru-RU" sz="1900" b="1" dirty="0">
                <a:solidFill>
                  <a:srgbClr val="006600"/>
                </a:solidFill>
              </a:rPr>
              <a:t> </a:t>
            </a:r>
            <a:r>
              <a:rPr lang="ru-RU" sz="1900" b="1" dirty="0" smtClean="0">
                <a:solidFill>
                  <a:srgbClr val="006600"/>
                </a:solidFill>
              </a:rPr>
              <a:t>                                                          Ведь Кострома и Волга в то время были </a:t>
            </a:r>
          </a:p>
          <a:p>
            <a:r>
              <a:rPr lang="ru-RU" sz="1900" b="1" dirty="0">
                <a:solidFill>
                  <a:srgbClr val="006600"/>
                </a:solidFill>
              </a:rPr>
              <a:t> </a:t>
            </a:r>
            <a:r>
              <a:rPr lang="ru-RU" sz="1900" b="1" dirty="0" smtClean="0">
                <a:solidFill>
                  <a:srgbClr val="006600"/>
                </a:solidFill>
              </a:rPr>
              <a:t>                                                         важными торговыми речными </a:t>
            </a:r>
            <a:r>
              <a:rPr lang="ru-RU" sz="1900" b="1" dirty="0">
                <a:solidFill>
                  <a:srgbClr val="006600"/>
                </a:solidFill>
              </a:rPr>
              <a:t> </a:t>
            </a:r>
            <a:r>
              <a:rPr lang="ru-RU" sz="1900" b="1" dirty="0" smtClean="0">
                <a:solidFill>
                  <a:srgbClr val="006600"/>
                </a:solidFill>
              </a:rPr>
              <a:t>магистралями.</a:t>
            </a:r>
          </a:p>
          <a:p>
            <a:r>
              <a:rPr lang="ru-RU" sz="1900" b="1" dirty="0">
                <a:solidFill>
                  <a:srgbClr val="006600"/>
                </a:solidFill>
              </a:rPr>
              <a:t>	</a:t>
            </a:r>
            <a:r>
              <a:rPr lang="ru-RU" sz="1900" b="1" dirty="0" smtClean="0">
                <a:solidFill>
                  <a:srgbClr val="006600"/>
                </a:solidFill>
              </a:rPr>
              <a:t>		             Плавая на кораблях в дальние страны, купцы </a:t>
            </a:r>
          </a:p>
          <a:p>
            <a:r>
              <a:rPr lang="ru-RU" sz="1900" b="1" dirty="0">
                <a:solidFill>
                  <a:srgbClr val="006600"/>
                </a:solidFill>
              </a:rPr>
              <a:t> </a:t>
            </a:r>
            <a:r>
              <a:rPr lang="ru-RU" sz="1900" b="1" dirty="0" smtClean="0">
                <a:solidFill>
                  <a:srgbClr val="006600"/>
                </a:solidFill>
              </a:rPr>
              <a:t>                                                          развивали торговлю, а в прилегающих к </a:t>
            </a:r>
          </a:p>
          <a:p>
            <a:r>
              <a:rPr lang="ru-RU" sz="1900" b="1" dirty="0">
                <a:solidFill>
                  <a:srgbClr val="006600"/>
                </a:solidFill>
              </a:rPr>
              <a:t> </a:t>
            </a:r>
            <a:r>
              <a:rPr lang="ru-RU" sz="1900" b="1" dirty="0" smtClean="0">
                <a:solidFill>
                  <a:srgbClr val="006600"/>
                </a:solidFill>
              </a:rPr>
              <a:t>                                                          монастырю селах возникали разные </a:t>
            </a:r>
          </a:p>
          <a:p>
            <a:r>
              <a:rPr lang="ru-RU" sz="1900" b="1" dirty="0">
                <a:solidFill>
                  <a:srgbClr val="006600"/>
                </a:solidFill>
              </a:rPr>
              <a:t> </a:t>
            </a:r>
            <a:r>
              <a:rPr lang="ru-RU" sz="1900" b="1" dirty="0" smtClean="0">
                <a:solidFill>
                  <a:srgbClr val="006600"/>
                </a:solidFill>
              </a:rPr>
              <a:t>                                                          ремесла. Так со временем стало </a:t>
            </a:r>
          </a:p>
          <a:p>
            <a:r>
              <a:rPr lang="ru-RU" sz="1900" b="1" dirty="0">
                <a:solidFill>
                  <a:srgbClr val="006600"/>
                </a:solidFill>
              </a:rPr>
              <a:t> </a:t>
            </a:r>
            <a:r>
              <a:rPr lang="ru-RU" sz="1900" b="1" dirty="0" smtClean="0">
                <a:solidFill>
                  <a:srgbClr val="006600"/>
                </a:solidFill>
              </a:rPr>
              <a:t>                                                          востребованным кирпичное, плотницкое и </a:t>
            </a:r>
          </a:p>
          <a:p>
            <a:r>
              <a:rPr lang="ru-RU" sz="1900" b="1" dirty="0">
                <a:solidFill>
                  <a:srgbClr val="006600"/>
                </a:solidFill>
              </a:rPr>
              <a:t> </a:t>
            </a:r>
            <a:r>
              <a:rPr lang="ru-RU" sz="1900" b="1" dirty="0" smtClean="0">
                <a:solidFill>
                  <a:srgbClr val="006600"/>
                </a:solidFill>
              </a:rPr>
              <a:t>                                                          каменное дело. В самом монастыре создавались книжные хранилища и иконописные мастерские.</a:t>
            </a:r>
          </a:p>
          <a:p>
            <a:r>
              <a:rPr lang="ru-RU" sz="2000" b="1" dirty="0">
                <a:solidFill>
                  <a:srgbClr val="006600"/>
                </a:solidFill>
              </a:rPr>
              <a:t>	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" t="13267" r="3044" b="7456"/>
          <a:stretch/>
        </p:blipFill>
        <p:spPr bwMode="auto">
          <a:xfrm>
            <a:off x="6665610" y="94319"/>
            <a:ext cx="2341978" cy="1300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6" y="3861048"/>
            <a:ext cx="3600400" cy="2446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27"/>
            <a:ext cx="1081650" cy="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9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865" y="60022"/>
            <a:ext cx="4932133" cy="3873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58847"/>
            <a:ext cx="864096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</a:rPr>
              <a:t>	После смутного времени </a:t>
            </a:r>
          </a:p>
          <a:p>
            <a:r>
              <a:rPr lang="ru-RU" sz="2000" b="1" dirty="0" smtClean="0">
                <a:solidFill>
                  <a:srgbClr val="006600"/>
                </a:solidFill>
              </a:rPr>
              <a:t>Кострома стала стремительно</a:t>
            </a:r>
          </a:p>
          <a:p>
            <a:r>
              <a:rPr lang="ru-RU" sz="2000" b="1" dirty="0" smtClean="0">
                <a:solidFill>
                  <a:srgbClr val="006600"/>
                </a:solidFill>
              </a:rPr>
              <a:t> развиваться. В 1668 году, </a:t>
            </a:r>
          </a:p>
          <a:p>
            <a:r>
              <a:rPr lang="ru-RU" sz="2000" b="1" dirty="0" smtClean="0">
                <a:solidFill>
                  <a:srgbClr val="006600"/>
                </a:solidFill>
              </a:rPr>
              <a:t>согласно “описи городов”, </a:t>
            </a:r>
          </a:p>
          <a:p>
            <a:r>
              <a:rPr lang="ru-RU" sz="2000" b="1" dirty="0" smtClean="0">
                <a:solidFill>
                  <a:srgbClr val="006600"/>
                </a:solidFill>
              </a:rPr>
              <a:t>она стала самым населенным</a:t>
            </a:r>
          </a:p>
          <a:p>
            <a:r>
              <a:rPr lang="ru-RU" sz="2000" b="1" dirty="0" smtClean="0">
                <a:solidFill>
                  <a:srgbClr val="006600"/>
                </a:solidFill>
              </a:rPr>
              <a:t> после Москвы и Ярославля </a:t>
            </a:r>
          </a:p>
          <a:p>
            <a:r>
              <a:rPr lang="ru-RU" sz="2000" b="1" dirty="0" smtClean="0">
                <a:solidFill>
                  <a:srgbClr val="006600"/>
                </a:solidFill>
              </a:rPr>
              <a:t>городом Московской Руси. В </a:t>
            </a:r>
          </a:p>
          <a:p>
            <a:r>
              <a:rPr lang="ru-RU" sz="2000" b="1" dirty="0" smtClean="0">
                <a:solidFill>
                  <a:srgbClr val="006600"/>
                </a:solidFill>
              </a:rPr>
              <a:t>Костроме строились храмы, </a:t>
            </a:r>
          </a:p>
          <a:p>
            <a:r>
              <a:rPr lang="ru-RU" sz="2000" b="1" dirty="0" smtClean="0">
                <a:solidFill>
                  <a:srgbClr val="006600"/>
                </a:solidFill>
              </a:rPr>
              <a:t>соборы, церкви, купеческие </a:t>
            </a:r>
          </a:p>
          <a:p>
            <a:r>
              <a:rPr lang="ru-RU" sz="2000" b="1" dirty="0" smtClean="0">
                <a:solidFill>
                  <a:srgbClr val="006600"/>
                </a:solidFill>
              </a:rPr>
              <a:t>лавки и ремесленные </a:t>
            </a:r>
          </a:p>
          <a:p>
            <a:r>
              <a:rPr lang="ru-RU" sz="2000" b="1" dirty="0" smtClean="0">
                <a:solidFill>
                  <a:srgbClr val="006600"/>
                </a:solidFill>
              </a:rPr>
              <a:t>мастерские. Костромские товары, </a:t>
            </a:r>
          </a:p>
          <a:p>
            <a:r>
              <a:rPr lang="ru-RU" sz="2000" b="1" dirty="0" smtClean="0">
                <a:solidFill>
                  <a:srgbClr val="006600"/>
                </a:solidFill>
              </a:rPr>
              <a:t>славились не только на Руси, </a:t>
            </a:r>
          </a:p>
          <a:p>
            <a:r>
              <a:rPr lang="ru-RU" sz="2000" b="1" dirty="0" smtClean="0">
                <a:solidFill>
                  <a:srgbClr val="006600"/>
                </a:solidFill>
              </a:rPr>
              <a:t>но и за границей. </a:t>
            </a:r>
          </a:p>
          <a:p>
            <a:r>
              <a:rPr lang="ru-RU" sz="2000" b="1" dirty="0">
                <a:solidFill>
                  <a:srgbClr val="006600"/>
                </a:solidFill>
              </a:rPr>
              <a:t>	</a:t>
            </a:r>
            <a:r>
              <a:rPr lang="ru-RU" sz="2000" b="1" dirty="0" smtClean="0">
                <a:solidFill>
                  <a:srgbClr val="006600"/>
                </a:solidFill>
              </a:rPr>
              <a:t>В 1767 году Екатерина II учредила герб города с изображением галеры “Тверь”, на которой императрица прибыла в Кострому. Спустя 14 лет она же утвердила генеральный план застройки города, и спустя несколько лет Кострома приобрела знакомый нам облик. Центром города стали каменные торговые ряды и раскинувшаяся перед ними площадь, которая сначала называлась Екатеринославской, а затем указом Николая I стала </a:t>
            </a:r>
            <a:r>
              <a:rPr lang="ru-RU" sz="2000" b="1" dirty="0" err="1" smtClean="0">
                <a:solidFill>
                  <a:srgbClr val="006600"/>
                </a:solidFill>
              </a:rPr>
              <a:t>Сусанинской</a:t>
            </a:r>
            <a:r>
              <a:rPr lang="ru-RU" sz="2000" b="1" dirty="0" smtClean="0">
                <a:solidFill>
                  <a:srgbClr val="006600"/>
                </a:solidFill>
              </a:rPr>
              <a:t>. От площади веерообразно отходят несколько улиц, которые носили имена сына императрицы и членов его семьи (в советское время улицы, разумеется, переименовали).</a:t>
            </a:r>
            <a:endParaRPr lang="ru-RU" sz="2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96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06489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	Будучи крупным городом на Волге, Кострома торговала практически со всей европейской Россией, став важным торговым центром. В 1913 году в Костроме с размахом отметили 300-летие дома Романовых. </a:t>
            </a:r>
          </a:p>
          <a:p>
            <a:r>
              <a:rPr lang="ru-RU" sz="2400" b="1" dirty="0" smtClean="0">
                <a:solidFill>
                  <a:srgbClr val="006600"/>
                </a:solidFill>
              </a:rPr>
              <a:t>К началу мероприятия был </a:t>
            </a:r>
          </a:p>
          <a:p>
            <a:r>
              <a:rPr lang="ru-RU" sz="2400" b="1" dirty="0" smtClean="0">
                <a:solidFill>
                  <a:srgbClr val="006600"/>
                </a:solidFill>
              </a:rPr>
              <a:t>существенно благоустроен </a:t>
            </a:r>
          </a:p>
          <a:p>
            <a:r>
              <a:rPr lang="ru-RU" sz="2400" b="1" dirty="0" smtClean="0">
                <a:solidFill>
                  <a:srgbClr val="006600"/>
                </a:solidFill>
              </a:rPr>
              <a:t>центр города, построена </a:t>
            </a:r>
          </a:p>
          <a:p>
            <a:r>
              <a:rPr lang="ru-RU" sz="2400" b="1" dirty="0" smtClean="0">
                <a:solidFill>
                  <a:srgbClr val="006600"/>
                </a:solidFill>
              </a:rPr>
              <a:t>электростанция, завершена </a:t>
            </a:r>
          </a:p>
          <a:p>
            <a:r>
              <a:rPr lang="ru-RU" sz="2400" b="1" dirty="0" smtClean="0">
                <a:solidFill>
                  <a:srgbClr val="006600"/>
                </a:solidFill>
              </a:rPr>
              <a:t>вторая очередь водопровода</a:t>
            </a:r>
          </a:p>
          <a:p>
            <a:r>
              <a:rPr lang="ru-RU" sz="2400" b="1" dirty="0" smtClean="0">
                <a:solidFill>
                  <a:srgbClr val="006600"/>
                </a:solidFill>
              </a:rPr>
              <a:t> (первая была открыта</a:t>
            </a:r>
          </a:p>
          <a:p>
            <a:r>
              <a:rPr lang="ru-RU" sz="2400" b="1" dirty="0" smtClean="0">
                <a:solidFill>
                  <a:srgbClr val="006600"/>
                </a:solidFill>
              </a:rPr>
              <a:t> в 1870-м). На берегу Волги</a:t>
            </a:r>
          </a:p>
          <a:p>
            <a:r>
              <a:rPr lang="ru-RU" sz="2400" b="1" dirty="0" smtClean="0">
                <a:solidFill>
                  <a:srgbClr val="006600"/>
                </a:solidFill>
              </a:rPr>
              <a:t> прошла выставка,</a:t>
            </a:r>
          </a:p>
          <a:p>
            <a:r>
              <a:rPr lang="ru-RU" sz="2400" b="1" dirty="0" smtClean="0">
                <a:solidFill>
                  <a:srgbClr val="006600"/>
                </a:solidFill>
              </a:rPr>
              <a:t> призванная</a:t>
            </a:r>
          </a:p>
          <a:p>
            <a:r>
              <a:rPr lang="ru-RU" sz="2400" b="1" dirty="0" smtClean="0">
                <a:solidFill>
                  <a:srgbClr val="006600"/>
                </a:solidFill>
              </a:rPr>
              <a:t> продемонстрировать </a:t>
            </a:r>
          </a:p>
          <a:p>
            <a:r>
              <a:rPr lang="ru-RU" sz="2400" b="1" dirty="0" smtClean="0">
                <a:solidFill>
                  <a:srgbClr val="006600"/>
                </a:solidFill>
              </a:rPr>
              <a:t>экономические и культурные</a:t>
            </a:r>
          </a:p>
          <a:p>
            <a:r>
              <a:rPr lang="ru-RU" sz="2400" b="1" dirty="0" smtClean="0">
                <a:solidFill>
                  <a:srgbClr val="006600"/>
                </a:solidFill>
              </a:rPr>
              <a:t> успехи губернии. Разумеется, в Кострому пребыла и царская семья.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1772816"/>
            <a:ext cx="4554427" cy="3825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10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6600"/>
                </a:solidFill>
              </a:rPr>
              <a:t>	Сегодня Кострома представляет собой сравнительно небольшой (около 270 тысяч жителей), но хорошо развитый город. Костромской край традиционно славится легкой промышленностью. Вместе с тем в области есть металлообрабатывающие и деревоперерабатывающие предприятия, </a:t>
            </a:r>
            <a:r>
              <a:rPr lang="ru-RU" sz="2000" b="1" dirty="0" err="1" smtClean="0">
                <a:solidFill>
                  <a:srgbClr val="006600"/>
                </a:solidFill>
              </a:rPr>
              <a:t>приборо</a:t>
            </a:r>
            <a:r>
              <a:rPr lang="ru-RU" sz="2000" b="1" dirty="0" smtClean="0">
                <a:solidFill>
                  <a:srgbClr val="006600"/>
                </a:solidFill>
              </a:rPr>
              <a:t>- и машиностроение. Большим спросом в России пользуются костромские ювелирные изделия. Ну и не стоит забывать про туристическую составляющую. </a:t>
            </a:r>
          </a:p>
          <a:p>
            <a:pPr algn="just"/>
            <a:r>
              <a:rPr lang="ru-RU" sz="2000" b="1" dirty="0">
                <a:solidFill>
                  <a:srgbClr val="006600"/>
                </a:solidFill>
              </a:rPr>
              <a:t>	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270" y="2847039"/>
            <a:ext cx="5503697" cy="36783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05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49320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6600"/>
                </a:solidFill>
              </a:rPr>
              <a:t>Кострома – это колыбель</a:t>
            </a:r>
          </a:p>
          <a:p>
            <a:pPr algn="just"/>
            <a:r>
              <a:rPr lang="ru-RU" sz="2400" b="1" dirty="0" smtClean="0">
                <a:solidFill>
                  <a:srgbClr val="006600"/>
                </a:solidFill>
              </a:rPr>
              <a:t>дома Романовых и родина Снегурочки.</a:t>
            </a:r>
          </a:p>
          <a:p>
            <a:pPr algn="just"/>
            <a:r>
              <a:rPr lang="ru-RU" sz="2400" b="1" dirty="0">
                <a:solidFill>
                  <a:srgbClr val="006600"/>
                </a:solidFill>
              </a:rPr>
              <a:t>	</a:t>
            </a:r>
            <a:r>
              <a:rPr lang="ru-RU" sz="2400" b="1" dirty="0" smtClean="0">
                <a:solidFill>
                  <a:srgbClr val="006600"/>
                </a:solidFill>
              </a:rPr>
              <a:t> Последнее звание Кострома заслужила тем, что великий русский драматург</a:t>
            </a:r>
          </a:p>
          <a:p>
            <a:pPr algn="just"/>
            <a:r>
              <a:rPr lang="ru-RU" sz="2400" b="1" dirty="0" smtClean="0">
                <a:solidFill>
                  <a:srgbClr val="006600"/>
                </a:solidFill>
              </a:rPr>
              <a:t> А.Н. Островский во время посещения имения </a:t>
            </a:r>
            <a:r>
              <a:rPr lang="ru-RU" sz="2400" b="1" dirty="0" err="1" smtClean="0">
                <a:solidFill>
                  <a:srgbClr val="006600"/>
                </a:solidFill>
              </a:rPr>
              <a:t>Щелыково</a:t>
            </a:r>
            <a:r>
              <a:rPr lang="ru-RU" sz="2400" b="1" dirty="0" smtClean="0">
                <a:solidFill>
                  <a:srgbClr val="006600"/>
                </a:solidFill>
              </a:rPr>
              <a:t> Костромского уезда написал знаменитую пьесу “Снегурочка”.</a:t>
            </a:r>
            <a:endParaRPr lang="ru-RU" sz="2400" b="1" dirty="0">
              <a:solidFill>
                <a:srgbClr val="0066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02284"/>
            <a:ext cx="4170040" cy="27782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6632"/>
            <a:ext cx="4297660" cy="322324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71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Выставка</Template>
  <TotalTime>249</TotalTime>
  <Words>186</Words>
  <Application>Microsoft Office PowerPoint</Application>
  <PresentationFormat>Экран (4:3)</PresentationFormat>
  <Paragraphs>93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Tradeshow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28</cp:revision>
  <dcterms:created xsi:type="dcterms:W3CDTF">2015-10-11T08:08:35Z</dcterms:created>
  <dcterms:modified xsi:type="dcterms:W3CDTF">2016-01-01T11:51:40Z</dcterms:modified>
</cp:coreProperties>
</file>