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7" r:id="rId8"/>
    <p:sldId id="262" r:id="rId9"/>
    <p:sldId id="263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971" autoAdjust="0"/>
  </p:normalViewPr>
  <p:slideViewPr>
    <p:cSldViewPr>
      <p:cViewPr varScale="1">
        <p:scale>
          <a:sx n="75" d="100"/>
          <a:sy n="75" d="100"/>
        </p:scale>
        <p:origin x="-10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F361A6-F198-45F7-9FC8-E86553AD2407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30153A-2CB7-47E0-BD14-A9996ADF1647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6.wav"/><Relationship Id="rId7" Type="http://schemas.openxmlformats.org/officeDocument/2006/relationships/image" Target="../media/image130.png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3.png"/><Relationship Id="rId4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2"/>
                </a:solidFill>
              </a:rPr>
              <a:t>Математический диктант по теме «Треугольники»</a:t>
            </a:r>
            <a:endParaRPr lang="ru-RU" sz="4400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725144"/>
            <a:ext cx="7854696" cy="17526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7 класс. </a:t>
            </a:r>
          </a:p>
          <a:p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  <a:t>К учебнику А.В. Погорелова</a:t>
            </a:r>
          </a:p>
          <a:p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  <a:t>по темам «Треугольники. Первый и второй признаки равенства треугольников. Равнобедренный треугольник. »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0"/>
    </mc:Choice>
    <mc:Fallback>
      <p:transition spd="slow" advTm="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Диктант закончен.</a:t>
            </a:r>
            <a:endParaRPr lang="ru-RU" sz="4400" b="1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6"/>
    </mc:Choice>
    <mc:Fallback>
      <p:transition spd="slow" advTm="3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 noGrp="1"/>
          </p:cNvSpPr>
          <p:nvPr>
            <p:ph type="ctrTitle"/>
          </p:nvPr>
        </p:nvSpPr>
        <p:spPr>
          <a:xfrm>
            <a:off x="-468560" y="404664"/>
            <a:ext cx="9289032" cy="18288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0" lvl="7" indent="0">
              <a:buNone/>
            </a:pPr>
            <a:r>
              <a:rPr lang="ru-RU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№1</a:t>
            </a:r>
            <a:r>
              <a:rPr lang="ru-RU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Вставьте </a:t>
            </a:r>
            <a:r>
              <a:rPr lang="ru-RU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определение пропущенное слово: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706125"/>
            <a:ext cx="7920880" cy="882119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tx2"/>
                </a:solidFill>
              </a:rPr>
              <a:t>а)</a:t>
            </a:r>
            <a:r>
              <a:rPr lang="ru-RU" sz="3000" dirty="0">
                <a:solidFill>
                  <a:schemeClr val="tx2"/>
                </a:solidFill>
              </a:rPr>
              <a:t>Фигура, которая состоит из трёх точек, не лежащих на одной прямой, и трёх отрезков, попарно соединяющих эти точки, называется …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39552" y="3706126"/>
            <a:ext cx="7920880" cy="882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000" b="1" dirty="0" smtClean="0"/>
              <a:t>б)</a:t>
            </a:r>
            <a:r>
              <a:rPr lang="ru-RU" sz="3000" dirty="0" smtClean="0"/>
              <a:t>Треугольник, у которого две стороны равны, называется… </a:t>
            </a:r>
            <a:endParaRPr lang="ru-RU" sz="30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93913" y="3729055"/>
            <a:ext cx="8136904" cy="882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000" b="1" dirty="0"/>
              <a:t>в)</a:t>
            </a:r>
            <a:r>
              <a:rPr lang="ru-RU" sz="3000" dirty="0"/>
              <a:t>Треугольники, у которых </a:t>
            </a:r>
            <a:r>
              <a:rPr lang="ru-RU" sz="3000" dirty="0" smtClean="0"/>
              <a:t>соответствующие </a:t>
            </a:r>
            <a:r>
              <a:rPr lang="ru-RU" sz="3000" dirty="0"/>
              <a:t>стороны и углы равны, </a:t>
            </a:r>
            <a:r>
              <a:rPr lang="ru-RU" sz="3000" dirty="0" smtClean="0"/>
              <a:t> </a:t>
            </a:r>
            <a:r>
              <a:rPr lang="ru-RU" sz="3000" dirty="0"/>
              <a:t>называются</a:t>
            </a:r>
            <a:r>
              <a:rPr lang="ru-RU" sz="3000" dirty="0" smtClean="0"/>
              <a:t>…</a:t>
            </a:r>
            <a:endParaRPr lang="ru-RU" sz="30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60694" y="3757764"/>
            <a:ext cx="8136904" cy="882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000" b="1" dirty="0" smtClean="0"/>
              <a:t>г)</a:t>
            </a:r>
            <a:r>
              <a:rPr lang="ru-RU" sz="3000" dirty="0" smtClean="0"/>
              <a:t>Треугольник,</a:t>
            </a:r>
            <a:r>
              <a:rPr lang="ru-RU" sz="3000" b="1" dirty="0" smtClean="0"/>
              <a:t> </a:t>
            </a:r>
            <a:r>
              <a:rPr lang="ru-RU" sz="3000" dirty="0" smtClean="0"/>
              <a:t>у которого один из угло</a:t>
            </a:r>
            <a:r>
              <a:rPr lang="ru-RU" sz="3000" b="1" dirty="0" smtClean="0"/>
              <a:t>в </a:t>
            </a:r>
            <a:r>
              <a:rPr lang="ru-RU" sz="3000" dirty="0" smtClean="0"/>
              <a:t>прямой, называется …</a:t>
            </a:r>
            <a:endParaRPr lang="ru-RU" sz="3000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39552" y="3758880"/>
            <a:ext cx="8136904" cy="882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 smtClean="0"/>
              <a:t>д)</a:t>
            </a:r>
            <a:r>
              <a:rPr lang="ru-RU" sz="3000" dirty="0" smtClean="0"/>
              <a:t>В равнобедренном треугольнике равные стороны  </a:t>
            </a:r>
            <a:r>
              <a:rPr lang="ru-RU" sz="3000" dirty="0"/>
              <a:t>называются…</a:t>
            </a: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03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466"/>
    </mc:Choice>
    <mc:Fallback>
      <p:transition spd="slow" advTm="13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3" grpId="1" build="p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386978" y="116632"/>
            <a:ext cx="8424936" cy="939801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№2.Укажите номера рисунков , на которых изображены равнобедренные треугольники :</a:t>
            </a:r>
          </a:p>
          <a:p>
            <a:r>
              <a:rPr lang="ru-RU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  <a:endParaRPr lang="ru-RU" sz="3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41554" y="1296263"/>
            <a:ext cx="8115783" cy="5379309"/>
            <a:chOff x="719572" y="1359514"/>
            <a:chExt cx="8115783" cy="5379309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432638"/>
              <a:ext cx="1819275" cy="220980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521" y="4186123"/>
              <a:ext cx="2076450" cy="255270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1412776"/>
              <a:ext cx="1743075" cy="2181225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412776"/>
              <a:ext cx="2143125" cy="173355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783" y="4272752"/>
              <a:ext cx="1952625" cy="1724025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Овал 11"/>
            <p:cNvSpPr/>
            <p:nvPr/>
          </p:nvSpPr>
          <p:spPr>
            <a:xfrm>
              <a:off x="1532095" y="4005064"/>
              <a:ext cx="504056" cy="700218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4</a:t>
              </a:r>
              <a:endParaRPr lang="ru-RU" sz="3200" b="1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5976156" y="4149080"/>
              <a:ext cx="504056" cy="700218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5</a:t>
              </a:r>
              <a:endParaRPr lang="ru-RU" sz="3200" b="1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719572" y="1359514"/>
              <a:ext cx="504056" cy="700218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1</a:t>
              </a:r>
              <a:endParaRPr lang="ru-RU" sz="3200" b="1" dirty="0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3287579" y="1373315"/>
              <a:ext cx="504056" cy="700218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2</a:t>
              </a:r>
              <a:endParaRPr lang="ru-RU" sz="3200" b="1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6764039" y="1386953"/>
              <a:ext cx="504056" cy="700218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3</a:t>
              </a:r>
              <a:endParaRPr lang="ru-RU" sz="3200" b="1" dirty="0"/>
            </a:p>
          </p:txBody>
        </p:sp>
      </p:grp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0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56"/>
    </mc:Choice>
    <mc:Fallback>
      <p:transition spd="slow" advTm="3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251520" y="764704"/>
            <a:ext cx="8424936" cy="936104"/>
          </a:xfrm>
        </p:spPr>
        <p:txBody>
          <a:bodyPr>
            <a:noAutofit/>
          </a:bodyPr>
          <a:lstStyle/>
          <a:p>
            <a:pPr marL="274320" indent="-274320" algn="l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3200" dirty="0">
                <a:solidFill>
                  <a:schemeClr val="tx2"/>
                </a:solidFill>
              </a:rPr>
              <a:t>№</a:t>
            </a:r>
            <a:r>
              <a:rPr lang="ru-RU" sz="3200" dirty="0" smtClean="0">
                <a:solidFill>
                  <a:schemeClr val="tx2"/>
                </a:solidFill>
              </a:rPr>
              <a:t>3. Укажите номера верных утверждений :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404" y="2348880"/>
            <a:ext cx="80648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</a:rPr>
              <a:t>Треугольники называются равными, если:</a:t>
            </a:r>
          </a:p>
          <a:p>
            <a:endParaRPr lang="ru-RU" sz="3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</a:rPr>
              <a:t>Их соответственные стороны равны;</a:t>
            </a:r>
          </a:p>
          <a:p>
            <a:pPr marL="342900" indent="-342900">
              <a:buAutoNum type="arabicParenR"/>
            </a:pPr>
            <a:endParaRPr lang="ru-RU" sz="3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</a:rPr>
              <a:t>2) </a:t>
            </a: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</a:rPr>
              <a:t>Их соответственные углы равны;</a:t>
            </a:r>
          </a:p>
          <a:p>
            <a:endParaRPr lang="ru-RU" sz="3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</a:rPr>
              <a:t>3)</a:t>
            </a: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</a:rPr>
              <a:t>Все их соответственные элементы равны.</a:t>
            </a:r>
            <a:endParaRPr lang="ru-RU" sz="3000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1"/>
    </mc:Choice>
    <mc:Fallback>
      <p:transition spd="slow" advTm="2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1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№4. На каких рисунках  треугольники равны по двум сторонам и углу между ними?</a:t>
            </a:r>
            <a:endParaRPr lang="ru-RU" sz="3200" b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21523" y="1627392"/>
            <a:ext cx="8124831" cy="4590557"/>
            <a:chOff x="529746" y="1672332"/>
            <a:chExt cx="8124831" cy="459055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04" y="1802889"/>
              <a:ext cx="3194065" cy="161466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Овал 3"/>
            <p:cNvSpPr/>
            <p:nvPr/>
          </p:nvSpPr>
          <p:spPr>
            <a:xfrm>
              <a:off x="647564" y="1672332"/>
              <a:ext cx="504056" cy="42338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1</a:t>
              </a:r>
              <a:endParaRPr lang="ru-RU" sz="2400" b="1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345" y="1884024"/>
              <a:ext cx="2533650" cy="1533525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5553801" y="1748910"/>
              <a:ext cx="504056" cy="42338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2</a:t>
              </a:r>
              <a:endParaRPr lang="ru-RU" sz="2400" b="1" dirty="0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4416547"/>
              <a:ext cx="3319391" cy="1720602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529746" y="4288013"/>
              <a:ext cx="504056" cy="42338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3</a:t>
              </a:r>
              <a:endParaRPr lang="ru-RU" sz="2400" b="1" dirty="0"/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360" y="4368192"/>
              <a:ext cx="3144217" cy="1894697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Овал 10"/>
            <p:cNvSpPr/>
            <p:nvPr/>
          </p:nvSpPr>
          <p:spPr>
            <a:xfrm>
              <a:off x="5220072" y="4204855"/>
              <a:ext cx="504056" cy="42338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4</a:t>
              </a:r>
              <a:endParaRPr lang="ru-RU" sz="2400" b="1" dirty="0"/>
            </a:p>
          </p:txBody>
        </p:sp>
      </p:grp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9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32"/>
    </mc:Choice>
    <mc:Fallback>
      <p:transition spd="slow" advTm="30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827088" y="692150"/>
            <a:ext cx="7851775" cy="1224682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solidFill>
                  <a:schemeClr val="tx2"/>
                </a:solidFill>
                <a:effectLst/>
              </a:rPr>
              <a:t>№5. </a:t>
            </a:r>
            <a:r>
              <a:rPr lang="ru-RU" sz="3200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3200" dirty="0" smtClean="0">
                <a:solidFill>
                  <a:schemeClr val="tx2"/>
                </a:solidFill>
                <a:effectLst/>
              </a:rPr>
            </a:br>
            <a:r>
              <a:rPr lang="ru-RU" sz="3200" dirty="0">
                <a:solidFill>
                  <a:schemeClr val="tx2"/>
                </a:solidFill>
              </a:rPr>
              <a:t>Укажите номера верных утверждений :</a:t>
            </a:r>
            <a:endParaRPr lang="ru-RU" sz="320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518257" y="2917563"/>
            <a:ext cx="7854950" cy="1152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dirty="0" smtClean="0">
                <a:latin typeface="Arial" pitchFamily="34" charset="0"/>
                <a:cs typeface="Arial" pitchFamily="34" charset="0"/>
              </a:rPr>
              <a:t>1)</a:t>
            </a:r>
            <a:r>
              <a:rPr lang="ru-RU" sz="3000" dirty="0" smtClean="0"/>
              <a:t>Периметром</a:t>
            </a:r>
            <a:r>
              <a:rPr lang="ru-RU" sz="3000" b="1" dirty="0" smtClean="0"/>
              <a:t> </a:t>
            </a:r>
            <a:r>
              <a:rPr lang="ru-RU" sz="3000" dirty="0" smtClean="0"/>
              <a:t>называется сумма длин всех сторон треугольника.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одзаголовок 2"/>
              <p:cNvSpPr txBox="1">
                <a:spLocks/>
              </p:cNvSpPr>
              <p:nvPr/>
            </p:nvSpPr>
            <p:spPr>
              <a:xfrm>
                <a:off x="492477" y="2924944"/>
                <a:ext cx="7854950" cy="11525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marR="45720" indent="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 baseline="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 baseline="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3000" dirty="0">
                    <a:latin typeface="Arial" pitchFamily="34" charset="0"/>
                    <a:cs typeface="Arial" pitchFamily="34" charset="0"/>
                  </a:rPr>
                  <a:t>2)</a:t>
                </a:r>
                <a:r>
                  <a:rPr lang="ru-RU" sz="3000" dirty="0"/>
                  <a:t>В</a:t>
                </a:r>
                <a:r>
                  <a:rPr lang="ru-RU" sz="3000" b="1" dirty="0"/>
                  <a:t>  </a:t>
                </a:r>
                <a:r>
                  <a:rPr lang="ru-RU" sz="2000" b="1" i="0" dirty="0" smtClean="0">
                    <a:latin typeface="+mj-lt"/>
                  </a:rPr>
                  <a:t>Δ</a:t>
                </a:r>
                <a14:m>
                  <m:oMath xmlns:m="http://schemas.openxmlformats.org/officeDocument/2006/math">
                    <m:r>
                      <a:rPr lang="ru-RU" sz="3000" b="1">
                        <a:latin typeface="Cambria Math"/>
                      </a:rPr>
                      <m:t> </m:t>
                    </m:r>
                    <m:r>
                      <a:rPr lang="ru-RU" sz="3000" b="1" i="1" dirty="0" smtClean="0">
                        <a:latin typeface="Cambria Math"/>
                      </a:rPr>
                      <m:t>АВС:ВС=</m:t>
                    </m:r>
                    <m:r>
                      <a:rPr lang="ru-RU" sz="3000" b="0" i="0" dirty="0" smtClean="0">
                        <a:latin typeface="Cambria Math"/>
                      </a:rPr>
                      <m:t>5</m:t>
                    </m:r>
                    <m:r>
                      <a:rPr lang="ru-RU" sz="3000" b="1">
                        <a:latin typeface="Cambria Math"/>
                      </a:rPr>
                      <m:t>см, АС=</m:t>
                    </m:r>
                    <m:r>
                      <a:rPr lang="ru-RU" sz="3000" b="0" i="0">
                        <a:latin typeface="Cambria Math"/>
                      </a:rPr>
                      <m:t>6</m:t>
                    </m:r>
                    <m:r>
                      <a:rPr lang="ru-RU" sz="3000" b="1">
                        <a:latin typeface="Cambria Math"/>
                      </a:rPr>
                      <m:t> см, АВ=</m:t>
                    </m:r>
                    <m:r>
                      <a:rPr lang="ru-RU" sz="3000" b="0" i="0">
                        <a:latin typeface="Cambria Math"/>
                      </a:rPr>
                      <m:t>7</m:t>
                    </m:r>
                    <m:r>
                      <a:rPr lang="ru-RU" sz="3000" b="1">
                        <a:latin typeface="Cambria Math"/>
                      </a:rPr>
                      <m:t> см, а периметр равен </m:t>
                    </m:r>
                    <m:r>
                      <a:rPr lang="ru-RU" sz="3000" b="0" i="0">
                        <a:latin typeface="Cambria Math"/>
                      </a:rPr>
                      <m:t>16</m:t>
                    </m:r>
                    <m:r>
                      <a:rPr lang="ru-RU" sz="3000" b="1">
                        <a:latin typeface="Cambria Math"/>
                      </a:rPr>
                      <m:t> см</m:t>
                    </m:r>
                  </m:oMath>
                </a14:m>
                <a:r>
                  <a:rPr lang="ru-RU" sz="3000" b="1" dirty="0"/>
                  <a:t>.</a:t>
                </a:r>
              </a:p>
            </p:txBody>
          </p:sp>
        </mc:Choice>
        <mc:Fallback xmlns="">
          <p:sp>
            <p:nvSpPr>
              <p:cNvPr id="6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77" y="2924944"/>
                <a:ext cx="7854950" cy="1152525"/>
              </a:xfrm>
              <a:prstGeom prst="rect">
                <a:avLst/>
              </a:prstGeom>
              <a:blipFill rotWithShape="1">
                <a:blip r:embed="rId5"/>
                <a:stretch>
                  <a:fillRect l="-1863" t="-7937" b="-42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одзаголовок 2"/>
              <p:cNvSpPr txBox="1">
                <a:spLocks/>
              </p:cNvSpPr>
              <p:nvPr/>
            </p:nvSpPr>
            <p:spPr>
              <a:xfrm>
                <a:off x="505942" y="2958997"/>
                <a:ext cx="8145288" cy="11525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marR="45720" indent="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 baseline="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 baseline="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3000" dirty="0" smtClean="0">
                    <a:latin typeface="Arial" pitchFamily="34" charset="0"/>
                    <a:cs typeface="Arial" pitchFamily="34" charset="0"/>
                  </a:rPr>
                  <a:t>3)</a:t>
                </a:r>
                <a14:m>
                  <m:oMath xmlns:m="http://schemas.openxmlformats.org/officeDocument/2006/math">
                    <m:r>
                      <a:rPr lang="ru-RU" sz="3000" b="0" i="0" smtClean="0">
                        <a:latin typeface="Cambria Math"/>
                      </a:rPr>
                      <m:t>В</m:t>
                    </m:r>
                    <m:r>
                      <a:rPr lang="ru-RU" sz="3000" b="1" i="0" smtClean="0">
                        <a:latin typeface="Cambria Math"/>
                      </a:rPr>
                      <m:t> р</m:t>
                    </m:r>
                    <m:r>
                      <a:rPr lang="ru-RU" sz="3000" b="1" i="1" smtClean="0">
                        <a:latin typeface="Cambria Math"/>
                      </a:rPr>
                      <m:t>авных треугольниках все соответст−венные элементы равны</m:t>
                    </m:r>
                  </m:oMath>
                </a14:m>
                <a:r>
                  <a:rPr lang="ru-RU" sz="3000" b="1" dirty="0" smtClean="0"/>
                  <a:t>.</a:t>
                </a:r>
                <a:endParaRPr lang="ru-RU" sz="3000" b="1" dirty="0"/>
              </a:p>
            </p:txBody>
          </p:sp>
        </mc:Choice>
        <mc:Fallback xmlns="">
          <p:sp>
            <p:nvSpPr>
              <p:cNvPr id="7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42" y="2958997"/>
                <a:ext cx="8145288" cy="1152525"/>
              </a:xfrm>
              <a:prstGeom prst="rect">
                <a:avLst/>
              </a:prstGeom>
              <a:blipFill rotWithShape="1">
                <a:blip r:embed="rId6"/>
                <a:stretch>
                  <a:fillRect l="-1796" t="-6878" b="-42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одзаголовок 2"/>
              <p:cNvSpPr txBox="1">
                <a:spLocks/>
              </p:cNvSpPr>
              <p:nvPr/>
            </p:nvSpPr>
            <p:spPr>
              <a:xfrm>
                <a:off x="510615" y="2958996"/>
                <a:ext cx="8145288" cy="11525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marR="45720" indent="0" algn="l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 baseline="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SzPct val="130000"/>
                  <a:buFont typeface="Georgia" pitchFamily="18" charset="0"/>
                  <a:buNone/>
                  <a:defRPr kumimoji="0" sz="1400" kern="1200" baseline="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3000" dirty="0" smtClean="0">
                    <a:latin typeface="Arial" pitchFamily="34" charset="0"/>
                    <a:cs typeface="Arial" pitchFamily="34" charset="0"/>
                  </a:rPr>
                  <a:t>4)</a:t>
                </a:r>
                <a14:m>
                  <m:oMath xmlns:m="http://schemas.openxmlformats.org/officeDocument/2006/math">
                    <m:r>
                      <a:rPr lang="ru-RU" sz="3000" b="1" i="0" smtClean="0">
                        <a:latin typeface="Cambria Math"/>
                      </a:rPr>
                      <m:t>В р</m:t>
                    </m:r>
                    <m:r>
                      <a:rPr lang="ru-RU" sz="3000" b="1" i="1" smtClean="0">
                        <a:latin typeface="Cambria Math"/>
                      </a:rPr>
                      <m:t>авных треугольниках напротив</m:t>
                    </m:r>
                  </m:oMath>
                </a14:m>
                <a:endParaRPr lang="ru-RU" sz="3000" b="1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000" b="1" i="1" smtClean="0">
                          <a:latin typeface="Cambria Math"/>
                        </a:rPr>
                        <m:t> равных сторон могут лежать неравные</m:t>
                      </m:r>
                    </m:oMath>
                  </m:oMathPara>
                </a14:m>
                <a:endParaRPr lang="ru-RU" sz="3000" b="1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000" b="1" i="1" smtClean="0">
                          <a:latin typeface="Cambria Math"/>
                        </a:rPr>
                        <m:t> углы.</m:t>
                      </m:r>
                    </m:oMath>
                  </m:oMathPara>
                </a14:m>
                <a:endParaRPr lang="ru-RU" sz="3000" b="1" dirty="0"/>
              </a:p>
            </p:txBody>
          </p:sp>
        </mc:Choice>
        <mc:Fallback xmlns="">
          <p:sp>
            <p:nvSpPr>
              <p:cNvPr id="8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15" y="2958996"/>
                <a:ext cx="8145288" cy="1152525"/>
              </a:xfrm>
              <a:prstGeom prst="rect">
                <a:avLst/>
              </a:prstGeom>
              <a:blipFill rotWithShape="1">
                <a:blip r:embed="rId7"/>
                <a:stretch>
                  <a:fillRect l="-1796" t="-6878" b="-2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43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14"/>
    </mc:Choice>
    <mc:Fallback>
      <p:transition spd="slow" advTm="6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  <p:bldP spid="5" grpId="1" build="p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861094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№6. </a:t>
            </a:r>
            <a:br>
              <a:rPr lang="ru-RU" sz="3200" b="1" dirty="0" smtClean="0"/>
            </a:br>
            <a:r>
              <a:rPr lang="ru-RU" sz="3600" b="1" dirty="0"/>
              <a:t>На каких рисунках  треугольники равны по стороне и </a:t>
            </a:r>
            <a:r>
              <a:rPr lang="ru-RU" sz="3600" b="1" dirty="0" smtClean="0"/>
              <a:t>двум прилежащим к ней углам?</a:t>
            </a:r>
            <a:endParaRPr lang="ru-RU" sz="36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51520" y="1916832"/>
            <a:ext cx="8454310" cy="4320481"/>
            <a:chOff x="395536" y="1988840"/>
            <a:chExt cx="8454310" cy="43204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060849"/>
              <a:ext cx="2520280" cy="1886482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Овал 2"/>
            <p:cNvSpPr/>
            <p:nvPr/>
          </p:nvSpPr>
          <p:spPr>
            <a:xfrm>
              <a:off x="395536" y="1988840"/>
              <a:ext cx="432048" cy="50405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1</a:t>
              </a:r>
              <a:endParaRPr lang="ru-RU" sz="3200" b="1" dirty="0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50"/>
              <a:ext cx="2160240" cy="1879956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Овал 7"/>
            <p:cNvSpPr/>
            <p:nvPr/>
          </p:nvSpPr>
          <p:spPr>
            <a:xfrm>
              <a:off x="3563888" y="1988840"/>
              <a:ext cx="432048" cy="50405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2</a:t>
              </a:r>
              <a:endParaRPr lang="ru-RU" sz="3200" b="1" dirty="0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2060850"/>
              <a:ext cx="2333630" cy="1888803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Овал 9"/>
            <p:cNvSpPr/>
            <p:nvPr/>
          </p:nvSpPr>
          <p:spPr>
            <a:xfrm>
              <a:off x="6444208" y="1988840"/>
              <a:ext cx="432048" cy="50405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3</a:t>
              </a:r>
              <a:endParaRPr lang="ru-RU" sz="3200" b="1" dirty="0"/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3" y="4473376"/>
              <a:ext cx="2376263" cy="1835944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Овал 11"/>
            <p:cNvSpPr/>
            <p:nvPr/>
          </p:nvSpPr>
          <p:spPr>
            <a:xfrm>
              <a:off x="1763689" y="4365104"/>
              <a:ext cx="432048" cy="50405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4</a:t>
              </a:r>
              <a:endParaRPr lang="ru-RU" sz="3200" b="1" dirty="0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533" y="4473377"/>
              <a:ext cx="2289795" cy="1835944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Овал 13"/>
            <p:cNvSpPr/>
            <p:nvPr/>
          </p:nvSpPr>
          <p:spPr>
            <a:xfrm>
              <a:off x="5018509" y="4365104"/>
              <a:ext cx="432048" cy="50405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5</a:t>
              </a:r>
              <a:endParaRPr lang="ru-RU" sz="3200" b="1" dirty="0"/>
            </a:p>
          </p:txBody>
        </p:sp>
      </p:grp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3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25"/>
    </mc:Choice>
    <mc:Fallback>
      <p:transition spd="slow" advTm="31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Заголовок 1"/>
              <p:cNvSpPr>
                <a:spLocks noGrp="1"/>
              </p:cNvSpPr>
              <p:nvPr>
                <p:ph type="ctrTitle"/>
              </p:nvPr>
            </p:nvSpPr>
            <p:spPr>
              <a:xfrm>
                <a:off x="539552" y="1772816"/>
                <a:ext cx="7851648" cy="1828800"/>
              </a:xfrm>
            </p:spPr>
            <p:txBody>
              <a:bodyPr>
                <a:noAutofit/>
              </a:bodyPr>
              <a:lstStyle/>
              <a:p>
                <a:pPr algn="l"/>
                <a:r>
                  <a:rPr lang="ru-RU" sz="3600" dirty="0" smtClean="0">
                    <a:solidFill>
                      <a:schemeClr val="tx2"/>
                    </a:solidFill>
                  </a:rPr>
                  <a:t>№7. </a:t>
                </a:r>
                <a:r>
                  <a:rPr lang="ru-RU" sz="3200" dirty="0">
                    <a:solidFill>
                      <a:schemeClr val="tx2"/>
                    </a:solidFill>
                  </a:rPr>
                  <a:t>Найдите основание равнобедренного треугольника, если его боковая сторона равна </a:t>
                </a:r>
                <a14:m>
                  <m:oMath xmlns:m="http://schemas.openxmlformats.org/officeDocument/2006/math">
                    <m:r>
                      <a:rPr lang="ru-RU" sz="3200" dirty="0">
                        <a:solidFill>
                          <a:schemeClr val="tx2"/>
                        </a:solidFill>
                        <a:latin typeface="Cambria Math"/>
                      </a:rPr>
                      <m:t>10</m:t>
                    </m:r>
                  </m:oMath>
                </a14:m>
                <a:r>
                  <a:rPr lang="ru-RU" sz="3200" dirty="0">
                    <a:solidFill>
                      <a:schemeClr val="tx2"/>
                    </a:solidFill>
                  </a:rPr>
                  <a:t> см, периметр равен </a:t>
                </a:r>
                <a14:m>
                  <m:oMath xmlns:m="http://schemas.openxmlformats.org/officeDocument/2006/math">
                    <m:r>
                      <a:rPr lang="ru-RU" sz="3200" dirty="0">
                        <a:solidFill>
                          <a:schemeClr val="tx2"/>
                        </a:solidFill>
                        <a:latin typeface="Cambria Math"/>
                      </a:rPr>
                      <m:t>28</m:t>
                    </m:r>
                  </m:oMath>
                </a14:m>
                <a:r>
                  <a:rPr lang="ru-RU" sz="3200" dirty="0">
                    <a:solidFill>
                      <a:schemeClr val="tx2"/>
                    </a:solidFill>
                  </a:rPr>
                  <a:t> см.</a:t>
                </a:r>
              </a:p>
            </p:txBody>
          </p:sp>
        </mc:Choice>
        <mc:Fallback xmlns="">
          <p:sp>
            <p:nvSpPr>
              <p:cNvPr id="4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39552" y="1772816"/>
                <a:ext cx="7851648" cy="1828800"/>
              </a:xfrm>
              <a:blipFill rotWithShape="1">
                <a:blip r:embed="rId4"/>
                <a:stretch>
                  <a:fillRect l="-4037" r="-2484" b="-16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0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2"/>
    </mc:Choice>
    <mc:Fallback>
      <p:transition spd="slow" advTm="30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827584" y="44624"/>
            <a:ext cx="7851648" cy="18288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tx2"/>
                </a:solidFill>
              </a:rPr>
              <a:t>№8. </a:t>
            </a:r>
            <a:r>
              <a:rPr lang="ru-RU" sz="3200" dirty="0">
                <a:solidFill>
                  <a:schemeClr val="tx2"/>
                </a:solidFill>
              </a:rPr>
              <a:t>Найдите величину угла МС</a:t>
            </a:r>
            <a:r>
              <a:rPr lang="en-US" sz="3200" dirty="0">
                <a:solidFill>
                  <a:schemeClr val="tx2"/>
                </a:solidFill>
              </a:rPr>
              <a:t>N.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41575"/>
            <a:ext cx="6705600" cy="38957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9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45"/>
    </mc:Choice>
    <mc:Fallback>
      <p:transition spd="slow" advTm="30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8.3|0.9|23.3|0.8|25.1|0.8|23.9|0.8|2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1.5|0.9|22.2|1.2|13|0.9|13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483</TotalTime>
  <Words>265</Words>
  <Application>Microsoft Office PowerPoint</Application>
  <PresentationFormat>Экран (4:3)</PresentationFormat>
  <Paragraphs>46</Paragraphs>
  <Slides>10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Поток</vt:lpstr>
      <vt:lpstr>Математический диктант по теме «Треугольники»</vt:lpstr>
      <vt:lpstr>№1. Вставьте в определение пропущенное слово:</vt:lpstr>
      <vt:lpstr>Презентация PowerPoint</vt:lpstr>
      <vt:lpstr>№3. Укажите номера верных утверждений :</vt:lpstr>
      <vt:lpstr>№4. На каких рисунках  треугольники равны по двум сторонам и углу между ними?</vt:lpstr>
      <vt:lpstr>№5.  Укажите номера верных утверждений :</vt:lpstr>
      <vt:lpstr>№6.  На каких рисунках  треугольники равны по стороне и двум прилежащим к ней углам?</vt:lpstr>
      <vt:lpstr>№7. Найдите основание равнобедренного треугольника, если его боковая сторона равна 10 см, периметр равен 28 см.</vt:lpstr>
      <vt:lpstr>№8. Найдите величину угла МСN.</vt:lpstr>
      <vt:lpstr>Диктант закончен.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Проверка знания теоретического материала_2</dc:title>
  <dc:creator>Tatyana</dc:creator>
  <cp:lastModifiedBy>MacBookPro</cp:lastModifiedBy>
  <cp:revision>41</cp:revision>
  <dcterms:created xsi:type="dcterms:W3CDTF">2015-12-10T14:28:56Z</dcterms:created>
  <dcterms:modified xsi:type="dcterms:W3CDTF">2016-01-09T15:06:53Z</dcterms:modified>
</cp:coreProperties>
</file>