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261" r:id="rId3"/>
    <p:sldId id="290" r:id="rId4"/>
    <p:sldId id="291" r:id="rId5"/>
    <p:sldId id="257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7" r:id="rId17"/>
    <p:sldId id="272" r:id="rId18"/>
    <p:sldId id="273" r:id="rId19"/>
    <p:sldId id="274" r:id="rId20"/>
    <p:sldId id="275" r:id="rId21"/>
    <p:sldId id="276" r:id="rId22"/>
    <p:sldId id="278" r:id="rId23"/>
    <p:sldId id="289" r:id="rId24"/>
    <p:sldId id="279" r:id="rId25"/>
    <p:sldId id="280" r:id="rId26"/>
    <p:sldId id="281" r:id="rId27"/>
    <p:sldId id="282" r:id="rId28"/>
    <p:sldId id="283" r:id="rId29"/>
    <p:sldId id="297" r:id="rId30"/>
    <p:sldId id="292" r:id="rId31"/>
    <p:sldId id="284" r:id="rId32"/>
    <p:sldId id="293" r:id="rId33"/>
    <p:sldId id="294" r:id="rId34"/>
    <p:sldId id="298" r:id="rId35"/>
    <p:sldId id="295" r:id="rId36"/>
    <p:sldId id="296" r:id="rId37"/>
    <p:sldId id="285" r:id="rId38"/>
    <p:sldId id="300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0" autoAdjust="0"/>
    <p:restoredTop sz="94660"/>
  </p:normalViewPr>
  <p:slideViewPr>
    <p:cSldViewPr>
      <p:cViewPr varScale="1">
        <p:scale>
          <a:sx n="68" d="100"/>
          <a:sy n="68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8B9D8-DF66-4650-9383-E238F305239A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8B73-F545-4B4F-91BE-E5BF4E8DC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8B9D8-DF66-4650-9383-E238F305239A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8B73-F545-4B4F-91BE-E5BF4E8DC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8B9D8-DF66-4650-9383-E238F305239A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8B73-F545-4B4F-91BE-E5BF4E8DC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8B9D8-DF66-4650-9383-E238F305239A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8B73-F545-4B4F-91BE-E5BF4E8DC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8B9D8-DF66-4650-9383-E238F305239A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8B73-F545-4B4F-91BE-E5BF4E8DC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8B9D8-DF66-4650-9383-E238F305239A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8B73-F545-4B4F-91BE-E5BF4E8DC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8B9D8-DF66-4650-9383-E238F305239A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8B73-F545-4B4F-91BE-E5BF4E8DC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8B9D8-DF66-4650-9383-E238F305239A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8B73-F545-4B4F-91BE-E5BF4E8DC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8B9D8-DF66-4650-9383-E238F305239A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8B73-F545-4B4F-91BE-E5BF4E8DC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8B9D8-DF66-4650-9383-E238F305239A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8B73-F545-4B4F-91BE-E5BF4E8DC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8B9D8-DF66-4650-9383-E238F305239A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8B73-F545-4B4F-91BE-E5BF4E8DC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8B9D8-DF66-4650-9383-E238F305239A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28B73-F545-4B4F-91BE-E5BF4E8DC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АУКЦИОН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264687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chemeClr val="bg2">
                  <a:lumMod val="25000"/>
                </a:schemeClr>
              </a:solidFill>
              <a:latin typeface="Candara" pitchFamily="34" charset="0"/>
            </a:endParaRPr>
          </a:p>
          <a:p>
            <a:pPr algn="ctr"/>
            <a:r>
              <a:rPr lang="ru-RU" sz="4400" b="1" i="1" dirty="0" smtClean="0">
                <a:solidFill>
                  <a:srgbClr val="C00000"/>
                </a:solidFill>
                <a:latin typeface="+mj-lt"/>
                <a:cs typeface="Aharoni" pitchFamily="2" charset="-79"/>
              </a:rPr>
              <a:t>2 ТУР - полузакрытый лот.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Ведущий объявляет область знаний, затем начинаются торги. Стартовая цена 10 у е.</a:t>
            </a:r>
          </a:p>
          <a:p>
            <a:endParaRPr lang="ru-RU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24622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6. Из области физики.</a:t>
            </a:r>
          </a:p>
          <a:p>
            <a:pPr algn="ctr"/>
            <a:endParaRPr lang="ru-RU" sz="3200" b="1" dirty="0" smtClean="0">
              <a:solidFill>
                <a:schemeClr val="bg2">
                  <a:lumMod val="25000"/>
                </a:schemeClr>
              </a:solidFill>
              <a:latin typeface="Candara" pitchFamily="34" charset="0"/>
            </a:endParaRP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Можно ли в невесомости пользоваться авторучкой, маятниковыми часами?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Нет, т.к. нет силы тяжести, ответственной за вытекание чернил из авторучки и колебания маятника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34470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7. Из области химии.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Если верить древнему историку, во времена А.Македонского в Индию офицеры его армии страдали от желудочно-кишечных заболеваний реже, чем солдаты. Еда и питье у них были одинаковыми, а вот металлическая посуда разная. Из какого металла была изготовлена офицерская посуда?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из серебра, оно обладает бактерицидными свойствами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34470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8. Галерея великих людей.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Этот ученый родился на юге Швеции. От своего отца, деревенского пастора, страстно увлекавшегося садоводством, он унаследовал любовь к ботанике. Всему миру известен как создатель первой всеобъемлющей классификационной системы в биологии. В Англии до сих пор общество естествоиспытателей носит его имя.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4128" y="4869160"/>
            <a:ext cx="4248472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Карл Линней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0"/>
            <a:ext cx="8352928" cy="400109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9. Черный ящик.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В ящике помещен прибор, о пользе которого знал еще Петр 1. Ломоносов, первый ученый, систематически применявший его в своих научных работах, писал о нем в своем стихотворении:</a:t>
            </a:r>
          </a:p>
          <a:p>
            <a:pPr algn="just"/>
            <a:endParaRPr lang="ru-RU" dirty="0" smtClean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Прибавив рост вещей, оно, коль нам потребно,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Являет трав разбор и знание врачебно.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Коль много … нам тайностей открыл,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Невидимых частиц и тайных в теле жил.</a:t>
            </a:r>
          </a:p>
          <a:p>
            <a:pPr algn="just"/>
            <a:endParaRPr lang="ru-RU" dirty="0" smtClean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- Что это за прибор?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4437112"/>
            <a:ext cx="2088232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микроскоп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160043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10. Из области математики.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Какая цифра была введена в математику последней?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2160" y="4509120"/>
            <a:ext cx="1584176" cy="46166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Ноль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227754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chemeClr val="bg2">
                  <a:lumMod val="25000"/>
                </a:schemeClr>
              </a:solidFill>
              <a:latin typeface="Candara" pitchFamily="34" charset="0"/>
            </a:endParaRPr>
          </a:p>
          <a:p>
            <a:pPr algn="ctr"/>
            <a:r>
              <a:rPr lang="ru-RU" sz="4400" b="1" i="1" dirty="0" smtClean="0">
                <a:solidFill>
                  <a:srgbClr val="C00000"/>
                </a:solidFill>
                <a:latin typeface="+mj-lt"/>
                <a:cs typeface="Aharoni" pitchFamily="2" charset="-79"/>
              </a:rPr>
              <a:t>3 ТУР - закрытый лот.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Сначала торги, затем уже читается вопрос.</a:t>
            </a:r>
          </a:p>
          <a:p>
            <a:endParaRPr lang="ru-RU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196977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11.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Может ли звук сильного взрыва на Луне быть слышен на Земле?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Нет, звук не распространяется в вакууме, т.к. упругой среды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233910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12.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Разгадайте ребус: двузначное число возвели в степень и получили трехзначное число, оканчивающееся той же цифрой, что и показатель степени. Найдите это число.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14773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Показатель степени равен 2, т.к. 103=1000 – четырехзначное число. Но нет числа, квадрат которого оканчивается цифрой 2. Задача не имеет решение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233910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13.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Действие алкоголя на организм вызывает расширение сосудов. Какой человек – трезвый или пьяный – быстрее замерзнет на морозе?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Пьяный, т.к. сосуды его расширены, и организм отдает больше тепла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- Здравствуйте, дорогие друзья!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1628800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Мы приветствуем интеллектуальную элиту школы. Тех, кто своими знаниями, умом, эрудицией завоевал честь представлять родной класс. В нашей игре участвуют смешанные команды 8-11 классов.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310854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14.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Великий француз, сын прокурора, он получил юридическое образование. Вскоре увлекся изучением астрономии и тригонометрии. Занимал видную придворную должность – тайного советника при короле Генрихе 3, где преуспел в разгадывании шифров. Математика была его единственной страстью на протяжении всей жизни. Ему принадлежит  Большой труд «Искусство анализа или новая алгебра». Его имя носит известная теорема в алгебре. </a:t>
            </a:r>
            <a:endParaRPr lang="ru-RU" sz="2000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4581128"/>
            <a:ext cx="2016224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Франсуа Виет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196977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15. Задача-шутка.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-Муж весит 6 пудов. Сколько весит вся семья? (Веса мужа достаточно для решения задачи).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Жена  - его половина, дети – их произведение: 6+3+18=27 пудов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196977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16.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Алюминий более распространен в земной коре, чем железо. Почему он дороже?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14773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И алюминий и железо встречаются в виде соединений, но железо восстанавливают в доменных печах, а алюминий – электролизом, что более трудоемко и дороже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132343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17.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Почему зимой когда идет снег становится теплее?</a:t>
            </a:r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При кристаллизации выделяется энергия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132343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18.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химический элемент состоит из двух животных?</a:t>
            </a:r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4653136"/>
            <a:ext cx="1656184" cy="52322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мышьяк</a:t>
            </a:r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132343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19.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Кто из математиков был чемпионом олимпийских игр?</a:t>
            </a:r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Пифагор по кулачному бою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0"/>
            <a:ext cx="8352928" cy="372409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20.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Это вещество – тяжелая маслянистая жидкость, производное трехатомного спирта. Данная смесь запатентована под названием «динамит». Этим веществом на 30% заполняют гранаты и разрывные пули. В 1862 году шведский химик Нобель приступил к его промышленному изготовлению. Путем дополнительных исследований он пришел к выводу, что в смеси с другим веществом оно может быть безопасным в обращении. Теперь это вещество используют в медицине в качестве сосудорасширяющего средства, причем название лекарства совпадает с названием вещества.</a:t>
            </a:r>
            <a:endParaRPr lang="ru-RU" sz="2000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4365104"/>
            <a:ext cx="2232248" cy="46166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нитроглицерин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700808"/>
            <a:ext cx="8352928" cy="58477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ndara" pitchFamily="34" charset="0"/>
              </a:rPr>
              <a:t>ПОДВЕДЕНИЕ ИТОГОВ </a:t>
            </a:r>
            <a:r>
              <a:rPr lang="en-US" sz="3200" b="1" dirty="0" smtClean="0">
                <a:solidFill>
                  <a:srgbClr val="C00000"/>
                </a:solidFill>
                <a:latin typeface="Candara" pitchFamily="34" charset="0"/>
              </a:rPr>
              <a:t>I </a:t>
            </a:r>
            <a:r>
              <a:rPr lang="ru-RU" sz="3200" b="1" dirty="0" smtClean="0">
                <a:solidFill>
                  <a:srgbClr val="C00000"/>
                </a:solidFill>
                <a:latin typeface="Candara" pitchFamily="34" charset="0"/>
              </a:rPr>
              <a:t>ЭТАПА.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92696"/>
            <a:ext cx="8352928" cy="320087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Candara" pitchFamily="34" charset="0"/>
              </a:rPr>
              <a:t>2 ЭТАП – СПРИНТ ЭРУДИТОВ.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В распоряжении команд 2 минуты. За каждый правильный ответ команда получает 10уе, за неправильный - -10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уе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, команда может не давать ответ на вопрос, сказав – дальше. Право первыми блеснуть своими знаниями предоставляется команде, набравшей наибольшее количество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</a:t>
            </a:r>
          </a:p>
          <a:p>
            <a:endParaRPr lang="ru-RU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92696"/>
            <a:ext cx="8352928" cy="443198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Candara" pitchFamily="34" charset="0"/>
              </a:rPr>
              <a:t>3 ЭТАП – МУЗЫКАЛЬНЫЙ.</a:t>
            </a:r>
          </a:p>
          <a:p>
            <a:pPr algn="ctr"/>
            <a:endParaRPr lang="ru-RU" sz="4000" b="1" u="sng" dirty="0" smtClean="0">
              <a:solidFill>
                <a:srgbClr val="C00000"/>
              </a:solidFill>
              <a:latin typeface="Candara" pitchFamily="34" charset="0"/>
            </a:endParaRPr>
          </a:p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Каждая команда получает конверт с заданием и через 3 минуты представители от команды должны спеть песню и назвать её. </a:t>
            </a:r>
          </a:p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      Если команда дает правильный ответ, то зарабатывает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100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у.е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. Если команда затрудняется ответить, то ей даётся подсказка в виде музыки,  тогда команда зарабатывает 5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0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у.е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. Если команда даёт только название песни, то зарабатывает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20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у.е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За неправильные ответы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</a:rPr>
              <a:t>у.е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. у команды  не изымаются. </a:t>
            </a:r>
          </a:p>
          <a:p>
            <a:pPr algn="ctr"/>
            <a:endParaRPr lang="ru-RU" sz="2000" dirty="0" smtClean="0">
              <a:solidFill>
                <a:srgbClr val="C00000"/>
              </a:solidFill>
              <a:latin typeface="Candara" pitchFamily="34" charset="0"/>
            </a:endParaRP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endParaRPr lang="ru-RU" dirty="0">
              <a:latin typeface="Candara" pitchFamily="34" charset="0"/>
            </a:endParaRPr>
          </a:p>
        </p:txBody>
      </p:sp>
      <p:pic>
        <p:nvPicPr>
          <p:cNvPr id="9218" name="Picture 2" descr="Картинка ноты, клавиши, скрипичный ключ, Музы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085184"/>
            <a:ext cx="3059832" cy="1772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0"/>
            <a:ext cx="8352928" cy="483209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u="sng" dirty="0" smtClean="0">
                <a:solidFill>
                  <a:srgbClr val="C00000"/>
                </a:solidFill>
                <a:latin typeface="+mj-lt"/>
                <a:cs typeface="Aharoni" pitchFamily="2" charset="-79"/>
              </a:rPr>
              <a:t>1 ЭТАП – АУКЦИОН ЗАДАЧ.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 каждой команды в наличии имеется по 100 у е. это начальный капитал. На аукцион выставляются задачи, стартовая цена каждой – 10 у е.</a:t>
            </a:r>
          </a:p>
          <a:p>
            <a:pPr algn="just"/>
            <a:endParaRPr lang="ru-RU" sz="2000" dirty="0" smtClean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Торги проводятся в 3 тура:</a:t>
            </a:r>
          </a:p>
          <a:p>
            <a:pPr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1 тур – открытый лот – конкретный вопрос;</a:t>
            </a:r>
          </a:p>
          <a:p>
            <a:pPr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2 тур – полузакрытый лот – известна область знаний;</a:t>
            </a:r>
          </a:p>
          <a:p>
            <a:pPr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3 тур – закрытый лот – неизвестный вопрос.</a:t>
            </a:r>
          </a:p>
          <a:p>
            <a:pPr algn="just"/>
            <a:endParaRPr lang="ru-RU" sz="2000" dirty="0" smtClean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Команда, заявившая максимальную цену, получает право ответа. Если ответ правильный, то заявленная сумма выдается команде, если ответ неверный, то команда отдает эту сумму из своего капитала.</a:t>
            </a:r>
          </a:p>
          <a:p>
            <a:pPr algn="just"/>
            <a:endParaRPr lang="ru-RU" sz="200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92696"/>
            <a:ext cx="8352928" cy="3754874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cap="all" dirty="0" smtClean="0">
                <a:solidFill>
                  <a:srgbClr val="C00000"/>
                </a:solidFill>
                <a:latin typeface="Candara" pitchFamily="34" charset="0"/>
              </a:rPr>
              <a:t>4 этап – «ЧЁРНЫЙ ЯЩИК»</a:t>
            </a:r>
          </a:p>
          <a:p>
            <a:pPr algn="ctr"/>
            <a:endParaRPr lang="ru-RU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В чёрном ящике находится какой-либо предмет, команды должны указать его. Ведущий даёт подсказки относительно предмета, находящегося в ящике. Цена подсказок  падает на 10 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</a:rPr>
              <a:t>у.е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ctr"/>
            <a:endParaRPr lang="ru-RU" sz="1600" b="1" u="sng" cap="all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endParaRPr lang="ru-RU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4773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100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Существует легенда о греческом изобретателе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Делале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 (мастер, сделавший крылья Икару) и его племяннике, очень талантливом юноше, который придумал гончарный круг, первую в мире пилу и то, что лежит в этом ящике. За это он поплатился своей жизнью, так как завистливый дядя столкнул его с высокого городского вала.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96752"/>
            <a:ext cx="9144000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90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Самый древний этот предмет пролежал в земле 2000 лет.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556792"/>
            <a:ext cx="9144000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80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Под пеплом Помпеи археологи обнаружили много таких предметов, изготовленных из бронзы. В нашей стране это впервые было обнаружено при раскопках в Нижнем Новгороде.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2420888"/>
            <a:ext cx="9144000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70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За многие сотни лет конструкция этого предмета практически не изменилась, настолько была совершенна.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996952"/>
            <a:ext cx="9144000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60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В Древней Греции умение пользоваться этим предметом считалось верхом совершенства, а уметь решать задачи с его помощью – признаком высокого положения в обществе и большого ума.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3861048"/>
            <a:ext cx="9144000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50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Этот предмет незаменим в архитектуре и строительстве.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221088"/>
            <a:ext cx="9144000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40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Известный писатель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Ю.Олеша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, автор «Трёх толстяков», писал: «В бархатном ложе лежит, плотно сжав ноги, холодный и сверкающий. У него тяжёлая голова. Я намереваюсь поднять его, он неожиданно раскрывается и производит укол в руку».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5157192"/>
            <a:ext cx="9144000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30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Необходим для перенесения размеров с одного чертежа на другой, для построения равных углов.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934670"/>
            <a:ext cx="9144000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20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Об этом предмете придумана загадка: «Сговорились две ноги делали дуги 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груги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».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2708920"/>
            <a:ext cx="64807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В чёрном  ящике циркуль.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60648"/>
            <a:ext cx="9144000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100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История их изобретения насчитывает тысячи лет. Вряд ли кто-то возьмёт на себя смелость имя изобретателя. В древности их называли клепсидрами.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908720"/>
            <a:ext cx="9144000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90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Почти у каждого из вас есть эта замечательная вещь.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340768"/>
            <a:ext cx="9144000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80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Эта вещь на протяжении веков постоянно совершенствовалась и претерпевала изменения, уменьшалась в своих размерах, становясь унифицированной. В разное время в это внесли свою лепту Галилео Галилей, папа римский, инженер Кулибин.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2204864"/>
            <a:ext cx="9144000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70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В начале 20 века поставщиком двора его величества был владелец знаменитой фамилии. Спустя годы его внук, знаменитый спортсмен, играющий в НХЛ, занялся наследственным бизнесом.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3140968"/>
            <a:ext cx="9144000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60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Эта вещь не имеет единственного числа.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3429000"/>
            <a:ext cx="9144000" cy="14773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50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Частично об этом поётся в песне: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           «призрачно всё в этом мире бушующем,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             Есть только миг, за него и держись.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             Есть только миг между прошлым и будущим,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             Именно он называется жизнь.»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4797152"/>
            <a:ext cx="9144000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40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В математике и физике без этого предмета трудно обойтись. Особенно при решении задач на движение.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5445224"/>
            <a:ext cx="9144000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30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Этой вещи свойственны эпитеты: солнечные, водяные, песочные, механические, электронные, водонепроницаемые,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противоударные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66811" y="6005506"/>
            <a:ext cx="9144000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20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Этому предмету посвящена загадка: «Весь день усами шевелят и время узнавать велят».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87624" y="2708920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В чёрном  ящике часы.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100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Древнейшее изобретение человечества. Его придумали римляне, правда, «размеры» данного изобретения были «несколько короче», нежели сейчас.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92696"/>
            <a:ext cx="9144000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90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То, что лежит в этом ящике, много раз на протяжении тысячелетий претерпевало изменения. Но лишь в двух случаях человечество приняло это во внимание и запомнило.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340768"/>
            <a:ext cx="9144000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80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Даты этих изменений известны: в первый раз – 46 г до н.э.; во второй раз – 1582г.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844824"/>
            <a:ext cx="9144000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70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Эти даты связаны с именами известнейших людей: великого императора и папы римского.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564904"/>
            <a:ext cx="9144000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60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Это изобретение связано с системой счёта больших промежутков времени, основанной на периодичности видимых движений небесных тел.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3284984"/>
            <a:ext cx="9144000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50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Изобретение это строго дискретно.  В переводе с английского языка – это «долговая книга».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933056"/>
            <a:ext cx="9144000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40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Имена тех, с кем связывают это изобретение, Юлий Цезарь, папа римский Григорий 8.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4509120"/>
            <a:ext cx="9144000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30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До Октябрьской революции в России  использовали первую модификацию этого изобретения, а с 14.02.18 г и по сегодняшний день имеет место вторая модификация.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085184"/>
            <a:ext cx="9144000" cy="203132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20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у.е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.: Худеет с каждым днём толстяк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            И не поправится никак.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            Что ни день, по одёжке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            Отдаёт нам Серёжка,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            А с последней расстался  -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            Сам куда-то девался.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2708920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В чёрном  отрывной календарь.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cap="all" dirty="0" smtClean="0">
                <a:solidFill>
                  <a:srgbClr val="C00000"/>
                </a:solidFill>
                <a:latin typeface="Candara" pitchFamily="34" charset="0"/>
              </a:rPr>
              <a:t>5 этап – ПАНТОМИМА</a:t>
            </a:r>
            <a:br>
              <a:rPr lang="ru-RU" b="1" u="sng" cap="all" dirty="0" smtClean="0">
                <a:solidFill>
                  <a:srgbClr val="C00000"/>
                </a:solidFill>
                <a:latin typeface="Candara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каждая команда получает конверт с заданием и через 3 минуты представители от команды должны без слов показать то, что в задании. Остальные члены команд будут отвечать, что изобразили команды соперников. Каждой команде предоставляется один шанс( свою пантомиму отгадывать нельзя). </a:t>
            </a:r>
          </a:p>
          <a:p>
            <a:pPr algn="just"/>
            <a:r>
              <a:rPr lang="ru-RU" dirty="0" smtClean="0"/>
              <a:t>       Если команда отвечает первой и дает правильный ответ, то зарабатывает </a:t>
            </a:r>
            <a:r>
              <a:rPr lang="ru-RU" b="1" dirty="0" smtClean="0"/>
              <a:t>100 </a:t>
            </a:r>
            <a:r>
              <a:rPr lang="ru-RU" b="1" dirty="0" err="1" smtClean="0"/>
              <a:t>у.е</a:t>
            </a:r>
            <a:r>
              <a:rPr lang="ru-RU" dirty="0" smtClean="0"/>
              <a:t>. Если команда отвечает второй и дает правильный ответ, то зарабатывает </a:t>
            </a:r>
            <a:r>
              <a:rPr lang="ru-RU" b="1" dirty="0" smtClean="0"/>
              <a:t>60 </a:t>
            </a:r>
            <a:r>
              <a:rPr lang="ru-RU" b="1" dirty="0" err="1" smtClean="0"/>
              <a:t>у.е</a:t>
            </a:r>
            <a:r>
              <a:rPr lang="ru-RU" dirty="0" smtClean="0"/>
              <a:t>. Если команда отвечает третьей и дает правильный ответ, то зарабатывает </a:t>
            </a:r>
            <a:r>
              <a:rPr lang="ru-RU" b="1" dirty="0" smtClean="0"/>
              <a:t>40 </a:t>
            </a:r>
            <a:r>
              <a:rPr lang="ru-RU" b="1" dirty="0" err="1" smtClean="0"/>
              <a:t>у.е</a:t>
            </a:r>
            <a:r>
              <a:rPr lang="ru-RU" dirty="0" smtClean="0"/>
              <a:t>. Если команда отвечает четвертой и дает правильный ответ, то зарабатывает </a:t>
            </a:r>
            <a:r>
              <a:rPr lang="ru-RU" b="1" dirty="0" smtClean="0"/>
              <a:t>20 </a:t>
            </a:r>
            <a:r>
              <a:rPr lang="ru-RU" b="1" dirty="0" err="1" smtClean="0"/>
              <a:t>у.е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        За неправильные ответы </a:t>
            </a:r>
            <a:r>
              <a:rPr lang="ru-RU" dirty="0" err="1" smtClean="0"/>
              <a:t>у.е</a:t>
            </a:r>
            <a:r>
              <a:rPr lang="ru-RU" dirty="0" smtClean="0"/>
              <a:t>. у команды  не изымаются. </a:t>
            </a:r>
            <a:r>
              <a:rPr lang="ru-RU" b="1" dirty="0" smtClean="0"/>
              <a:t>Команде, пантомиму которой угадают с первого раза, будет дополнительно начислено 50 </a:t>
            </a:r>
            <a:r>
              <a:rPr lang="ru-RU" b="1" dirty="0" err="1" smtClean="0"/>
              <a:t>у.е</a:t>
            </a:r>
            <a:r>
              <a:rPr lang="ru-RU" b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700808"/>
            <a:ext cx="8352928" cy="58477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ndara" pitchFamily="34" charset="0"/>
              </a:rPr>
              <a:t>ПОДВЕДЕНИЕ ИТОГОВ ИГРЫ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0"/>
            <a:ext cx="8352928" cy="338554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chemeClr val="bg2">
                  <a:lumMod val="25000"/>
                </a:schemeClr>
              </a:solidFill>
              <a:latin typeface="Candara" pitchFamily="34" charset="0"/>
            </a:endParaRPr>
          </a:p>
          <a:p>
            <a:pPr algn="ctr"/>
            <a:r>
              <a:rPr lang="ru-RU" sz="4400" b="1" i="1" dirty="0" smtClean="0">
                <a:solidFill>
                  <a:srgbClr val="C00000"/>
                </a:solidFill>
                <a:latin typeface="+mj-lt"/>
                <a:cs typeface="Aharoni" pitchFamily="2" charset="-79"/>
              </a:rPr>
              <a:t>6 этап – «аукцион призов»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Мы приступаем к самому заключительному этапу – аукциону призов. У вас скопилось достаточное  количество валюты. Пора её тратить. На аукцион выставляются призы. Не прогадайте.</a:t>
            </a:r>
          </a:p>
          <a:p>
            <a:endParaRPr lang="ru-RU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6632"/>
            <a:ext cx="8856984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ЛОТ №1.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Символ Эдемского сада, который, надеемся не станет причиной раздора в команде 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92696"/>
            <a:ext cx="8856984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ЛОТ №2.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Необходим очень популярным, звёздным личностям, пребывающим в зените славы. Сегодня – особенно командам финалистов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268760"/>
            <a:ext cx="8856984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ЛОТ №3.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Поможет вам по-новому взглянуть на мир, оценивать всю радугу его образов и оттенков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844824"/>
            <a:ext cx="8856984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ЛОТ №4.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Поможет вам сохранить любые секреты и тайны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2276872"/>
            <a:ext cx="8856984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ЛОТ №5.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Супер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– тренажёр для легких, особо применим в праздничные </a:t>
            </a:r>
          </a:p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 торжественные дни.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2924944"/>
            <a:ext cx="8856984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ЛОТ №6.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Талисман педантичных людей, во всём обожающих точность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4581128"/>
            <a:ext cx="7380312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ЛОТ №10.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Просто необходим тем, кому приходится иногда «заметать следы»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5949280"/>
            <a:ext cx="8856984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ЛОТ №12.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Последний лот аукциона мы назвали «вкус победы». </a:t>
            </a:r>
          </a:p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Кто желает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продегустировать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3717032"/>
            <a:ext cx="8856984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ЛОТ №8.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Аксессуар делового человека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5229200"/>
            <a:ext cx="7236296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ЛОТ №11.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Зловещее место в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Бермундах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, известная фигура в любовных приключениях.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4149080"/>
            <a:ext cx="8856984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ЛОТ №9.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Шаг в будущее. Кто желает его совершить?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3284984"/>
            <a:ext cx="8856984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ЛОТ №7.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Средство для соединения двух сердец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2146" y="2967335"/>
            <a:ext cx="7359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Спасибо за внимание!!!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30162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chemeClr val="bg2">
                  <a:lumMod val="25000"/>
                </a:schemeClr>
              </a:solidFill>
              <a:latin typeface="Candara" pitchFamily="34" charset="0"/>
            </a:endParaRPr>
          </a:p>
          <a:p>
            <a:pPr algn="ctr"/>
            <a:r>
              <a:rPr lang="ru-RU" sz="4400" b="1" i="1" dirty="0" smtClean="0">
                <a:solidFill>
                  <a:srgbClr val="C00000"/>
                </a:solidFill>
                <a:latin typeface="+mj-lt"/>
                <a:cs typeface="Aharoni" pitchFamily="2" charset="-79"/>
              </a:rPr>
              <a:t>1 ТУР – открытый лот.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Ведущий объявляет вопрос, команды начинают торги. Стартовая цена – 10 у е.  Время на обдумывание вопроса – 1 минута.</a:t>
            </a:r>
          </a:p>
          <a:p>
            <a:pPr algn="just"/>
            <a:endParaRPr lang="ru-RU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2708434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1.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Одним из первых металлов, обнаруженных человеком в               доисторическую эпоху, была медь, а не железо, хотя в земной коре около           0,005%, а железа почти в 1000 раз больше. Чем это можно объяснить?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Медь встречается в земной коре в виде самородков, а железо в чистом виде не встречается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196977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2.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r>
              <a:rPr lang="ru-RU" sz="2400" dirty="0" smtClean="0"/>
              <a:t>Почему ручные часы рекомендуют заводить утром, а не вечером, при снятии их с руки?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14773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 только что снятых с руки часах, пружина нагрета от руки.  Будучи заведенной до отказа, остывая, пружина, сжимаясь, укорачивается и может лопнуть.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0"/>
            <a:ext cx="8352928" cy="4278094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3.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Этому выдающемуся ученому принадлежат известные слова: « Наука – драма, драма идей». Как- то в интервью у него спросили: « Как появляются изобретения, которые переделывают мир?» «Очень просто, - ответил он. Все знают, что сделать это невозможно. Случайно находится невежа, который этого не знает. Он-то и делает изобретение». Этот ученый родился в Германии в городе Ульме, который принято считать «городом математики». Пристрастие к точным наукам и музыке в ущерб остальным дисциплинам служило причиной отрицательных отзывов о его способностей со стороны учителей. Необычайно плодотворными стали 9 лет его работы в Федеральном бюро патентов, где он создает знаменитые теории физики, принесшие ему мировую славу, Нобелевскую премию.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95528" y="4797152"/>
            <a:ext cx="4248472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Альберт Эйнштейн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233910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4.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Расположите следующие понятия так, чтобы каждое последующее включало в себя предыдущее: параллелограмм, квадрат, четырехугольник, ромб.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Четырехугольник, параллелограмм, ромб, квадрат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352928" cy="2708434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andara" pitchFamily="34" charset="0"/>
              </a:rPr>
              <a:t>ЛОТ № 5.</a:t>
            </a:r>
          </a:p>
          <a:p>
            <a:pPr algn="ctr"/>
            <a:endParaRPr lang="ru-RU" sz="2400" dirty="0" smtClean="0"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Всем известна эмблема и главный приз всероссийского конкурса «Учитель года» - хрустальный пеликан. Почему именно пеликан считается символом бескорыстного самопожертвования?</a:t>
            </a:r>
          </a:p>
          <a:p>
            <a:endParaRPr lang="ru-RU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33056"/>
            <a:ext cx="4248472" cy="120032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Птенцы пеликана, залезая глубоко в глотку родителей, кормятся принесенной для них пищей, часто вырывая ее прямо с кровью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2400</Words>
  <Application>Microsoft Office PowerPoint</Application>
  <PresentationFormat>Экран (4:3)</PresentationFormat>
  <Paragraphs>190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- Здравствуйте, дорогие друзья!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5 этап – ПАНТОМИМА </vt:lpstr>
      <vt:lpstr>Слайд 35</vt:lpstr>
      <vt:lpstr>Слайд 36</vt:lpstr>
      <vt:lpstr>Слайд 37</vt:lpstr>
      <vt:lpstr>Слайд 38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Surikata</dc:creator>
  <cp:lastModifiedBy>Пользователь</cp:lastModifiedBy>
  <cp:revision>83</cp:revision>
  <dcterms:created xsi:type="dcterms:W3CDTF">2014-12-06T11:48:48Z</dcterms:created>
  <dcterms:modified xsi:type="dcterms:W3CDTF">2014-12-11T12:16:09Z</dcterms:modified>
</cp:coreProperties>
</file>