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64" r:id="rId4"/>
    <p:sldId id="269" r:id="rId5"/>
    <p:sldId id="268" r:id="rId6"/>
    <p:sldId id="265" r:id="rId7"/>
    <p:sldId id="258" r:id="rId8"/>
    <p:sldId id="261" r:id="rId9"/>
    <p:sldId id="267" r:id="rId10"/>
    <p:sldId id="266" r:id="rId11"/>
    <p:sldId id="270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660"/>
  </p:normalViewPr>
  <p:slideViewPr>
    <p:cSldViewPr>
      <p:cViewPr varScale="1">
        <p:scale>
          <a:sx n="45" d="100"/>
          <a:sy n="45" d="100"/>
        </p:scale>
        <p:origin x="-108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user\Desktop\&#1091;&#1088;&#1086;&#1082;%20&#1087;&#1086;%20&#1084;&#1077;&#1078;&#1076;&#1086;&#1084;&#1077;&#1090;&#1080;&#1102;\&#1072;&#1093;_&#1080;_&#1086;&#1093;_&#1092;&#1088;&#1072;&#1075;&#1084;&#1077;&#1085;&#1090;_1.wmv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user\Desktop\&#1091;&#1088;&#1086;&#1082;%20&#1087;&#1086;%20&#1084;&#1077;&#1078;&#1076;&#1086;&#1084;&#1077;&#1090;&#1080;&#1102;\&#1072;&#1093;_&#1080;_&#1086;&#1093;_&#1092;&#1088;&#1072;&#1075;&#1084;&#1077;&#1085;&#1090;_2.wmv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91;&#1088;&#1086;&#1082;%20&#1087;&#1086;%20&#1084;&#1077;&#1078;&#1076;&#1086;&#1084;&#1077;&#1090;&#1080;&#1102;\&#1073;&#1077;-&#1073;&#1077;-&#1073;&#1077;.wma" TargetMode="Externa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jpeg"/><Relationship Id="rId7" Type="http://schemas.openxmlformats.org/officeDocument/2006/relationships/slide" Target="slide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11" Type="http://schemas.openxmlformats.org/officeDocument/2006/relationships/slide" Target="slide10.xml"/><Relationship Id="rId5" Type="http://schemas.openxmlformats.org/officeDocument/2006/relationships/slide" Target="slide11.xml"/><Relationship Id="rId10" Type="http://schemas.openxmlformats.org/officeDocument/2006/relationships/slide" Target="slide9.xml"/><Relationship Id="rId4" Type="http://schemas.openxmlformats.org/officeDocument/2006/relationships/image" Target="../media/image6.gif"/><Relationship Id="rId9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19\&#1056;&#1072;&#1073;&#1086;&#1095;&#1080;&#1081;%20&#1089;&#1090;&#1086;&#1083;\&#1091;&#1088;&#1086;&#1082;%20&#1087;&#1086;%20&#1084;&#1077;&#1078;&#1076;&#1086;&#1084;&#1077;&#1090;&#1080;&#1102;\&#1055;&#1077;&#1089;&#1085;&#1103;%20&#1044;&#1102;&#1076;&#1102;&#1082;&#1080;.avi.mp4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457200"/>
            <a:ext cx="55308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/>
              <a:t>Двадцать пятое апреля.</a:t>
            </a:r>
          </a:p>
          <a:p>
            <a:pPr algn="ctr"/>
            <a:r>
              <a:rPr lang="ru-RU" sz="4000" b="1" dirty="0" smtClean="0"/>
              <a:t>Классная работа.</a:t>
            </a:r>
            <a:endParaRPr lang="ru-RU" sz="4000" b="1" dirty="0"/>
          </a:p>
        </p:txBody>
      </p:sp>
      <p:pic>
        <p:nvPicPr>
          <p:cNvPr id="3" name="ах_и_ох_фрагмент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35200" y="1752600"/>
            <a:ext cx="4572000" cy="3429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52598" y="5105400"/>
            <a:ext cx="579120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Междометие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705600" y="6172200"/>
            <a:ext cx="2286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Сверим ответ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H="1">
            <a:off x="8229600" y="5257800"/>
            <a:ext cx="609600" cy="685800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52400"/>
            <a:ext cx="8534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u="sng" dirty="0" smtClean="0">
                <a:solidFill>
                  <a:srgbClr val="FF0000"/>
                </a:solidFill>
              </a:rPr>
              <a:t>Задание: </a:t>
            </a:r>
            <a:r>
              <a:rPr lang="ru-RU" sz="2800" b="1" dirty="0" smtClean="0"/>
              <a:t>Примените знание теории и правильно расставьте знаки препинания. Междометия, употребленные в значении самостоятельных частей речи, подчеркните как члены предложения.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0"/>
            <a:ext cx="8001000" cy="68580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1.</a:t>
            </a:r>
            <a:r>
              <a:rPr lang="ru-RU" sz="3200" dirty="0" smtClean="0">
                <a:solidFill>
                  <a:srgbClr val="FF0000"/>
                </a:solidFill>
              </a:rPr>
              <a:t>Ой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r>
              <a:rPr lang="ru-RU" sz="3200" dirty="0" smtClean="0"/>
              <a:t> как страшно! 2.</a:t>
            </a:r>
            <a:r>
              <a:rPr lang="ru-RU" sz="3200" u="sng" dirty="0" smtClean="0">
                <a:solidFill>
                  <a:srgbClr val="FF0000"/>
                </a:solidFill>
              </a:rPr>
              <a:t>Тпрр</a:t>
            </a:r>
            <a:r>
              <a:rPr lang="ru-RU" sz="3200" dirty="0" smtClean="0"/>
              <a:t> донеслось со двора. 3.</a:t>
            </a:r>
            <a:r>
              <a:rPr lang="ru-RU" sz="3200" dirty="0" smtClean="0">
                <a:solidFill>
                  <a:srgbClr val="FF0000"/>
                </a:solidFill>
              </a:rPr>
              <a:t>Чу,</a:t>
            </a:r>
            <a:r>
              <a:rPr lang="ru-RU" sz="3200" dirty="0" smtClean="0"/>
              <a:t> за белой, грозной тучей прокатился глухо гром. 4. «</a:t>
            </a:r>
            <a:r>
              <a:rPr lang="ru-RU" sz="3200" dirty="0" smtClean="0">
                <a:solidFill>
                  <a:srgbClr val="FF0000"/>
                </a:solidFill>
              </a:rPr>
              <a:t>Ух, батюшки!</a:t>
            </a:r>
            <a:r>
              <a:rPr lang="ru-RU" sz="3200" dirty="0" smtClean="0">
                <a:solidFill>
                  <a:schemeClr val="tx1"/>
                </a:solidFill>
              </a:rPr>
              <a:t>»-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smtClean="0"/>
              <a:t>выкрикивал он.  5.</a:t>
            </a:r>
            <a:r>
              <a:rPr lang="ru-RU" sz="3200" dirty="0" smtClean="0">
                <a:solidFill>
                  <a:srgbClr val="FF0000"/>
                </a:solidFill>
              </a:rPr>
              <a:t>Увы,</a:t>
            </a:r>
            <a:r>
              <a:rPr lang="ru-RU" sz="3200" dirty="0" smtClean="0"/>
              <a:t> он </a:t>
            </a:r>
            <a:r>
              <a:rPr lang="ru-RU" sz="3200" dirty="0" err="1" smtClean="0"/>
              <a:t>счастия</a:t>
            </a:r>
            <a:r>
              <a:rPr lang="ru-RU" sz="3200" dirty="0" smtClean="0"/>
              <a:t> не ищет.  6.</a:t>
            </a:r>
            <a:r>
              <a:rPr lang="ru-RU" sz="3200" dirty="0" smtClean="0">
                <a:solidFill>
                  <a:srgbClr val="FF0000"/>
                </a:solidFill>
              </a:rPr>
              <a:t>Эй,</a:t>
            </a:r>
            <a:r>
              <a:rPr lang="ru-RU" sz="3200" dirty="0" smtClean="0"/>
              <a:t> смотри сюда! 7.</a:t>
            </a:r>
            <a:r>
              <a:rPr lang="ru-RU" sz="3200" u="sng" dirty="0" smtClean="0">
                <a:solidFill>
                  <a:srgbClr val="FF0000"/>
                </a:solidFill>
              </a:rPr>
              <a:t>Ах</a:t>
            </a:r>
            <a:r>
              <a:rPr lang="ru-RU" sz="3200" dirty="0" smtClean="0"/>
              <a:t> и </a:t>
            </a:r>
            <a:r>
              <a:rPr lang="ru-RU" sz="3200" u="sng" dirty="0" smtClean="0">
                <a:solidFill>
                  <a:srgbClr val="FF0000"/>
                </a:solidFill>
              </a:rPr>
              <a:t>ох</a:t>
            </a:r>
            <a:r>
              <a:rPr lang="ru-RU" sz="3200" dirty="0" smtClean="0"/>
              <a:t> слышались со всех сторон. 8.Скажите </a:t>
            </a:r>
            <a:r>
              <a:rPr lang="ru-RU" sz="3200" dirty="0" smtClean="0">
                <a:solidFill>
                  <a:srgbClr val="FF0000"/>
                </a:solidFill>
              </a:rPr>
              <a:t>пожалуйста,</a:t>
            </a:r>
            <a:r>
              <a:rPr lang="ru-RU" sz="3200" dirty="0" smtClean="0"/>
              <a:t> а я никак не думал. 9.По неопытности</a:t>
            </a:r>
            <a:r>
              <a:rPr lang="ru-RU" sz="3200" dirty="0" smtClean="0">
                <a:solidFill>
                  <a:srgbClr val="FF0000"/>
                </a:solidFill>
              </a:rPr>
              <a:t>, ей богу, </a:t>
            </a:r>
            <a:r>
              <a:rPr lang="ru-RU" sz="3200" dirty="0" smtClean="0"/>
              <a:t>по неопытности. 10. </a:t>
            </a:r>
            <a:r>
              <a:rPr lang="ru-RU" sz="3200" dirty="0" smtClean="0">
                <a:solidFill>
                  <a:srgbClr val="FF0000"/>
                </a:solidFill>
              </a:rPr>
              <a:t>Тьфу,</a:t>
            </a:r>
            <a:r>
              <a:rPr lang="ru-RU" sz="3200" dirty="0" smtClean="0"/>
              <a:t> перепугал меня негодный мальчишка! 11.</a:t>
            </a:r>
            <a:r>
              <a:rPr lang="ru-RU" sz="3200" dirty="0" smtClean="0">
                <a:solidFill>
                  <a:srgbClr val="FF0000"/>
                </a:solidFill>
              </a:rPr>
              <a:t>Чу,</a:t>
            </a:r>
            <a:r>
              <a:rPr lang="ru-RU" sz="3200" dirty="0" smtClean="0"/>
              <a:t> стучит проезжающий воз.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381000" y="838200"/>
            <a:ext cx="8397875" cy="3200399"/>
            <a:chOff x="695" y="5408"/>
            <a:chExt cx="15443" cy="3952"/>
          </a:xfrm>
        </p:grpSpPr>
        <p:pic>
          <p:nvPicPr>
            <p:cNvPr id="2059" name="Picture 11" descr="Комиксы-кот-саймона-удалённое-318636"/>
            <p:cNvPicPr>
              <a:picLocks noChangeAspect="1" noChangeArrowheads="1"/>
            </p:cNvPicPr>
            <p:nvPr/>
          </p:nvPicPr>
          <p:blipFill>
            <a:blip r:embed="rId2"/>
            <a:srcRect b="5815"/>
            <a:stretch>
              <a:fillRect/>
            </a:stretch>
          </p:blipFill>
          <p:spPr bwMode="auto">
            <a:xfrm>
              <a:off x="695" y="5408"/>
              <a:ext cx="15443" cy="3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60" name="AutoShape 12"/>
            <p:cNvSpPr>
              <a:spLocks noChangeArrowheads="1"/>
            </p:cNvSpPr>
            <p:nvPr/>
          </p:nvSpPr>
          <p:spPr bwMode="auto">
            <a:xfrm>
              <a:off x="4692" y="5859"/>
              <a:ext cx="993" cy="745"/>
            </a:xfrm>
            <a:prstGeom prst="wedgeEllipseCallout">
              <a:avLst>
                <a:gd name="adj1" fmla="val -45167"/>
                <a:gd name="adj2" fmla="val 7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1" name="AutoShape 13"/>
            <p:cNvSpPr>
              <a:spLocks noChangeArrowheads="1"/>
            </p:cNvSpPr>
            <p:nvPr/>
          </p:nvSpPr>
          <p:spPr bwMode="auto">
            <a:xfrm>
              <a:off x="844" y="5859"/>
              <a:ext cx="944" cy="596"/>
            </a:xfrm>
            <a:prstGeom prst="wedgeEllipseCallout">
              <a:avLst>
                <a:gd name="adj1" fmla="val 25847"/>
                <a:gd name="adj2" fmla="val 11241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2" name="AutoShape 14"/>
            <p:cNvSpPr>
              <a:spLocks noChangeArrowheads="1"/>
            </p:cNvSpPr>
            <p:nvPr/>
          </p:nvSpPr>
          <p:spPr bwMode="auto">
            <a:xfrm>
              <a:off x="6654" y="6455"/>
              <a:ext cx="1043" cy="646"/>
            </a:xfrm>
            <a:prstGeom prst="wedgeEllipseCallout">
              <a:avLst>
                <a:gd name="adj1" fmla="val -46167"/>
                <a:gd name="adj2" fmla="val 69968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3" name="AutoShape 15"/>
            <p:cNvSpPr>
              <a:spLocks noChangeArrowheads="1"/>
            </p:cNvSpPr>
            <p:nvPr/>
          </p:nvSpPr>
          <p:spPr bwMode="auto">
            <a:xfrm>
              <a:off x="844" y="7746"/>
              <a:ext cx="1192" cy="571"/>
            </a:xfrm>
            <a:prstGeom prst="wedgeEllipseCallout">
              <a:avLst>
                <a:gd name="adj1" fmla="val 82551"/>
                <a:gd name="adj2" fmla="val 22329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4" name="AutoShape 16"/>
            <p:cNvSpPr>
              <a:spLocks noChangeArrowheads="1"/>
            </p:cNvSpPr>
            <p:nvPr/>
          </p:nvSpPr>
          <p:spPr bwMode="auto">
            <a:xfrm>
              <a:off x="12439" y="5735"/>
              <a:ext cx="1191" cy="546"/>
            </a:xfrm>
            <a:prstGeom prst="wedgeEllipseCallout">
              <a:avLst>
                <a:gd name="adj1" fmla="val -54199"/>
                <a:gd name="adj2" fmla="val 8809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5" name="AutoShape 17"/>
            <p:cNvSpPr>
              <a:spLocks noChangeArrowheads="1"/>
            </p:cNvSpPr>
            <p:nvPr/>
          </p:nvSpPr>
          <p:spPr bwMode="auto">
            <a:xfrm>
              <a:off x="9087" y="6653"/>
              <a:ext cx="1266" cy="471"/>
            </a:xfrm>
            <a:prstGeom prst="wedgeEllipseCallout">
              <a:avLst>
                <a:gd name="adj1" fmla="val -43750"/>
                <a:gd name="adj2" fmla="val 7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6" name="AutoShape 18"/>
            <p:cNvSpPr>
              <a:spLocks noChangeArrowheads="1"/>
            </p:cNvSpPr>
            <p:nvPr/>
          </p:nvSpPr>
          <p:spPr bwMode="auto">
            <a:xfrm>
              <a:off x="15097" y="6529"/>
              <a:ext cx="993" cy="471"/>
            </a:xfrm>
            <a:prstGeom prst="wedgeEllipseCallout">
              <a:avLst>
                <a:gd name="adj1" fmla="val -22708"/>
                <a:gd name="adj2" fmla="val 78449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7" name="AutoShape 19"/>
            <p:cNvSpPr>
              <a:spLocks noChangeArrowheads="1"/>
            </p:cNvSpPr>
            <p:nvPr/>
          </p:nvSpPr>
          <p:spPr bwMode="auto">
            <a:xfrm>
              <a:off x="10577" y="7597"/>
              <a:ext cx="993" cy="472"/>
            </a:xfrm>
            <a:prstGeom prst="wedgeEllipseCallout">
              <a:avLst>
                <a:gd name="adj1" fmla="val -43750"/>
                <a:gd name="adj2" fmla="val 7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068" name="Picture 20" descr="D:\анимашки\animashki-koshki-118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9297" y="4114800"/>
            <a:ext cx="6443103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ах_и_ох_фрагмент_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447800" y="-228600"/>
            <a:ext cx="8153400" cy="3429000"/>
            <a:chOff x="1524000" y="-304800"/>
            <a:chExt cx="8153400" cy="3429000"/>
          </a:xfrm>
        </p:grpSpPr>
        <p:sp>
          <p:nvSpPr>
            <p:cNvPr id="5" name="Выноска-облако 4"/>
            <p:cNvSpPr/>
            <p:nvPr/>
          </p:nvSpPr>
          <p:spPr>
            <a:xfrm>
              <a:off x="1524000" y="-304800"/>
              <a:ext cx="8153400" cy="2133600"/>
            </a:xfrm>
            <a:prstGeom prst="cloudCallout">
              <a:avLst>
                <a:gd name="adj1" fmla="val 12514"/>
                <a:gd name="adj2" fmla="val 7844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i="1" dirty="0" smtClean="0"/>
                <a:t>А вы ничего так. Может, мне у вас остаться тут? Я даже оценки выставлять могу…</a:t>
              </a:r>
              <a:endParaRPr lang="ru-RU" sz="2800" b="1" i="1" dirty="0"/>
            </a:p>
          </p:txBody>
        </p:sp>
        <p:sp>
          <p:nvSpPr>
            <p:cNvPr id="6" name="Овал 5"/>
            <p:cNvSpPr/>
            <p:nvPr/>
          </p:nvSpPr>
          <p:spPr>
            <a:xfrm>
              <a:off x="6858000" y="2743200"/>
              <a:ext cx="762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 flipH="1">
              <a:off x="7010400" y="2971800"/>
              <a:ext cx="45719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Выноска-облако 8"/>
          <p:cNvSpPr/>
          <p:nvPr/>
        </p:nvSpPr>
        <p:spPr>
          <a:xfrm>
            <a:off x="1981200" y="0"/>
            <a:ext cx="6858000" cy="1600200"/>
          </a:xfrm>
          <a:prstGeom prst="cloudCallout">
            <a:avLst>
              <a:gd name="adj1" fmla="val -14321"/>
              <a:gd name="adj2" fmla="val 3725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/>
              <a:t>хорошиееее</a:t>
            </a:r>
            <a:r>
              <a:rPr lang="ru-RU" sz="3200" dirty="0" smtClean="0"/>
              <a:t>….</a:t>
            </a:r>
            <a:endParaRPr lang="ru-RU" sz="3200" dirty="0"/>
          </a:p>
        </p:txBody>
      </p:sp>
      <p:pic>
        <p:nvPicPr>
          <p:cNvPr id="1029" name="Picture 5" descr="D:\анимашки\комиксы и дюдюка\6947495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743200"/>
            <a:ext cx="1842924" cy="42055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3400" y="1295400"/>
            <a:ext cx="8077200" cy="510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304800"/>
            <a:ext cx="48680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ИЗДАТЕЛЬСТВО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user\Desktop\1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1447800"/>
            <a:ext cx="3149600" cy="2362200"/>
          </a:xfrm>
          <a:prstGeom prst="rect">
            <a:avLst/>
          </a:prstGeom>
          <a:noFill/>
        </p:spPr>
      </p:pic>
      <p:pic>
        <p:nvPicPr>
          <p:cNvPr id="8" name="Picture 2" descr="C:\Users\user\Desktop\1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3848100"/>
            <a:ext cx="3200400" cy="24003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553200" y="3962400"/>
            <a:ext cx="1600200" cy="2362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010400" y="4114800"/>
            <a:ext cx="914400" cy="213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010400" y="5029200"/>
            <a:ext cx="228600" cy="228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 rot="15693553">
            <a:off x="8536654" y="5947351"/>
            <a:ext cx="533400" cy="609600"/>
          </a:xfrm>
          <a:custGeom>
            <a:avLst/>
            <a:gdLst>
              <a:gd name="connsiteX0" fmla="*/ 325726 w 445238"/>
              <a:gd name="connsiteY0" fmla="*/ 701749 h 708837"/>
              <a:gd name="connsiteX1" fmla="*/ 176870 w 445238"/>
              <a:gd name="connsiteY1" fmla="*/ 680484 h 708837"/>
              <a:gd name="connsiteX2" fmla="*/ 49280 w 445238"/>
              <a:gd name="connsiteY2" fmla="*/ 637954 h 708837"/>
              <a:gd name="connsiteX3" fmla="*/ 6749 w 445238"/>
              <a:gd name="connsiteY3" fmla="*/ 595424 h 708837"/>
              <a:gd name="connsiteX4" fmla="*/ 49280 w 445238"/>
              <a:gd name="connsiteY4" fmla="*/ 106326 h 708837"/>
              <a:gd name="connsiteX5" fmla="*/ 70545 w 445238"/>
              <a:gd name="connsiteY5" fmla="*/ 42531 h 708837"/>
              <a:gd name="connsiteX6" fmla="*/ 113075 w 445238"/>
              <a:gd name="connsiteY6" fmla="*/ 0 h 708837"/>
              <a:gd name="connsiteX7" fmla="*/ 198136 w 445238"/>
              <a:gd name="connsiteY7" fmla="*/ 21266 h 708837"/>
              <a:gd name="connsiteX8" fmla="*/ 325726 w 445238"/>
              <a:gd name="connsiteY8" fmla="*/ 148856 h 708837"/>
              <a:gd name="connsiteX9" fmla="*/ 368256 w 445238"/>
              <a:gd name="connsiteY9" fmla="*/ 276447 h 708837"/>
              <a:gd name="connsiteX10" fmla="*/ 410787 w 445238"/>
              <a:gd name="connsiteY10" fmla="*/ 446568 h 708837"/>
              <a:gd name="connsiteX11" fmla="*/ 389522 w 445238"/>
              <a:gd name="connsiteY11" fmla="*/ 595424 h 708837"/>
              <a:gd name="connsiteX12" fmla="*/ 346991 w 445238"/>
              <a:gd name="connsiteY12" fmla="*/ 637954 h 708837"/>
              <a:gd name="connsiteX13" fmla="*/ 325726 w 445238"/>
              <a:gd name="connsiteY13" fmla="*/ 701749 h 70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5238" h="708837">
                <a:moveTo>
                  <a:pt x="325726" y="701749"/>
                </a:moveTo>
                <a:cubicBezTo>
                  <a:pt x="297373" y="708837"/>
                  <a:pt x="225709" y="691754"/>
                  <a:pt x="176870" y="680484"/>
                </a:cubicBezTo>
                <a:cubicBezTo>
                  <a:pt x="133187" y="670403"/>
                  <a:pt x="49280" y="637954"/>
                  <a:pt x="49280" y="637954"/>
                </a:cubicBezTo>
                <a:cubicBezTo>
                  <a:pt x="35103" y="623777"/>
                  <a:pt x="7750" y="615448"/>
                  <a:pt x="6749" y="595424"/>
                </a:cubicBezTo>
                <a:cubicBezTo>
                  <a:pt x="0" y="460436"/>
                  <a:pt x="11445" y="257666"/>
                  <a:pt x="49280" y="106326"/>
                </a:cubicBezTo>
                <a:cubicBezTo>
                  <a:pt x="54716" y="84580"/>
                  <a:pt x="59013" y="61752"/>
                  <a:pt x="70545" y="42531"/>
                </a:cubicBezTo>
                <a:cubicBezTo>
                  <a:pt x="80860" y="25339"/>
                  <a:pt x="98898" y="14177"/>
                  <a:pt x="113075" y="0"/>
                </a:cubicBezTo>
                <a:cubicBezTo>
                  <a:pt x="141429" y="7089"/>
                  <a:pt x="171995" y="8196"/>
                  <a:pt x="198136" y="21266"/>
                </a:cubicBezTo>
                <a:cubicBezTo>
                  <a:pt x="277266" y="60831"/>
                  <a:pt x="282557" y="84102"/>
                  <a:pt x="325726" y="148856"/>
                </a:cubicBezTo>
                <a:cubicBezTo>
                  <a:pt x="339903" y="191386"/>
                  <a:pt x="356460" y="233196"/>
                  <a:pt x="368256" y="276447"/>
                </a:cubicBezTo>
                <a:cubicBezTo>
                  <a:pt x="445238" y="558713"/>
                  <a:pt x="346265" y="253003"/>
                  <a:pt x="410787" y="446568"/>
                </a:cubicBezTo>
                <a:cubicBezTo>
                  <a:pt x="403699" y="496187"/>
                  <a:pt x="405372" y="547874"/>
                  <a:pt x="389522" y="595424"/>
                </a:cubicBezTo>
                <a:cubicBezTo>
                  <a:pt x="383182" y="614444"/>
                  <a:pt x="359021" y="621915"/>
                  <a:pt x="346991" y="637954"/>
                </a:cubicBezTo>
                <a:cubicBezTo>
                  <a:pt x="337481" y="650634"/>
                  <a:pt x="354079" y="694661"/>
                  <a:pt x="325726" y="701749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 rot="12756777">
            <a:off x="6175918" y="6184551"/>
            <a:ext cx="459895" cy="431102"/>
          </a:xfrm>
          <a:custGeom>
            <a:avLst/>
            <a:gdLst>
              <a:gd name="connsiteX0" fmla="*/ 533573 w 554838"/>
              <a:gd name="connsiteY0" fmla="*/ 97878 h 1012278"/>
              <a:gd name="connsiteX1" fmla="*/ 469777 w 554838"/>
              <a:gd name="connsiteY1" fmla="*/ 12818 h 1012278"/>
              <a:gd name="connsiteX2" fmla="*/ 363452 w 554838"/>
              <a:gd name="connsiteY2" fmla="*/ 34083 h 1012278"/>
              <a:gd name="connsiteX3" fmla="*/ 278391 w 554838"/>
              <a:gd name="connsiteY3" fmla="*/ 416855 h 1012278"/>
              <a:gd name="connsiteX4" fmla="*/ 193331 w 554838"/>
              <a:gd name="connsiteY4" fmla="*/ 544445 h 1012278"/>
              <a:gd name="connsiteX5" fmla="*/ 108270 w 554838"/>
              <a:gd name="connsiteY5" fmla="*/ 629506 h 1012278"/>
              <a:gd name="connsiteX6" fmla="*/ 87005 w 554838"/>
              <a:gd name="connsiteY6" fmla="*/ 693301 h 1012278"/>
              <a:gd name="connsiteX7" fmla="*/ 1945 w 554838"/>
              <a:gd name="connsiteY7" fmla="*/ 820892 h 1012278"/>
              <a:gd name="connsiteX8" fmla="*/ 23210 w 554838"/>
              <a:gd name="connsiteY8" fmla="*/ 991013 h 1012278"/>
              <a:gd name="connsiteX9" fmla="*/ 87005 w 554838"/>
              <a:gd name="connsiteY9" fmla="*/ 1012278 h 1012278"/>
              <a:gd name="connsiteX10" fmla="*/ 448512 w 554838"/>
              <a:gd name="connsiteY10" fmla="*/ 991013 h 1012278"/>
              <a:gd name="connsiteX11" fmla="*/ 491043 w 554838"/>
              <a:gd name="connsiteY11" fmla="*/ 948483 h 1012278"/>
              <a:gd name="connsiteX12" fmla="*/ 448512 w 554838"/>
              <a:gd name="connsiteY12" fmla="*/ 586976 h 1012278"/>
              <a:gd name="connsiteX13" fmla="*/ 469777 w 554838"/>
              <a:gd name="connsiteY13" fmla="*/ 416855 h 1012278"/>
              <a:gd name="connsiteX14" fmla="*/ 554838 w 554838"/>
              <a:gd name="connsiteY14" fmla="*/ 395590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4838" h="1012278">
                <a:moveTo>
                  <a:pt x="533573" y="97878"/>
                </a:moveTo>
                <a:cubicBezTo>
                  <a:pt x="512308" y="69525"/>
                  <a:pt x="502962" y="25262"/>
                  <a:pt x="469777" y="12818"/>
                </a:cubicBezTo>
                <a:cubicBezTo>
                  <a:pt x="435935" y="127"/>
                  <a:pt x="375481" y="0"/>
                  <a:pt x="363452" y="34083"/>
                </a:cubicBezTo>
                <a:cubicBezTo>
                  <a:pt x="201680" y="492440"/>
                  <a:pt x="467981" y="290464"/>
                  <a:pt x="278391" y="416855"/>
                </a:cubicBezTo>
                <a:cubicBezTo>
                  <a:pt x="250038" y="459385"/>
                  <a:pt x="229475" y="508301"/>
                  <a:pt x="193331" y="544445"/>
                </a:cubicBezTo>
                <a:lnTo>
                  <a:pt x="108270" y="629506"/>
                </a:lnTo>
                <a:cubicBezTo>
                  <a:pt x="101182" y="650771"/>
                  <a:pt x="97891" y="673706"/>
                  <a:pt x="87005" y="693301"/>
                </a:cubicBezTo>
                <a:cubicBezTo>
                  <a:pt x="62181" y="737984"/>
                  <a:pt x="1945" y="820892"/>
                  <a:pt x="1945" y="820892"/>
                </a:cubicBezTo>
                <a:cubicBezTo>
                  <a:pt x="9033" y="877599"/>
                  <a:pt x="0" y="938790"/>
                  <a:pt x="23210" y="991013"/>
                </a:cubicBezTo>
                <a:cubicBezTo>
                  <a:pt x="32314" y="1011496"/>
                  <a:pt x="64590" y="1012278"/>
                  <a:pt x="87005" y="1012278"/>
                </a:cubicBezTo>
                <a:cubicBezTo>
                  <a:pt x="207716" y="1012278"/>
                  <a:pt x="328010" y="998101"/>
                  <a:pt x="448512" y="991013"/>
                </a:cubicBezTo>
                <a:cubicBezTo>
                  <a:pt x="462689" y="976836"/>
                  <a:pt x="489709" y="968488"/>
                  <a:pt x="491043" y="948483"/>
                </a:cubicBezTo>
                <a:cubicBezTo>
                  <a:pt x="502177" y="781465"/>
                  <a:pt x="481238" y="717879"/>
                  <a:pt x="448512" y="586976"/>
                </a:cubicBezTo>
                <a:cubicBezTo>
                  <a:pt x="455600" y="530269"/>
                  <a:pt x="442023" y="466812"/>
                  <a:pt x="469777" y="416855"/>
                </a:cubicBezTo>
                <a:cubicBezTo>
                  <a:pt x="483971" y="391307"/>
                  <a:pt x="554838" y="395590"/>
                  <a:pt x="554838" y="395590"/>
                </a:cubicBezTo>
              </a:path>
            </a:pathLst>
          </a:custGeom>
          <a:solidFill>
            <a:schemeClr val="bg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5609858" y="5883294"/>
            <a:ext cx="684616" cy="517506"/>
          </a:xfrm>
          <a:custGeom>
            <a:avLst/>
            <a:gdLst>
              <a:gd name="connsiteX0" fmla="*/ 684616 w 684616"/>
              <a:gd name="connsiteY0" fmla="*/ 155999 h 453711"/>
              <a:gd name="connsiteX1" fmla="*/ 493230 w 684616"/>
              <a:gd name="connsiteY1" fmla="*/ 28408 h 453711"/>
              <a:gd name="connsiteX2" fmla="*/ 429435 w 684616"/>
              <a:gd name="connsiteY2" fmla="*/ 7143 h 453711"/>
              <a:gd name="connsiteX3" fmla="*/ 174254 w 684616"/>
              <a:gd name="connsiteY3" fmla="*/ 28408 h 453711"/>
              <a:gd name="connsiteX4" fmla="*/ 67928 w 684616"/>
              <a:gd name="connsiteY4" fmla="*/ 134734 h 453711"/>
              <a:gd name="connsiteX5" fmla="*/ 46663 w 684616"/>
              <a:gd name="connsiteY5" fmla="*/ 198529 h 453711"/>
              <a:gd name="connsiteX6" fmla="*/ 4133 w 684616"/>
              <a:gd name="connsiteY6" fmla="*/ 262325 h 453711"/>
              <a:gd name="connsiteX7" fmla="*/ 25398 w 684616"/>
              <a:gd name="connsiteY7" fmla="*/ 347385 h 453711"/>
              <a:gd name="connsiteX8" fmla="*/ 216784 w 684616"/>
              <a:gd name="connsiteY8" fmla="*/ 453711 h 453711"/>
              <a:gd name="connsiteX9" fmla="*/ 450700 w 684616"/>
              <a:gd name="connsiteY9" fmla="*/ 432446 h 453711"/>
              <a:gd name="connsiteX10" fmla="*/ 578291 w 684616"/>
              <a:gd name="connsiteY10" fmla="*/ 411180 h 453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4616" h="453711">
                <a:moveTo>
                  <a:pt x="684616" y="155999"/>
                </a:moveTo>
                <a:cubicBezTo>
                  <a:pt x="546161" y="17543"/>
                  <a:pt x="633601" y="68514"/>
                  <a:pt x="493230" y="28408"/>
                </a:cubicBezTo>
                <a:cubicBezTo>
                  <a:pt x="471677" y="22250"/>
                  <a:pt x="450700" y="14231"/>
                  <a:pt x="429435" y="7143"/>
                </a:cubicBezTo>
                <a:cubicBezTo>
                  <a:pt x="344375" y="14231"/>
                  <a:pt x="254743" y="0"/>
                  <a:pt x="174254" y="28408"/>
                </a:cubicBezTo>
                <a:cubicBezTo>
                  <a:pt x="126989" y="45090"/>
                  <a:pt x="67928" y="134734"/>
                  <a:pt x="67928" y="134734"/>
                </a:cubicBezTo>
                <a:cubicBezTo>
                  <a:pt x="60840" y="155999"/>
                  <a:pt x="56687" y="178480"/>
                  <a:pt x="46663" y="198529"/>
                </a:cubicBezTo>
                <a:cubicBezTo>
                  <a:pt x="35233" y="221388"/>
                  <a:pt x="7747" y="237024"/>
                  <a:pt x="4133" y="262325"/>
                </a:cubicBezTo>
                <a:cubicBezTo>
                  <a:pt x="0" y="291257"/>
                  <a:pt x="6153" y="325390"/>
                  <a:pt x="25398" y="347385"/>
                </a:cubicBezTo>
                <a:cubicBezTo>
                  <a:pt x="85616" y="416205"/>
                  <a:pt x="142221" y="428857"/>
                  <a:pt x="216784" y="453711"/>
                </a:cubicBezTo>
                <a:cubicBezTo>
                  <a:pt x="294756" y="446623"/>
                  <a:pt x="373011" y="442157"/>
                  <a:pt x="450700" y="432446"/>
                </a:cubicBezTo>
                <a:cubicBezTo>
                  <a:pt x="631946" y="409790"/>
                  <a:pt x="507552" y="411180"/>
                  <a:pt x="578291" y="411180"/>
                </a:cubicBezTo>
              </a:path>
            </a:pathLst>
          </a:custGeom>
          <a:solidFill>
            <a:schemeClr val="bg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 rot="10800000">
            <a:off x="4693494" y="6019800"/>
            <a:ext cx="1326305" cy="528827"/>
          </a:xfrm>
          <a:custGeom>
            <a:avLst/>
            <a:gdLst>
              <a:gd name="connsiteX0" fmla="*/ 750375 w 1154412"/>
              <a:gd name="connsiteY0" fmla="*/ 35494 h 438502"/>
              <a:gd name="connsiteX1" fmla="*/ 48626 w 1154412"/>
              <a:gd name="connsiteY1" fmla="*/ 56759 h 438502"/>
              <a:gd name="connsiteX2" fmla="*/ 69891 w 1154412"/>
              <a:gd name="connsiteY2" fmla="*/ 205615 h 438502"/>
              <a:gd name="connsiteX3" fmla="*/ 154952 w 1154412"/>
              <a:gd name="connsiteY3" fmla="*/ 226880 h 438502"/>
              <a:gd name="connsiteX4" fmla="*/ 431398 w 1154412"/>
              <a:gd name="connsiteY4" fmla="*/ 269410 h 438502"/>
              <a:gd name="connsiteX5" fmla="*/ 1090617 w 1154412"/>
              <a:gd name="connsiteY5" fmla="*/ 311940 h 438502"/>
              <a:gd name="connsiteX6" fmla="*/ 1133147 w 1154412"/>
              <a:gd name="connsiteY6" fmla="*/ 248145 h 438502"/>
              <a:gd name="connsiteX7" fmla="*/ 1154412 w 1154412"/>
              <a:gd name="connsiteY7" fmla="*/ 184349 h 438502"/>
              <a:gd name="connsiteX8" fmla="*/ 1133147 w 1154412"/>
              <a:gd name="connsiteY8" fmla="*/ 99289 h 438502"/>
              <a:gd name="connsiteX9" fmla="*/ 1069352 w 1154412"/>
              <a:gd name="connsiteY9" fmla="*/ 56759 h 438502"/>
              <a:gd name="connsiteX10" fmla="*/ 750375 w 1154412"/>
              <a:gd name="connsiteY10" fmla="*/ 35494 h 43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4412" h="438502">
                <a:moveTo>
                  <a:pt x="750375" y="35494"/>
                </a:moveTo>
                <a:cubicBezTo>
                  <a:pt x="580254" y="35494"/>
                  <a:pt x="275662" y="0"/>
                  <a:pt x="48626" y="56759"/>
                </a:cubicBezTo>
                <a:cubicBezTo>
                  <a:pt x="0" y="68915"/>
                  <a:pt x="43326" y="163111"/>
                  <a:pt x="69891" y="205615"/>
                </a:cubicBezTo>
                <a:cubicBezTo>
                  <a:pt x="85381" y="230399"/>
                  <a:pt x="126123" y="222075"/>
                  <a:pt x="154952" y="226880"/>
                </a:cubicBezTo>
                <a:cubicBezTo>
                  <a:pt x="618423" y="304125"/>
                  <a:pt x="106184" y="204368"/>
                  <a:pt x="431398" y="269410"/>
                </a:cubicBezTo>
                <a:cubicBezTo>
                  <a:pt x="656854" y="438502"/>
                  <a:pt x="550305" y="386465"/>
                  <a:pt x="1090617" y="311940"/>
                </a:cubicBezTo>
                <a:cubicBezTo>
                  <a:pt x="1115935" y="308448"/>
                  <a:pt x="1118970" y="269410"/>
                  <a:pt x="1133147" y="248145"/>
                </a:cubicBezTo>
                <a:cubicBezTo>
                  <a:pt x="1140235" y="226880"/>
                  <a:pt x="1154412" y="206765"/>
                  <a:pt x="1154412" y="184349"/>
                </a:cubicBezTo>
                <a:cubicBezTo>
                  <a:pt x="1154412" y="155123"/>
                  <a:pt x="1149359" y="123606"/>
                  <a:pt x="1133147" y="99289"/>
                </a:cubicBezTo>
                <a:cubicBezTo>
                  <a:pt x="1118970" y="78024"/>
                  <a:pt x="1092211" y="68189"/>
                  <a:pt x="1069352" y="56759"/>
                </a:cubicBezTo>
                <a:cubicBezTo>
                  <a:pt x="968542" y="6354"/>
                  <a:pt x="920496" y="35494"/>
                  <a:pt x="750375" y="3549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Полилиния 23"/>
          <p:cNvSpPr/>
          <p:nvPr/>
        </p:nvSpPr>
        <p:spPr>
          <a:xfrm rot="572127">
            <a:off x="8039439" y="6154506"/>
            <a:ext cx="833014" cy="331990"/>
          </a:xfrm>
          <a:custGeom>
            <a:avLst/>
            <a:gdLst>
              <a:gd name="connsiteX0" fmla="*/ 742550 w 1044658"/>
              <a:gd name="connsiteY0" fmla="*/ 21265 h 441161"/>
              <a:gd name="connsiteX1" fmla="*/ 253452 w 1044658"/>
              <a:gd name="connsiteY1" fmla="*/ 42530 h 441161"/>
              <a:gd name="connsiteX2" fmla="*/ 189657 w 1044658"/>
              <a:gd name="connsiteY2" fmla="*/ 106326 h 441161"/>
              <a:gd name="connsiteX3" fmla="*/ 104597 w 1044658"/>
              <a:gd name="connsiteY3" fmla="*/ 127591 h 441161"/>
              <a:gd name="connsiteX4" fmla="*/ 83331 w 1044658"/>
              <a:gd name="connsiteY4" fmla="*/ 361507 h 441161"/>
              <a:gd name="connsiteX5" fmla="*/ 210922 w 1044658"/>
              <a:gd name="connsiteY5" fmla="*/ 382772 h 441161"/>
              <a:gd name="connsiteX6" fmla="*/ 636224 w 1044658"/>
              <a:gd name="connsiteY6" fmla="*/ 382772 h 441161"/>
              <a:gd name="connsiteX7" fmla="*/ 933936 w 1044658"/>
              <a:gd name="connsiteY7" fmla="*/ 340242 h 441161"/>
              <a:gd name="connsiteX8" fmla="*/ 1040262 w 1044658"/>
              <a:gd name="connsiteY8" fmla="*/ 255181 h 441161"/>
              <a:gd name="connsiteX9" fmla="*/ 1018997 w 1044658"/>
              <a:gd name="connsiteY9" fmla="*/ 191386 h 441161"/>
              <a:gd name="connsiteX10" fmla="*/ 976466 w 1044658"/>
              <a:gd name="connsiteY10" fmla="*/ 148856 h 441161"/>
              <a:gd name="connsiteX11" fmla="*/ 955201 w 1044658"/>
              <a:gd name="connsiteY11" fmla="*/ 85060 h 441161"/>
              <a:gd name="connsiteX12" fmla="*/ 891406 w 1044658"/>
              <a:gd name="connsiteY12" fmla="*/ 63795 h 441161"/>
              <a:gd name="connsiteX13" fmla="*/ 678755 w 1044658"/>
              <a:gd name="connsiteY13" fmla="*/ 0 h 441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658" h="441161">
                <a:moveTo>
                  <a:pt x="742550" y="21265"/>
                </a:moveTo>
                <a:cubicBezTo>
                  <a:pt x="579517" y="28353"/>
                  <a:pt x="414741" y="17716"/>
                  <a:pt x="253452" y="42530"/>
                </a:cubicBezTo>
                <a:cubicBezTo>
                  <a:pt x="223728" y="47103"/>
                  <a:pt x="215768" y="91405"/>
                  <a:pt x="189657" y="106326"/>
                </a:cubicBezTo>
                <a:cubicBezTo>
                  <a:pt x="164282" y="120826"/>
                  <a:pt x="132950" y="120503"/>
                  <a:pt x="104597" y="127591"/>
                </a:cubicBezTo>
                <a:cubicBezTo>
                  <a:pt x="56704" y="199428"/>
                  <a:pt x="0" y="254368"/>
                  <a:pt x="83331" y="361507"/>
                </a:cubicBezTo>
                <a:cubicBezTo>
                  <a:pt x="109802" y="395541"/>
                  <a:pt x="168392" y="375684"/>
                  <a:pt x="210922" y="382772"/>
                </a:cubicBezTo>
                <a:cubicBezTo>
                  <a:pt x="386088" y="441161"/>
                  <a:pt x="269276" y="410999"/>
                  <a:pt x="636224" y="382772"/>
                </a:cubicBezTo>
                <a:cubicBezTo>
                  <a:pt x="800391" y="370144"/>
                  <a:pt x="800223" y="366984"/>
                  <a:pt x="933936" y="340242"/>
                </a:cubicBezTo>
                <a:cubicBezTo>
                  <a:pt x="943104" y="334130"/>
                  <a:pt x="1035600" y="278490"/>
                  <a:pt x="1040262" y="255181"/>
                </a:cubicBezTo>
                <a:cubicBezTo>
                  <a:pt x="1044658" y="233201"/>
                  <a:pt x="1030530" y="210607"/>
                  <a:pt x="1018997" y="191386"/>
                </a:cubicBezTo>
                <a:cubicBezTo>
                  <a:pt x="1008682" y="174194"/>
                  <a:pt x="990643" y="163033"/>
                  <a:pt x="976466" y="148856"/>
                </a:cubicBezTo>
                <a:cubicBezTo>
                  <a:pt x="969378" y="127591"/>
                  <a:pt x="971051" y="100910"/>
                  <a:pt x="955201" y="85060"/>
                </a:cubicBezTo>
                <a:cubicBezTo>
                  <a:pt x="939351" y="69210"/>
                  <a:pt x="913152" y="69231"/>
                  <a:pt x="891406" y="63795"/>
                </a:cubicBezTo>
                <a:cubicBezTo>
                  <a:pt x="682783" y="11640"/>
                  <a:pt x="747373" y="68618"/>
                  <a:pt x="678755" y="0"/>
                </a:cubicBezTo>
              </a:path>
            </a:pathLst>
          </a:custGeom>
          <a:solidFill>
            <a:schemeClr val="bg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5" name="Picture 7" descr="D:\анимашки\animashki-koshki-128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90753">
            <a:off x="6149174" y="5296396"/>
            <a:ext cx="914400" cy="1224951"/>
          </a:xfrm>
          <a:prstGeom prst="rect">
            <a:avLst/>
          </a:prstGeom>
          <a:noFill/>
        </p:spPr>
      </p:pic>
      <p:sp>
        <p:nvSpPr>
          <p:cNvPr id="27" name="Блок-схема: несколько документов 26"/>
          <p:cNvSpPr/>
          <p:nvPr/>
        </p:nvSpPr>
        <p:spPr>
          <a:xfrm>
            <a:off x="4876800" y="3886200"/>
            <a:ext cx="1066800" cy="1524000"/>
          </a:xfrm>
          <a:prstGeom prst="flowChartMultidocumen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7 класс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74294" y="304800"/>
            <a:ext cx="2960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Кота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аймона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D:\анимашки\animashki-koshki-126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31196" y="1981200"/>
            <a:ext cx="2712204" cy="2133600"/>
          </a:xfrm>
          <a:prstGeom prst="rect">
            <a:avLst/>
          </a:prstGeom>
          <a:noFill/>
        </p:spPr>
      </p:pic>
      <p:pic>
        <p:nvPicPr>
          <p:cNvPr id="1028" name="Picture 4" descr="D:\анимашки\animashki-koshki-118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2324100"/>
            <a:ext cx="2819400" cy="1409700"/>
          </a:xfrm>
          <a:prstGeom prst="rect">
            <a:avLst/>
          </a:prstGeom>
          <a:noFill/>
        </p:spPr>
      </p:pic>
      <p:pic>
        <p:nvPicPr>
          <p:cNvPr id="9" name="Picture 2" descr="C:\Users\user\Desktop\1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1447800"/>
            <a:ext cx="3149600" cy="2362200"/>
          </a:xfrm>
          <a:prstGeom prst="rect">
            <a:avLst/>
          </a:prstGeom>
          <a:noFill/>
        </p:spPr>
      </p:pic>
      <p:pic>
        <p:nvPicPr>
          <p:cNvPr id="1030" name="Picture 6" descr="D:\анимашки\микс карт\34841272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46945" y="2007620"/>
            <a:ext cx="1101055" cy="1345180"/>
          </a:xfrm>
          <a:prstGeom prst="rect">
            <a:avLst/>
          </a:prstGeom>
          <a:noFill/>
        </p:spPr>
      </p:pic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урок по междометию\avatar5489_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85227"/>
            <a:ext cx="9144001" cy="6943227"/>
          </a:xfrm>
          <a:prstGeom prst="rect">
            <a:avLst/>
          </a:prstGeom>
          <a:noFill/>
        </p:spPr>
      </p:pic>
      <p:pic>
        <p:nvPicPr>
          <p:cNvPr id="3" name="бе-бе-бе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урок по междометию\avatar5489_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85227"/>
            <a:ext cx="9144001" cy="6943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урок по междометию\avatar5489_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85227"/>
            <a:ext cx="9144001" cy="6943227"/>
          </a:xfrm>
          <a:prstGeom prst="rect">
            <a:avLst/>
          </a:prstGeom>
          <a:noFill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5574294" y="304800"/>
            <a:ext cx="2960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Кота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аймона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1295400"/>
            <a:ext cx="8077200" cy="510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304800"/>
            <a:ext cx="48680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ИЗДАТЕЛЬСТВО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2" descr="C:\Users\user\Desktop\1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1447800"/>
            <a:ext cx="3149600" cy="2362200"/>
          </a:xfrm>
          <a:prstGeom prst="rect">
            <a:avLst/>
          </a:prstGeom>
          <a:noFill/>
        </p:spPr>
      </p:pic>
      <p:pic>
        <p:nvPicPr>
          <p:cNvPr id="9" name="Picture 2" descr="C:\Users\user\Desktop\1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3848100"/>
            <a:ext cx="3200400" cy="24003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553200" y="3962400"/>
            <a:ext cx="1600200" cy="2362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user\Desktop\1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1447800"/>
            <a:ext cx="3149600" cy="2362200"/>
          </a:xfrm>
          <a:prstGeom prst="rect">
            <a:avLst/>
          </a:prstGeom>
          <a:noFill/>
        </p:spPr>
      </p:pic>
      <p:sp>
        <p:nvSpPr>
          <p:cNvPr id="12" name="Полилиния 11"/>
          <p:cNvSpPr/>
          <p:nvPr/>
        </p:nvSpPr>
        <p:spPr>
          <a:xfrm>
            <a:off x="7946404" y="5571460"/>
            <a:ext cx="445238" cy="708837"/>
          </a:xfrm>
          <a:custGeom>
            <a:avLst/>
            <a:gdLst>
              <a:gd name="connsiteX0" fmla="*/ 325726 w 445238"/>
              <a:gd name="connsiteY0" fmla="*/ 701749 h 708837"/>
              <a:gd name="connsiteX1" fmla="*/ 176870 w 445238"/>
              <a:gd name="connsiteY1" fmla="*/ 680484 h 708837"/>
              <a:gd name="connsiteX2" fmla="*/ 49280 w 445238"/>
              <a:gd name="connsiteY2" fmla="*/ 637954 h 708837"/>
              <a:gd name="connsiteX3" fmla="*/ 6749 w 445238"/>
              <a:gd name="connsiteY3" fmla="*/ 595424 h 708837"/>
              <a:gd name="connsiteX4" fmla="*/ 49280 w 445238"/>
              <a:gd name="connsiteY4" fmla="*/ 106326 h 708837"/>
              <a:gd name="connsiteX5" fmla="*/ 70545 w 445238"/>
              <a:gd name="connsiteY5" fmla="*/ 42531 h 708837"/>
              <a:gd name="connsiteX6" fmla="*/ 113075 w 445238"/>
              <a:gd name="connsiteY6" fmla="*/ 0 h 708837"/>
              <a:gd name="connsiteX7" fmla="*/ 198136 w 445238"/>
              <a:gd name="connsiteY7" fmla="*/ 21266 h 708837"/>
              <a:gd name="connsiteX8" fmla="*/ 325726 w 445238"/>
              <a:gd name="connsiteY8" fmla="*/ 148856 h 708837"/>
              <a:gd name="connsiteX9" fmla="*/ 368256 w 445238"/>
              <a:gd name="connsiteY9" fmla="*/ 276447 h 708837"/>
              <a:gd name="connsiteX10" fmla="*/ 410787 w 445238"/>
              <a:gd name="connsiteY10" fmla="*/ 446568 h 708837"/>
              <a:gd name="connsiteX11" fmla="*/ 389522 w 445238"/>
              <a:gd name="connsiteY11" fmla="*/ 595424 h 708837"/>
              <a:gd name="connsiteX12" fmla="*/ 346991 w 445238"/>
              <a:gd name="connsiteY12" fmla="*/ 637954 h 708837"/>
              <a:gd name="connsiteX13" fmla="*/ 325726 w 445238"/>
              <a:gd name="connsiteY13" fmla="*/ 701749 h 70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5238" h="708837">
                <a:moveTo>
                  <a:pt x="325726" y="701749"/>
                </a:moveTo>
                <a:cubicBezTo>
                  <a:pt x="297373" y="708837"/>
                  <a:pt x="225709" y="691754"/>
                  <a:pt x="176870" y="680484"/>
                </a:cubicBezTo>
                <a:cubicBezTo>
                  <a:pt x="133187" y="670403"/>
                  <a:pt x="49280" y="637954"/>
                  <a:pt x="49280" y="637954"/>
                </a:cubicBezTo>
                <a:cubicBezTo>
                  <a:pt x="35103" y="623777"/>
                  <a:pt x="7750" y="615448"/>
                  <a:pt x="6749" y="595424"/>
                </a:cubicBezTo>
                <a:cubicBezTo>
                  <a:pt x="0" y="460436"/>
                  <a:pt x="11445" y="257666"/>
                  <a:pt x="49280" y="106326"/>
                </a:cubicBezTo>
                <a:cubicBezTo>
                  <a:pt x="54716" y="84580"/>
                  <a:pt x="59013" y="61752"/>
                  <a:pt x="70545" y="42531"/>
                </a:cubicBezTo>
                <a:cubicBezTo>
                  <a:pt x="80860" y="25339"/>
                  <a:pt x="98898" y="14177"/>
                  <a:pt x="113075" y="0"/>
                </a:cubicBezTo>
                <a:cubicBezTo>
                  <a:pt x="141429" y="7089"/>
                  <a:pt x="171995" y="8196"/>
                  <a:pt x="198136" y="21266"/>
                </a:cubicBezTo>
                <a:cubicBezTo>
                  <a:pt x="277266" y="60831"/>
                  <a:pt x="282557" y="84102"/>
                  <a:pt x="325726" y="148856"/>
                </a:cubicBezTo>
                <a:cubicBezTo>
                  <a:pt x="339903" y="191386"/>
                  <a:pt x="356460" y="233196"/>
                  <a:pt x="368256" y="276447"/>
                </a:cubicBezTo>
                <a:cubicBezTo>
                  <a:pt x="445238" y="558713"/>
                  <a:pt x="346265" y="253003"/>
                  <a:pt x="410787" y="446568"/>
                </a:cubicBezTo>
                <a:cubicBezTo>
                  <a:pt x="403699" y="496187"/>
                  <a:pt x="405372" y="547874"/>
                  <a:pt x="389522" y="595424"/>
                </a:cubicBezTo>
                <a:cubicBezTo>
                  <a:pt x="383182" y="614444"/>
                  <a:pt x="359021" y="621915"/>
                  <a:pt x="346991" y="637954"/>
                </a:cubicBezTo>
                <a:cubicBezTo>
                  <a:pt x="337481" y="650634"/>
                  <a:pt x="354079" y="694661"/>
                  <a:pt x="325726" y="701749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6096000" y="5464722"/>
            <a:ext cx="554838" cy="1012278"/>
          </a:xfrm>
          <a:custGeom>
            <a:avLst/>
            <a:gdLst>
              <a:gd name="connsiteX0" fmla="*/ 533573 w 554838"/>
              <a:gd name="connsiteY0" fmla="*/ 97878 h 1012278"/>
              <a:gd name="connsiteX1" fmla="*/ 469777 w 554838"/>
              <a:gd name="connsiteY1" fmla="*/ 12818 h 1012278"/>
              <a:gd name="connsiteX2" fmla="*/ 363452 w 554838"/>
              <a:gd name="connsiteY2" fmla="*/ 34083 h 1012278"/>
              <a:gd name="connsiteX3" fmla="*/ 278391 w 554838"/>
              <a:gd name="connsiteY3" fmla="*/ 416855 h 1012278"/>
              <a:gd name="connsiteX4" fmla="*/ 193331 w 554838"/>
              <a:gd name="connsiteY4" fmla="*/ 544445 h 1012278"/>
              <a:gd name="connsiteX5" fmla="*/ 108270 w 554838"/>
              <a:gd name="connsiteY5" fmla="*/ 629506 h 1012278"/>
              <a:gd name="connsiteX6" fmla="*/ 87005 w 554838"/>
              <a:gd name="connsiteY6" fmla="*/ 693301 h 1012278"/>
              <a:gd name="connsiteX7" fmla="*/ 1945 w 554838"/>
              <a:gd name="connsiteY7" fmla="*/ 820892 h 1012278"/>
              <a:gd name="connsiteX8" fmla="*/ 23210 w 554838"/>
              <a:gd name="connsiteY8" fmla="*/ 991013 h 1012278"/>
              <a:gd name="connsiteX9" fmla="*/ 87005 w 554838"/>
              <a:gd name="connsiteY9" fmla="*/ 1012278 h 1012278"/>
              <a:gd name="connsiteX10" fmla="*/ 448512 w 554838"/>
              <a:gd name="connsiteY10" fmla="*/ 991013 h 1012278"/>
              <a:gd name="connsiteX11" fmla="*/ 491043 w 554838"/>
              <a:gd name="connsiteY11" fmla="*/ 948483 h 1012278"/>
              <a:gd name="connsiteX12" fmla="*/ 448512 w 554838"/>
              <a:gd name="connsiteY12" fmla="*/ 586976 h 1012278"/>
              <a:gd name="connsiteX13" fmla="*/ 469777 w 554838"/>
              <a:gd name="connsiteY13" fmla="*/ 416855 h 1012278"/>
              <a:gd name="connsiteX14" fmla="*/ 554838 w 554838"/>
              <a:gd name="connsiteY14" fmla="*/ 395590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4838" h="1012278">
                <a:moveTo>
                  <a:pt x="533573" y="97878"/>
                </a:moveTo>
                <a:cubicBezTo>
                  <a:pt x="512308" y="69525"/>
                  <a:pt x="502962" y="25262"/>
                  <a:pt x="469777" y="12818"/>
                </a:cubicBezTo>
                <a:cubicBezTo>
                  <a:pt x="435935" y="127"/>
                  <a:pt x="375481" y="0"/>
                  <a:pt x="363452" y="34083"/>
                </a:cubicBezTo>
                <a:cubicBezTo>
                  <a:pt x="201680" y="492440"/>
                  <a:pt x="467981" y="290464"/>
                  <a:pt x="278391" y="416855"/>
                </a:cubicBezTo>
                <a:cubicBezTo>
                  <a:pt x="250038" y="459385"/>
                  <a:pt x="229475" y="508301"/>
                  <a:pt x="193331" y="544445"/>
                </a:cubicBezTo>
                <a:lnTo>
                  <a:pt x="108270" y="629506"/>
                </a:lnTo>
                <a:cubicBezTo>
                  <a:pt x="101182" y="650771"/>
                  <a:pt x="97891" y="673706"/>
                  <a:pt x="87005" y="693301"/>
                </a:cubicBezTo>
                <a:cubicBezTo>
                  <a:pt x="62181" y="737984"/>
                  <a:pt x="1945" y="820892"/>
                  <a:pt x="1945" y="820892"/>
                </a:cubicBezTo>
                <a:cubicBezTo>
                  <a:pt x="9033" y="877599"/>
                  <a:pt x="0" y="938790"/>
                  <a:pt x="23210" y="991013"/>
                </a:cubicBezTo>
                <a:cubicBezTo>
                  <a:pt x="32314" y="1011496"/>
                  <a:pt x="64590" y="1012278"/>
                  <a:pt x="87005" y="1012278"/>
                </a:cubicBezTo>
                <a:cubicBezTo>
                  <a:pt x="207716" y="1012278"/>
                  <a:pt x="328010" y="998101"/>
                  <a:pt x="448512" y="991013"/>
                </a:cubicBezTo>
                <a:cubicBezTo>
                  <a:pt x="462689" y="976836"/>
                  <a:pt x="489709" y="968488"/>
                  <a:pt x="491043" y="948483"/>
                </a:cubicBezTo>
                <a:cubicBezTo>
                  <a:pt x="502177" y="781465"/>
                  <a:pt x="481238" y="717879"/>
                  <a:pt x="448512" y="586976"/>
                </a:cubicBezTo>
                <a:cubicBezTo>
                  <a:pt x="455600" y="530269"/>
                  <a:pt x="442023" y="466812"/>
                  <a:pt x="469777" y="416855"/>
                </a:cubicBezTo>
                <a:cubicBezTo>
                  <a:pt x="483971" y="391307"/>
                  <a:pt x="554838" y="395590"/>
                  <a:pt x="554838" y="395590"/>
                </a:cubicBezTo>
              </a:path>
            </a:pathLst>
          </a:custGeom>
          <a:solidFill>
            <a:schemeClr val="bg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5609858" y="5883294"/>
            <a:ext cx="684616" cy="517506"/>
          </a:xfrm>
          <a:custGeom>
            <a:avLst/>
            <a:gdLst>
              <a:gd name="connsiteX0" fmla="*/ 684616 w 684616"/>
              <a:gd name="connsiteY0" fmla="*/ 155999 h 453711"/>
              <a:gd name="connsiteX1" fmla="*/ 493230 w 684616"/>
              <a:gd name="connsiteY1" fmla="*/ 28408 h 453711"/>
              <a:gd name="connsiteX2" fmla="*/ 429435 w 684616"/>
              <a:gd name="connsiteY2" fmla="*/ 7143 h 453711"/>
              <a:gd name="connsiteX3" fmla="*/ 174254 w 684616"/>
              <a:gd name="connsiteY3" fmla="*/ 28408 h 453711"/>
              <a:gd name="connsiteX4" fmla="*/ 67928 w 684616"/>
              <a:gd name="connsiteY4" fmla="*/ 134734 h 453711"/>
              <a:gd name="connsiteX5" fmla="*/ 46663 w 684616"/>
              <a:gd name="connsiteY5" fmla="*/ 198529 h 453711"/>
              <a:gd name="connsiteX6" fmla="*/ 4133 w 684616"/>
              <a:gd name="connsiteY6" fmla="*/ 262325 h 453711"/>
              <a:gd name="connsiteX7" fmla="*/ 25398 w 684616"/>
              <a:gd name="connsiteY7" fmla="*/ 347385 h 453711"/>
              <a:gd name="connsiteX8" fmla="*/ 216784 w 684616"/>
              <a:gd name="connsiteY8" fmla="*/ 453711 h 453711"/>
              <a:gd name="connsiteX9" fmla="*/ 450700 w 684616"/>
              <a:gd name="connsiteY9" fmla="*/ 432446 h 453711"/>
              <a:gd name="connsiteX10" fmla="*/ 578291 w 684616"/>
              <a:gd name="connsiteY10" fmla="*/ 411180 h 453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4616" h="453711">
                <a:moveTo>
                  <a:pt x="684616" y="155999"/>
                </a:moveTo>
                <a:cubicBezTo>
                  <a:pt x="546161" y="17543"/>
                  <a:pt x="633601" y="68514"/>
                  <a:pt x="493230" y="28408"/>
                </a:cubicBezTo>
                <a:cubicBezTo>
                  <a:pt x="471677" y="22250"/>
                  <a:pt x="450700" y="14231"/>
                  <a:pt x="429435" y="7143"/>
                </a:cubicBezTo>
                <a:cubicBezTo>
                  <a:pt x="344375" y="14231"/>
                  <a:pt x="254743" y="0"/>
                  <a:pt x="174254" y="28408"/>
                </a:cubicBezTo>
                <a:cubicBezTo>
                  <a:pt x="126989" y="45090"/>
                  <a:pt x="67928" y="134734"/>
                  <a:pt x="67928" y="134734"/>
                </a:cubicBezTo>
                <a:cubicBezTo>
                  <a:pt x="60840" y="155999"/>
                  <a:pt x="56687" y="178480"/>
                  <a:pt x="46663" y="198529"/>
                </a:cubicBezTo>
                <a:cubicBezTo>
                  <a:pt x="35233" y="221388"/>
                  <a:pt x="7747" y="237024"/>
                  <a:pt x="4133" y="262325"/>
                </a:cubicBezTo>
                <a:cubicBezTo>
                  <a:pt x="0" y="291257"/>
                  <a:pt x="6153" y="325390"/>
                  <a:pt x="25398" y="347385"/>
                </a:cubicBezTo>
                <a:cubicBezTo>
                  <a:pt x="85616" y="416205"/>
                  <a:pt x="142221" y="428857"/>
                  <a:pt x="216784" y="453711"/>
                </a:cubicBezTo>
                <a:cubicBezTo>
                  <a:pt x="294756" y="446623"/>
                  <a:pt x="373011" y="442157"/>
                  <a:pt x="450700" y="432446"/>
                </a:cubicBezTo>
                <a:cubicBezTo>
                  <a:pt x="631946" y="409790"/>
                  <a:pt x="507552" y="411180"/>
                  <a:pt x="578291" y="411180"/>
                </a:cubicBezTo>
              </a:path>
            </a:pathLst>
          </a:custGeom>
          <a:solidFill>
            <a:schemeClr val="bg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 rot="10800000">
            <a:off x="4693494" y="6019800"/>
            <a:ext cx="1326305" cy="528827"/>
          </a:xfrm>
          <a:custGeom>
            <a:avLst/>
            <a:gdLst>
              <a:gd name="connsiteX0" fmla="*/ 750375 w 1154412"/>
              <a:gd name="connsiteY0" fmla="*/ 35494 h 438502"/>
              <a:gd name="connsiteX1" fmla="*/ 48626 w 1154412"/>
              <a:gd name="connsiteY1" fmla="*/ 56759 h 438502"/>
              <a:gd name="connsiteX2" fmla="*/ 69891 w 1154412"/>
              <a:gd name="connsiteY2" fmla="*/ 205615 h 438502"/>
              <a:gd name="connsiteX3" fmla="*/ 154952 w 1154412"/>
              <a:gd name="connsiteY3" fmla="*/ 226880 h 438502"/>
              <a:gd name="connsiteX4" fmla="*/ 431398 w 1154412"/>
              <a:gd name="connsiteY4" fmla="*/ 269410 h 438502"/>
              <a:gd name="connsiteX5" fmla="*/ 1090617 w 1154412"/>
              <a:gd name="connsiteY5" fmla="*/ 311940 h 438502"/>
              <a:gd name="connsiteX6" fmla="*/ 1133147 w 1154412"/>
              <a:gd name="connsiteY6" fmla="*/ 248145 h 438502"/>
              <a:gd name="connsiteX7" fmla="*/ 1154412 w 1154412"/>
              <a:gd name="connsiteY7" fmla="*/ 184349 h 438502"/>
              <a:gd name="connsiteX8" fmla="*/ 1133147 w 1154412"/>
              <a:gd name="connsiteY8" fmla="*/ 99289 h 438502"/>
              <a:gd name="connsiteX9" fmla="*/ 1069352 w 1154412"/>
              <a:gd name="connsiteY9" fmla="*/ 56759 h 438502"/>
              <a:gd name="connsiteX10" fmla="*/ 750375 w 1154412"/>
              <a:gd name="connsiteY10" fmla="*/ 35494 h 43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4412" h="438502">
                <a:moveTo>
                  <a:pt x="750375" y="35494"/>
                </a:moveTo>
                <a:cubicBezTo>
                  <a:pt x="580254" y="35494"/>
                  <a:pt x="275662" y="0"/>
                  <a:pt x="48626" y="56759"/>
                </a:cubicBezTo>
                <a:cubicBezTo>
                  <a:pt x="0" y="68915"/>
                  <a:pt x="43326" y="163111"/>
                  <a:pt x="69891" y="205615"/>
                </a:cubicBezTo>
                <a:cubicBezTo>
                  <a:pt x="85381" y="230399"/>
                  <a:pt x="126123" y="222075"/>
                  <a:pt x="154952" y="226880"/>
                </a:cubicBezTo>
                <a:cubicBezTo>
                  <a:pt x="618423" y="304125"/>
                  <a:pt x="106184" y="204368"/>
                  <a:pt x="431398" y="269410"/>
                </a:cubicBezTo>
                <a:cubicBezTo>
                  <a:pt x="656854" y="438502"/>
                  <a:pt x="550305" y="386465"/>
                  <a:pt x="1090617" y="311940"/>
                </a:cubicBezTo>
                <a:cubicBezTo>
                  <a:pt x="1115935" y="308448"/>
                  <a:pt x="1118970" y="269410"/>
                  <a:pt x="1133147" y="248145"/>
                </a:cubicBezTo>
                <a:cubicBezTo>
                  <a:pt x="1140235" y="226880"/>
                  <a:pt x="1154412" y="206765"/>
                  <a:pt x="1154412" y="184349"/>
                </a:cubicBezTo>
                <a:cubicBezTo>
                  <a:pt x="1154412" y="155123"/>
                  <a:pt x="1149359" y="123606"/>
                  <a:pt x="1133147" y="99289"/>
                </a:cubicBezTo>
                <a:cubicBezTo>
                  <a:pt x="1118970" y="78024"/>
                  <a:pt x="1092211" y="68189"/>
                  <a:pt x="1069352" y="56759"/>
                </a:cubicBezTo>
                <a:cubicBezTo>
                  <a:pt x="968542" y="6354"/>
                  <a:pt x="920496" y="35494"/>
                  <a:pt x="750375" y="3549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5" descr="D:\анимашки\микс карт\34841272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2066925"/>
            <a:ext cx="1052513" cy="1285875"/>
          </a:xfrm>
          <a:prstGeom prst="rect">
            <a:avLst/>
          </a:prstGeom>
          <a:noFill/>
        </p:spPr>
      </p:pic>
      <p:sp>
        <p:nvSpPr>
          <p:cNvPr id="17" name="Полилиния 16"/>
          <p:cNvSpPr/>
          <p:nvPr/>
        </p:nvSpPr>
        <p:spPr>
          <a:xfrm rot="572127">
            <a:off x="8039439" y="6154506"/>
            <a:ext cx="833014" cy="331990"/>
          </a:xfrm>
          <a:custGeom>
            <a:avLst/>
            <a:gdLst>
              <a:gd name="connsiteX0" fmla="*/ 742550 w 1044658"/>
              <a:gd name="connsiteY0" fmla="*/ 21265 h 441161"/>
              <a:gd name="connsiteX1" fmla="*/ 253452 w 1044658"/>
              <a:gd name="connsiteY1" fmla="*/ 42530 h 441161"/>
              <a:gd name="connsiteX2" fmla="*/ 189657 w 1044658"/>
              <a:gd name="connsiteY2" fmla="*/ 106326 h 441161"/>
              <a:gd name="connsiteX3" fmla="*/ 104597 w 1044658"/>
              <a:gd name="connsiteY3" fmla="*/ 127591 h 441161"/>
              <a:gd name="connsiteX4" fmla="*/ 83331 w 1044658"/>
              <a:gd name="connsiteY4" fmla="*/ 361507 h 441161"/>
              <a:gd name="connsiteX5" fmla="*/ 210922 w 1044658"/>
              <a:gd name="connsiteY5" fmla="*/ 382772 h 441161"/>
              <a:gd name="connsiteX6" fmla="*/ 636224 w 1044658"/>
              <a:gd name="connsiteY6" fmla="*/ 382772 h 441161"/>
              <a:gd name="connsiteX7" fmla="*/ 933936 w 1044658"/>
              <a:gd name="connsiteY7" fmla="*/ 340242 h 441161"/>
              <a:gd name="connsiteX8" fmla="*/ 1040262 w 1044658"/>
              <a:gd name="connsiteY8" fmla="*/ 255181 h 441161"/>
              <a:gd name="connsiteX9" fmla="*/ 1018997 w 1044658"/>
              <a:gd name="connsiteY9" fmla="*/ 191386 h 441161"/>
              <a:gd name="connsiteX10" fmla="*/ 976466 w 1044658"/>
              <a:gd name="connsiteY10" fmla="*/ 148856 h 441161"/>
              <a:gd name="connsiteX11" fmla="*/ 955201 w 1044658"/>
              <a:gd name="connsiteY11" fmla="*/ 85060 h 441161"/>
              <a:gd name="connsiteX12" fmla="*/ 891406 w 1044658"/>
              <a:gd name="connsiteY12" fmla="*/ 63795 h 441161"/>
              <a:gd name="connsiteX13" fmla="*/ 678755 w 1044658"/>
              <a:gd name="connsiteY13" fmla="*/ 0 h 441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658" h="441161">
                <a:moveTo>
                  <a:pt x="742550" y="21265"/>
                </a:moveTo>
                <a:cubicBezTo>
                  <a:pt x="579517" y="28353"/>
                  <a:pt x="414741" y="17716"/>
                  <a:pt x="253452" y="42530"/>
                </a:cubicBezTo>
                <a:cubicBezTo>
                  <a:pt x="223728" y="47103"/>
                  <a:pt x="215768" y="91405"/>
                  <a:pt x="189657" y="106326"/>
                </a:cubicBezTo>
                <a:cubicBezTo>
                  <a:pt x="164282" y="120826"/>
                  <a:pt x="132950" y="120503"/>
                  <a:pt x="104597" y="127591"/>
                </a:cubicBezTo>
                <a:cubicBezTo>
                  <a:pt x="56704" y="199428"/>
                  <a:pt x="0" y="254368"/>
                  <a:pt x="83331" y="361507"/>
                </a:cubicBezTo>
                <a:cubicBezTo>
                  <a:pt x="109802" y="395541"/>
                  <a:pt x="168392" y="375684"/>
                  <a:pt x="210922" y="382772"/>
                </a:cubicBezTo>
                <a:cubicBezTo>
                  <a:pt x="386088" y="441161"/>
                  <a:pt x="269276" y="410999"/>
                  <a:pt x="636224" y="382772"/>
                </a:cubicBezTo>
                <a:cubicBezTo>
                  <a:pt x="800391" y="370144"/>
                  <a:pt x="800223" y="366984"/>
                  <a:pt x="933936" y="340242"/>
                </a:cubicBezTo>
                <a:cubicBezTo>
                  <a:pt x="943104" y="334130"/>
                  <a:pt x="1035600" y="278490"/>
                  <a:pt x="1040262" y="255181"/>
                </a:cubicBezTo>
                <a:cubicBezTo>
                  <a:pt x="1044658" y="233201"/>
                  <a:pt x="1030530" y="210607"/>
                  <a:pt x="1018997" y="191386"/>
                </a:cubicBezTo>
                <a:cubicBezTo>
                  <a:pt x="1008682" y="174194"/>
                  <a:pt x="990643" y="163033"/>
                  <a:pt x="976466" y="148856"/>
                </a:cubicBezTo>
                <a:cubicBezTo>
                  <a:pt x="969378" y="127591"/>
                  <a:pt x="971051" y="100910"/>
                  <a:pt x="955201" y="85060"/>
                </a:cubicBezTo>
                <a:cubicBezTo>
                  <a:pt x="939351" y="69210"/>
                  <a:pt x="913152" y="69231"/>
                  <a:pt x="891406" y="63795"/>
                </a:cubicBezTo>
                <a:cubicBezTo>
                  <a:pt x="682783" y="11640"/>
                  <a:pt x="747373" y="68618"/>
                  <a:pt x="678755" y="0"/>
                </a:cubicBezTo>
              </a:path>
            </a:pathLst>
          </a:custGeom>
          <a:solidFill>
            <a:schemeClr val="bg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7" descr="D:\анимашки\animashki-koshki-1280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290753">
            <a:off x="3863174" y="5372597"/>
            <a:ext cx="914400" cy="1224951"/>
          </a:xfrm>
          <a:prstGeom prst="rect">
            <a:avLst/>
          </a:prstGeom>
          <a:noFill/>
        </p:spPr>
      </p:pic>
      <p:sp>
        <p:nvSpPr>
          <p:cNvPr id="19" name="Блок-схема: несколько документов 18"/>
          <p:cNvSpPr/>
          <p:nvPr/>
        </p:nvSpPr>
        <p:spPr>
          <a:xfrm>
            <a:off x="4876800" y="3886200"/>
            <a:ext cx="1066800" cy="1524000"/>
          </a:xfrm>
          <a:prstGeom prst="flowChartMultidocumen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7 класс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pic>
        <p:nvPicPr>
          <p:cNvPr id="2050" name="Picture 2" descr="C:\Users\user\Desktop\Рисунок1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 l="806" t="45055" r="46818" b="1099"/>
          <a:stretch>
            <a:fillRect/>
          </a:stretch>
        </p:blipFill>
        <p:spPr bwMode="auto">
          <a:xfrm>
            <a:off x="0" y="3124200"/>
            <a:ext cx="4953000" cy="3733800"/>
          </a:xfrm>
          <a:prstGeom prst="rect">
            <a:avLst/>
          </a:prstGeom>
          <a:noFill/>
        </p:spPr>
      </p:pic>
      <p:pic>
        <p:nvPicPr>
          <p:cNvPr id="4" name="Picture 2" descr="C:\Users\user\Desktop\Рисунок1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 l="806" r="47624" b="53846"/>
          <a:stretch>
            <a:fillRect/>
          </a:stretch>
        </p:blipFill>
        <p:spPr bwMode="auto">
          <a:xfrm>
            <a:off x="0" y="0"/>
            <a:ext cx="4876800" cy="3200400"/>
          </a:xfrm>
          <a:prstGeom prst="rect">
            <a:avLst/>
          </a:prstGeom>
          <a:noFill/>
        </p:spPr>
      </p:pic>
      <p:grpSp>
        <p:nvGrpSpPr>
          <p:cNvPr id="22" name="Группа 21"/>
          <p:cNvGrpSpPr/>
          <p:nvPr/>
        </p:nvGrpSpPr>
        <p:grpSpPr>
          <a:xfrm>
            <a:off x="6781800" y="4114800"/>
            <a:ext cx="1219200" cy="2057400"/>
            <a:chOff x="6781800" y="4114800"/>
            <a:chExt cx="1219200" cy="205740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6781800" y="4114800"/>
              <a:ext cx="1219200" cy="2057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6858000" y="5029200"/>
              <a:ext cx="304800" cy="381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" name="Picture 2" descr="C:\Users\user\Desktop\Рисунок1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 l="52376" r="2500" b="52747"/>
          <a:stretch>
            <a:fillRect/>
          </a:stretch>
        </p:blipFill>
        <p:spPr bwMode="auto">
          <a:xfrm>
            <a:off x="4876800" y="0"/>
            <a:ext cx="4267200" cy="3276600"/>
          </a:xfrm>
          <a:prstGeom prst="rect">
            <a:avLst/>
          </a:prstGeom>
          <a:noFill/>
        </p:spPr>
      </p:pic>
      <p:pic>
        <p:nvPicPr>
          <p:cNvPr id="3" name="Picture 2" descr="C:\Users\user\Desktop\Рисунок1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 l="52376" t="45055" r="2500" b="1099"/>
          <a:stretch>
            <a:fillRect/>
          </a:stretch>
        </p:blipFill>
        <p:spPr bwMode="auto">
          <a:xfrm>
            <a:off x="4876800" y="3124200"/>
            <a:ext cx="42672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ервисные сообщени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lg-stack-of-books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76200"/>
            <a:ext cx="1295400" cy="9791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5000" y="152400"/>
            <a:ext cx="685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u="sng" dirty="0" smtClean="0">
                <a:solidFill>
                  <a:srgbClr val="FF0000"/>
                </a:solidFill>
              </a:rPr>
              <a:t>Задание: </a:t>
            </a:r>
            <a:r>
              <a:rPr lang="ru-RU" sz="2800" b="1" dirty="0" smtClean="0"/>
              <a:t>Используя словарные статьи и  учебник выясните значения слов: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447800"/>
            <a:ext cx="2816925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Издательство-</a:t>
            </a:r>
          </a:p>
          <a:p>
            <a:endParaRPr lang="ru-RU" sz="3200" b="1" dirty="0" smtClean="0">
              <a:solidFill>
                <a:srgbClr val="FF0000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Журнал –</a:t>
            </a:r>
          </a:p>
          <a:p>
            <a:endParaRPr lang="ru-RU" sz="3200" b="1" dirty="0" smtClean="0">
              <a:solidFill>
                <a:srgbClr val="FF0000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Комиксы –</a:t>
            </a:r>
          </a:p>
          <a:p>
            <a:endParaRPr lang="ru-RU" sz="3200" b="1" dirty="0" smtClean="0">
              <a:solidFill>
                <a:srgbClr val="FF0000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Диалог –</a:t>
            </a:r>
          </a:p>
          <a:p>
            <a:endParaRPr lang="ru-RU" sz="3200" b="1" dirty="0" smtClean="0">
              <a:solidFill>
                <a:srgbClr val="FF0000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Междометие -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05600" y="6172200"/>
            <a:ext cx="2286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Сверим ответ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9" name="Развернутая стрелка 8">
            <a:hlinkClick r:id="rId3" action="ppaction://hlinksldjump"/>
          </p:cNvPr>
          <p:cNvSpPr/>
          <p:nvPr/>
        </p:nvSpPr>
        <p:spPr>
          <a:xfrm flipH="1">
            <a:off x="8229600" y="5257800"/>
            <a:ext cx="609600" cy="685800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4800" y="1371600"/>
            <a:ext cx="7772400" cy="5105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Междометия не относятся ни к </a:t>
            </a:r>
            <a:r>
              <a:rPr lang="ru-RU" sz="2800" b="1" dirty="0" smtClean="0">
                <a:solidFill>
                  <a:srgbClr val="FF0000"/>
                </a:solidFill>
              </a:rPr>
              <a:t>самостоятельным</a:t>
            </a:r>
            <a:r>
              <a:rPr lang="ru-RU" sz="2800" dirty="0" smtClean="0">
                <a:solidFill>
                  <a:schemeClr val="tx1"/>
                </a:solidFill>
              </a:rPr>
              <a:t>, ни к </a:t>
            </a:r>
            <a:r>
              <a:rPr lang="ru-RU" sz="2800" b="1" dirty="0" smtClean="0">
                <a:solidFill>
                  <a:srgbClr val="FF0000"/>
                </a:solidFill>
              </a:rPr>
              <a:t>служебным частям речи</a:t>
            </a:r>
            <a:r>
              <a:rPr lang="ru-RU" sz="2800" dirty="0" smtClean="0">
                <a:solidFill>
                  <a:schemeClr val="tx1"/>
                </a:solidFill>
              </a:rPr>
              <a:t>. Междометия не имеют </a:t>
            </a:r>
            <a:r>
              <a:rPr lang="ru-RU" sz="2800" b="1" dirty="0" smtClean="0">
                <a:solidFill>
                  <a:srgbClr val="FF0000"/>
                </a:solidFill>
              </a:rPr>
              <a:t>лексического значения (смысла)</a:t>
            </a:r>
            <a:r>
              <a:rPr lang="ru-RU" sz="2800" dirty="0" smtClean="0">
                <a:solidFill>
                  <a:schemeClr val="tx1"/>
                </a:solidFill>
              </a:rPr>
              <a:t>, а только выражают </a:t>
            </a:r>
            <a:r>
              <a:rPr lang="ru-RU" sz="2800" b="1" dirty="0" smtClean="0">
                <a:solidFill>
                  <a:srgbClr val="FF0000"/>
                </a:solidFill>
              </a:rPr>
              <a:t>чувства</a:t>
            </a:r>
            <a:r>
              <a:rPr lang="ru-RU" sz="2800" dirty="0" smtClean="0">
                <a:solidFill>
                  <a:schemeClr val="tx1"/>
                </a:solidFill>
              </a:rPr>
              <a:t>. На письме междометия </a:t>
            </a:r>
            <a:r>
              <a:rPr lang="ru-RU" sz="2800" b="1" dirty="0" smtClean="0">
                <a:solidFill>
                  <a:srgbClr val="FF0000"/>
                </a:solidFill>
              </a:rPr>
              <a:t>выделяются запятой</a:t>
            </a:r>
            <a:r>
              <a:rPr lang="ru-RU" sz="2800" dirty="0" smtClean="0">
                <a:solidFill>
                  <a:schemeClr val="tx1"/>
                </a:solidFill>
              </a:rPr>
              <a:t> или </a:t>
            </a:r>
            <a:r>
              <a:rPr lang="ru-RU" sz="2800" b="1" dirty="0" smtClean="0">
                <a:solidFill>
                  <a:srgbClr val="FF0000"/>
                </a:solidFill>
              </a:rPr>
              <a:t>восклицательным знаком</a:t>
            </a:r>
            <a:r>
              <a:rPr lang="ru-RU" sz="2800" dirty="0" smtClean="0">
                <a:solidFill>
                  <a:schemeClr val="tx1"/>
                </a:solidFill>
              </a:rPr>
              <a:t>.  Бывают междометия </a:t>
            </a:r>
            <a:r>
              <a:rPr lang="ru-RU" sz="2800" b="1" dirty="0" smtClean="0">
                <a:solidFill>
                  <a:srgbClr val="FF0000"/>
                </a:solidFill>
              </a:rPr>
              <a:t>непроизводные </a:t>
            </a:r>
            <a:r>
              <a:rPr lang="ru-RU" sz="2800" dirty="0" smtClean="0">
                <a:solidFill>
                  <a:schemeClr val="tx1"/>
                </a:solidFill>
              </a:rPr>
              <a:t>и </a:t>
            </a:r>
            <a:r>
              <a:rPr lang="ru-RU" sz="2800" b="1" dirty="0" smtClean="0">
                <a:solidFill>
                  <a:srgbClr val="FF0000"/>
                </a:solidFill>
              </a:rPr>
              <a:t>производные</a:t>
            </a:r>
            <a:r>
              <a:rPr lang="ru-RU" sz="2800" dirty="0" smtClean="0">
                <a:solidFill>
                  <a:schemeClr val="tx1"/>
                </a:solidFill>
              </a:rPr>
              <a:t>.    Междометия не являются  </a:t>
            </a:r>
            <a:r>
              <a:rPr lang="ru-RU" sz="2800" b="1" dirty="0" smtClean="0">
                <a:solidFill>
                  <a:srgbClr val="FF0000"/>
                </a:solidFill>
              </a:rPr>
              <a:t>членами предложения</a:t>
            </a:r>
            <a:r>
              <a:rPr lang="ru-RU" sz="2800" dirty="0" smtClean="0">
                <a:solidFill>
                  <a:schemeClr val="tx1"/>
                </a:solidFill>
              </a:rPr>
              <a:t>, но могут употребляться в значении  </a:t>
            </a:r>
            <a:r>
              <a:rPr lang="ru-RU" sz="2800" b="1" dirty="0" smtClean="0">
                <a:solidFill>
                  <a:srgbClr val="FF0000"/>
                </a:solidFill>
              </a:rPr>
              <a:t>других частей речи</a:t>
            </a:r>
            <a:r>
              <a:rPr lang="ru-RU" sz="2800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звернутая стрелка 2">
            <a:hlinkClick r:id="rId3" action="ppaction://hlinksldjump"/>
          </p:cNvPr>
          <p:cNvSpPr/>
          <p:nvPr/>
        </p:nvSpPr>
        <p:spPr>
          <a:xfrm flipH="1">
            <a:off x="8229600" y="5257800"/>
            <a:ext cx="609600" cy="685800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Песня Дюдюки.av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828800" y="457200"/>
            <a:ext cx="5486400" cy="4389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5105400"/>
            <a:ext cx="762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Задание: </a:t>
            </a:r>
            <a:r>
              <a:rPr lang="ru-RU" sz="2800" b="1" dirty="0" smtClean="0"/>
              <a:t>Прослушайте песенку </a:t>
            </a:r>
            <a:r>
              <a:rPr lang="ru-RU" sz="2800" b="1" dirty="0" err="1" smtClean="0"/>
              <a:t>Дюдюки</a:t>
            </a:r>
            <a:r>
              <a:rPr lang="ru-RU" sz="2800" b="1" dirty="0" smtClean="0"/>
              <a:t> ,  вы- пишите в тетрадь встретившиеся в ней междометия.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705600" y="6172200"/>
            <a:ext cx="2286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Сверим ответ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" y="5029200"/>
            <a:ext cx="7391400" cy="1447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Ах, Ух, </a:t>
            </a:r>
            <a:r>
              <a:rPr lang="ru-RU" sz="4000" dirty="0" err="1" smtClean="0"/>
              <a:t>Бе-бе-бе</a:t>
            </a:r>
            <a:r>
              <a:rPr lang="ru-RU" sz="4000" dirty="0" smtClean="0"/>
              <a:t>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705600" y="6172200"/>
            <a:ext cx="2286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Сверим ответ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H="1">
            <a:off x="8229600" y="5257800"/>
            <a:ext cx="609600" cy="685800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52400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Задание: </a:t>
            </a:r>
            <a:r>
              <a:rPr lang="ru-RU" sz="2800" b="1" dirty="0" smtClean="0"/>
              <a:t>Соотнесите междометия с их значениями.</a:t>
            </a:r>
            <a:endParaRPr lang="ru-RU" sz="2800" b="1" dirty="0"/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533400" y="1066800"/>
            <a:ext cx="2057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Ах *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Ох *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Ой *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Эй *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Увы *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Ай *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Эх *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Фу *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Айда *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Тс *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Алло *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3124200" y="1066800"/>
            <a:ext cx="4419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страх, восторг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беда, удивление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привлечение внимания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вздох, боязнь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призыв к тишине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призыв откликнуться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сожаление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боль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чувство решимости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отвращение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* побуждение к действию</a:t>
            </a: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1066800" y="1295400"/>
            <a:ext cx="2209800" cy="4876800"/>
            <a:chOff x="1066800" y="1295400"/>
            <a:chExt cx="2209800" cy="487680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447800" y="5257800"/>
              <a:ext cx="1676400" cy="9144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1143000" y="3581400"/>
              <a:ext cx="2209800" cy="19050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5400000" flipH="1" flipV="1">
              <a:off x="1219200" y="4191000"/>
              <a:ext cx="2286000" cy="16764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219200" y="2286000"/>
              <a:ext cx="2057400" cy="4572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1219200" y="4800600"/>
              <a:ext cx="2057400" cy="9144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143000" y="3733800"/>
              <a:ext cx="2133600" cy="9906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1143000" y="4267200"/>
              <a:ext cx="1981200" cy="9144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1066800" y="1295400"/>
              <a:ext cx="2057400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1143000" y="1828800"/>
              <a:ext cx="2057400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143000" y="2362200"/>
              <a:ext cx="2057400" cy="3048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143000" y="3352800"/>
              <a:ext cx="2057400" cy="9144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1143000" y="4267200"/>
              <a:ext cx="2057400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323</Words>
  <Application>Microsoft Office PowerPoint</Application>
  <PresentationFormat>Экран (4:3)</PresentationFormat>
  <Paragraphs>53</Paragraphs>
  <Slides>12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19</cp:lastModifiedBy>
  <cp:revision>48</cp:revision>
  <dcterms:created xsi:type="dcterms:W3CDTF">2015-03-27T13:25:52Z</dcterms:created>
  <dcterms:modified xsi:type="dcterms:W3CDTF">2001-12-31T19:32:44Z</dcterms:modified>
</cp:coreProperties>
</file>