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77" r:id="rId2"/>
    <p:sldId id="258" r:id="rId3"/>
    <p:sldId id="278" r:id="rId4"/>
    <p:sldId id="279" r:id="rId5"/>
    <p:sldId id="280" r:id="rId6"/>
    <p:sldId id="281" r:id="rId7"/>
    <p:sldId id="289" r:id="rId8"/>
    <p:sldId id="291" r:id="rId9"/>
    <p:sldId id="282" r:id="rId10"/>
    <p:sldId id="266" r:id="rId11"/>
    <p:sldId id="283" r:id="rId12"/>
    <p:sldId id="284" r:id="rId13"/>
    <p:sldId id="285" r:id="rId14"/>
    <p:sldId id="270" r:id="rId15"/>
    <p:sldId id="286" r:id="rId16"/>
    <p:sldId id="272" r:id="rId17"/>
    <p:sldId id="287" r:id="rId18"/>
    <p:sldId id="288" r:id="rId19"/>
    <p:sldId id="275" r:id="rId20"/>
    <p:sldId id="290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4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1.wmf"/><Relationship Id="rId7" Type="http://schemas.openxmlformats.org/officeDocument/2006/relationships/image" Target="../media/image54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3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ED99C-97E9-4C9E-92E5-CF627FE1B42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B349-96C8-448A-9A98-E9A801FDA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ED99C-97E9-4C9E-92E5-CF627FE1B42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B349-96C8-448A-9A98-E9A801FDA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ED99C-97E9-4C9E-92E5-CF627FE1B42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B349-96C8-448A-9A98-E9A801FDA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3DD90-D6BD-4D18-9768-C099779A86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1775F-232D-4EAC-ABB5-6BC0AC6D83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32693-FA84-4732-9DDB-2B17639182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2E153-4CCE-43E4-A702-638350A22C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5DA61-85AA-4FD4-9194-D94FEF0730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ED99C-97E9-4C9E-92E5-CF627FE1B42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B349-96C8-448A-9A98-E9A801FDA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ED99C-97E9-4C9E-92E5-CF627FE1B42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B349-96C8-448A-9A98-E9A801FDA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ED99C-97E9-4C9E-92E5-CF627FE1B42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B349-96C8-448A-9A98-E9A801FDA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ED99C-97E9-4C9E-92E5-CF627FE1B42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B349-96C8-448A-9A98-E9A801FDA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ED99C-97E9-4C9E-92E5-CF627FE1B42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B349-96C8-448A-9A98-E9A801FDA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ED99C-97E9-4C9E-92E5-CF627FE1B42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B349-96C8-448A-9A98-E9A801FDA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ED99C-97E9-4C9E-92E5-CF627FE1B42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B349-96C8-448A-9A98-E9A801FDA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ED99C-97E9-4C9E-92E5-CF627FE1B42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454B349-96C8-448A-9A98-E9A801FDA0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CED99C-97E9-4C9E-92E5-CF627FE1B42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54B349-96C8-448A-9A98-E9A801FDA01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3" r:id="rId13"/>
    <p:sldLayoutId id="2147483714" r:id="rId14"/>
    <p:sldLayoutId id="2147483715" r:id="rId15"/>
    <p:sldLayoutId id="2147483716" r:id="rId16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3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7.bin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jpeg"/><Relationship Id="rId3" Type="http://schemas.openxmlformats.org/officeDocument/2006/relationships/image" Target="../media/image43.gif"/><Relationship Id="rId7" Type="http://schemas.openxmlformats.org/officeDocument/2006/relationships/image" Target="../media/image47.pn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WINDOWS\Downloaded%20Installations\Joe%20DASSIN%20-%20A%20toi.mp3" TargetMode="External"/><Relationship Id="rId6" Type="http://schemas.openxmlformats.org/officeDocument/2006/relationships/image" Target="../media/image46.gif"/><Relationship Id="rId5" Type="http://schemas.openxmlformats.org/officeDocument/2006/relationships/image" Target="../media/image45.gif"/><Relationship Id="rId4" Type="http://schemas.openxmlformats.org/officeDocument/2006/relationships/image" Target="../media/image44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1.bin"/><Relationship Id="rId5" Type="http://schemas.openxmlformats.org/officeDocument/2006/relationships/oleObject" Target="../embeddings/oleObject40.bin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39.bin"/><Relationship Id="rId9" Type="http://schemas.openxmlformats.org/officeDocument/2006/relationships/oleObject" Target="../embeddings/oleObject4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4" Type="http://schemas.openxmlformats.org/officeDocument/2006/relationships/oleObject" Target="../embeddings/oleObject47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&#1085;&#1072;&#1090;&#1072;&#1083;&#1100;&#1103;\&#1052;&#1086;&#1080;%20&#1076;&#1086;&#1082;&#1091;&#1084;&#1077;&#1085;&#1090;&#1099;\NN01_06.MP3" TargetMode="External"/><Relationship Id="rId4" Type="http://schemas.openxmlformats.org/officeDocument/2006/relationships/image" Target="../media/image4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http://images.yandex.ru/yandsearch?text=%D0%BA%D0%B0%D1%80%D1%82%D0%B8%D0%BD%D0%BA%D0%B8%20%D1%80%D0%B0%D0%B7%D1%80%D0%B5%D0%B7%D0%B0%D0%BD%D0%BD%D1%8B%D0%B9%20%D1%82%D0%BE%D1%80%D1%82&amp;noreask=1&amp;img_url=http%3A%2F%2Fjewgeni.ru%2Fwp-content%2Fuploads%2F2012%2F02%2Fphoto1104.jpg&amp;pos=3&amp;rpt=simage&amp;lr=213&amp;nojs=1" TargetMode="Externa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4"/>
          <p:cNvSpPr>
            <a:spLocks noChangeArrowheads="1"/>
          </p:cNvSpPr>
          <p:nvPr/>
        </p:nvSpPr>
        <p:spPr bwMode="auto">
          <a:xfrm>
            <a:off x="3671888" y="3244850"/>
            <a:ext cx="18002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ТЕМА УРОКА :</a:t>
            </a:r>
          </a:p>
        </p:txBody>
      </p:sp>
      <p:sp>
        <p:nvSpPr>
          <p:cNvPr id="15363" name="Прямоугольник 5"/>
          <p:cNvSpPr>
            <a:spLocks noChangeArrowheads="1"/>
          </p:cNvSpPr>
          <p:nvPr/>
        </p:nvSpPr>
        <p:spPr bwMode="auto">
          <a:xfrm>
            <a:off x="2143125" y="4143375"/>
            <a:ext cx="5000625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Сложение и вычитание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дробей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с одинаковыми знаменателями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571604" y="1000108"/>
            <a:ext cx="6433684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Урок математики в </a:t>
            </a:r>
          </a:p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5 классе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785813"/>
            <a:ext cx="8229600" cy="1690687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rgbClr val="0033CC"/>
                </a:solidFill>
                <a:latin typeface="+mn-lt"/>
              </a:rPr>
              <a:t>Повторение</a:t>
            </a:r>
            <a:r>
              <a:rPr lang="ru-RU" sz="5400" b="1" dirty="0" smtClean="0">
                <a:solidFill>
                  <a:srgbClr val="0033CC"/>
                </a:solidFill>
              </a:rPr>
              <a:t> и закрепление пройденного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08175" y="3143250"/>
            <a:ext cx="5327650" cy="1643063"/>
          </a:xfrm>
        </p:spPr>
        <p:txBody>
          <a:bodyPr>
            <a:normAutofit fontScale="85000" lnSpcReduction="10000"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900" dirty="0" smtClean="0"/>
              <a:t>			</a:t>
            </a:r>
            <a:r>
              <a:rPr lang="ru-RU" sz="4500" b="1" dirty="0" smtClean="0"/>
              <a:t>№ 992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4500" b="1" dirty="0" smtClean="0"/>
          </a:p>
          <a:p>
            <a:pPr marL="274320" indent="-274320" algn="ctr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4500" b="1" dirty="0" smtClean="0"/>
              <a:t>	Работа с учебником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dirty="0" smtClean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8"/>
          <p:cNvGraphicFramePr>
            <a:graphicFrameLocks noChangeAspect="1"/>
          </p:cNvGraphicFramePr>
          <p:nvPr>
            <p:ph idx="1"/>
          </p:nvPr>
        </p:nvGraphicFramePr>
        <p:xfrm>
          <a:off x="2071670" y="2071678"/>
          <a:ext cx="4878387" cy="1800225"/>
        </p:xfrm>
        <a:graphic>
          <a:graphicData uri="http://schemas.openxmlformats.org/presentationml/2006/ole">
            <p:oleObj spid="_x0000_s40962" name="Формула" r:id="rId3" imgW="1066680" imgH="393480" progId="Equation.3">
              <p:embed/>
            </p:oleObj>
          </a:graphicData>
        </a:graphic>
      </p:graphicFrame>
      <p:graphicFrame>
        <p:nvGraphicFramePr>
          <p:cNvPr id="6147" name="Object 10"/>
          <p:cNvGraphicFramePr>
            <a:graphicFrameLocks noChangeAspect="1"/>
          </p:cNvGraphicFramePr>
          <p:nvPr/>
        </p:nvGraphicFramePr>
        <p:xfrm>
          <a:off x="1071563" y="3929063"/>
          <a:ext cx="5111750" cy="1657350"/>
        </p:xfrm>
        <a:graphic>
          <a:graphicData uri="http://schemas.openxmlformats.org/presentationml/2006/ole">
            <p:oleObj spid="_x0000_s40963" name="Формула" r:id="rId4" imgW="711000" imgH="39348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928794" y="214290"/>
            <a:ext cx="5882957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Найти значение </a:t>
            </a:r>
            <a:endParaRPr lang="ru-RU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defRPr/>
            </a:pP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выражения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906963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b="1" dirty="0" smtClean="0"/>
              <a:t>Всего-300 га</a:t>
            </a:r>
          </a:p>
          <a:p>
            <a:pPr eaLnBrk="1" hangingPunct="1">
              <a:buFont typeface="Wingdings" pitchFamily="2" charset="2"/>
              <a:buNone/>
            </a:pPr>
            <a:endParaRPr lang="ru-RU" sz="28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2800" b="1" dirty="0" smtClean="0"/>
              <a:t>Ель -        участка</a:t>
            </a:r>
          </a:p>
          <a:p>
            <a:pPr eaLnBrk="1" hangingPunct="1">
              <a:buFont typeface="Wingdings" pitchFamily="2" charset="2"/>
              <a:buNone/>
            </a:pPr>
            <a:endParaRPr lang="ru-RU" sz="28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2800" b="1" dirty="0" smtClean="0"/>
              <a:t>Сосна -      участка</a:t>
            </a:r>
          </a:p>
        </p:txBody>
      </p:sp>
      <p:graphicFrame>
        <p:nvGraphicFramePr>
          <p:cNvPr id="5120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495425" y="2492375"/>
          <a:ext cx="461963" cy="893763"/>
        </p:xfrm>
        <a:graphic>
          <a:graphicData uri="http://schemas.openxmlformats.org/presentationml/2006/ole">
            <p:oleObj spid="_x0000_s41986" name="Формула" r:id="rId3" imgW="203040" imgH="393480" progId="Equation.3">
              <p:embed/>
            </p:oleObj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1773238" y="3429000"/>
          <a:ext cx="484187" cy="936625"/>
        </p:xfrm>
        <a:graphic>
          <a:graphicData uri="http://schemas.openxmlformats.org/presentationml/2006/ole">
            <p:oleObj spid="_x0000_s41987" name="Формула" r:id="rId4" imgW="203040" imgH="393480" progId="Equation.3">
              <p:embed/>
            </p:oleObj>
          </a:graphicData>
        </a:graphic>
      </p:graphicFrame>
      <p:sp>
        <p:nvSpPr>
          <p:cNvPr id="51209" name="AutoShape 9"/>
          <p:cNvSpPr>
            <a:spLocks/>
          </p:cNvSpPr>
          <p:nvPr/>
        </p:nvSpPr>
        <p:spPr bwMode="auto">
          <a:xfrm>
            <a:off x="4284663" y="2565400"/>
            <a:ext cx="647700" cy="1727200"/>
          </a:xfrm>
          <a:prstGeom prst="rightBrace">
            <a:avLst>
              <a:gd name="adj1" fmla="val 22222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5200650" y="3100388"/>
            <a:ext cx="952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Verdana" pitchFamily="34" charset="0"/>
              </a:rPr>
              <a:t>? га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1455738" y="5405438"/>
            <a:ext cx="30448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latin typeface="Verdana" pitchFamily="34" charset="0"/>
              </a:rPr>
              <a:t>Ответ: 210 га.</a:t>
            </a:r>
          </a:p>
        </p:txBody>
      </p:sp>
      <p:sp>
        <p:nvSpPr>
          <p:cNvPr id="51213" name="Tree"/>
          <p:cNvSpPr>
            <a:spLocks noEditPoints="1" noChangeArrowheads="1"/>
          </p:cNvSpPr>
          <p:nvPr/>
        </p:nvSpPr>
        <p:spPr bwMode="auto">
          <a:xfrm>
            <a:off x="7000875" y="1214438"/>
            <a:ext cx="1809750" cy="1809750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1214" name="Rectangle 14"/>
          <p:cNvSpPr>
            <a:spLocks noChangeArrowheads="1"/>
          </p:cNvSpPr>
          <p:nvPr/>
        </p:nvSpPr>
        <p:spPr bwMode="auto">
          <a:xfrm>
            <a:off x="5795963" y="4221163"/>
            <a:ext cx="2952750" cy="2087562"/>
          </a:xfrm>
          <a:prstGeom prst="rect">
            <a:avLst/>
          </a:prstGeom>
          <a:solidFill>
            <a:srgbClr val="0099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latin typeface="Verdana" pitchFamily="34" charset="0"/>
              </a:rPr>
              <a:t>    300 ГА</a:t>
            </a:r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>
            <a:off x="7740650" y="4221163"/>
            <a:ext cx="0" cy="20875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16" name="AutoShape 16"/>
          <p:cNvSpPr>
            <a:spLocks/>
          </p:cNvSpPr>
          <p:nvPr/>
        </p:nvSpPr>
        <p:spPr bwMode="auto">
          <a:xfrm rot="5400000">
            <a:off x="6582569" y="3001169"/>
            <a:ext cx="369887" cy="1800225"/>
          </a:xfrm>
          <a:prstGeom prst="leftBrace">
            <a:avLst>
              <a:gd name="adj1" fmla="val 40558"/>
              <a:gd name="adj2" fmla="val 46875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1" name="Text Box 17"/>
          <p:cNvSpPr txBox="1">
            <a:spLocks noChangeArrowheads="1"/>
          </p:cNvSpPr>
          <p:nvPr/>
        </p:nvSpPr>
        <p:spPr bwMode="auto">
          <a:xfrm>
            <a:off x="6711950" y="32273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graphicFrame>
        <p:nvGraphicFramePr>
          <p:cNvPr id="51218" name="Object 18"/>
          <p:cNvGraphicFramePr>
            <a:graphicFrameLocks noChangeAspect="1"/>
          </p:cNvGraphicFramePr>
          <p:nvPr/>
        </p:nvGraphicFramePr>
        <p:xfrm>
          <a:off x="6659563" y="2997200"/>
          <a:ext cx="371475" cy="719138"/>
        </p:xfrm>
        <a:graphic>
          <a:graphicData uri="http://schemas.openxmlformats.org/presentationml/2006/ole">
            <p:oleObj spid="_x0000_s41988" name="Формула" r:id="rId5" imgW="203040" imgH="393480" progId="Equation.3">
              <p:embed/>
            </p:oleObj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1142976" y="214290"/>
            <a:ext cx="670895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Решить задачу №989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9" grpId="0" animBg="1"/>
      <p:bldP spid="51214" grpId="0" build="allAtOnce" animBg="1"/>
      <p:bldP spid="51215" grpId="0" animBg="1"/>
      <p:bldP spid="512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smtClean="0"/>
              <a:t>1.</a:t>
            </a:r>
          </a:p>
          <a:p>
            <a:pPr eaLnBrk="1" hangingPunct="1">
              <a:buFont typeface="Wingdings" pitchFamily="2" charset="2"/>
              <a:buNone/>
            </a:pPr>
            <a:endParaRPr lang="ru-RU" sz="2800" smtClean="0"/>
          </a:p>
          <a:p>
            <a:pPr eaLnBrk="1" hangingPunct="1">
              <a:buFont typeface="Wingdings" pitchFamily="2" charset="2"/>
              <a:buNone/>
            </a:pPr>
            <a:endParaRPr lang="ru-RU" sz="2800" smtClean="0"/>
          </a:p>
          <a:p>
            <a:pPr eaLnBrk="1" hangingPunct="1">
              <a:buFont typeface="Wingdings" pitchFamily="2" charset="2"/>
              <a:buNone/>
            </a:pPr>
            <a:endParaRPr lang="ru-RU" sz="2800" smtClean="0"/>
          </a:p>
          <a:p>
            <a:pPr eaLnBrk="1" hangingPunct="1">
              <a:buFont typeface="Wingdings" pitchFamily="2" charset="2"/>
              <a:buNone/>
            </a:pPr>
            <a:endParaRPr lang="ru-RU" sz="2800" smtClean="0"/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/>
              <a:t>2.</a:t>
            </a:r>
          </a:p>
          <a:p>
            <a:pPr eaLnBrk="1" hangingPunct="1">
              <a:buFont typeface="Wingdings" pitchFamily="2" charset="2"/>
              <a:buNone/>
            </a:pPr>
            <a:endParaRPr lang="ru-RU" sz="2800" smtClean="0"/>
          </a:p>
          <a:p>
            <a:pPr eaLnBrk="1" hangingPunct="1">
              <a:buFont typeface="Wingdings" pitchFamily="2" charset="2"/>
              <a:buNone/>
            </a:pPr>
            <a:endParaRPr lang="ru-RU" sz="2800" smtClean="0"/>
          </a:p>
        </p:txBody>
      </p:sp>
      <p:graphicFrame>
        <p:nvGraphicFramePr>
          <p:cNvPr id="8194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1714480" y="1500174"/>
          <a:ext cx="3562350" cy="1871662"/>
        </p:xfrm>
        <a:graphic>
          <a:graphicData uri="http://schemas.openxmlformats.org/presentationml/2006/ole">
            <p:oleObj spid="_x0000_s43010" name="Формула" r:id="rId3" imgW="749160" imgH="393480" progId="Equation.3">
              <p:embed/>
            </p:oleObj>
          </a:graphicData>
        </a:graphic>
      </p:graphicFrame>
      <p:graphicFrame>
        <p:nvGraphicFramePr>
          <p:cNvPr id="8195" name="Object 11"/>
          <p:cNvGraphicFramePr>
            <a:graphicFrameLocks noChangeAspect="1"/>
          </p:cNvGraphicFramePr>
          <p:nvPr/>
        </p:nvGraphicFramePr>
        <p:xfrm>
          <a:off x="914400" y="3962400"/>
          <a:ext cx="5638800" cy="1914525"/>
        </p:xfrm>
        <a:graphic>
          <a:graphicData uri="http://schemas.openxmlformats.org/presentationml/2006/ole">
            <p:oleObj spid="_x0000_s43011" name="Формула" r:id="rId4" imgW="1244520" imgH="431640" progId="Equation.3">
              <p:embed/>
            </p:oleObj>
          </a:graphicData>
        </a:graphic>
      </p:graphicFrame>
      <p:graphicFrame>
        <p:nvGraphicFramePr>
          <p:cNvPr id="54289" name="Object 17"/>
          <p:cNvGraphicFramePr>
            <a:graphicFrameLocks noChangeAspect="1"/>
          </p:cNvGraphicFramePr>
          <p:nvPr/>
        </p:nvGraphicFramePr>
        <p:xfrm>
          <a:off x="7019925" y="1628775"/>
          <a:ext cx="1368425" cy="1263650"/>
        </p:xfrm>
        <a:graphic>
          <a:graphicData uri="http://schemas.openxmlformats.org/presentationml/2006/ole">
            <p:oleObj spid="_x0000_s43012" name="Формула" r:id="rId5" imgW="444240" imgH="393480" progId="Equation.3">
              <p:embed/>
            </p:oleObj>
          </a:graphicData>
        </a:graphic>
      </p:graphicFrame>
      <p:graphicFrame>
        <p:nvGraphicFramePr>
          <p:cNvPr id="54295" name="Object 23"/>
          <p:cNvGraphicFramePr>
            <a:graphicFrameLocks noChangeAspect="1"/>
          </p:cNvGraphicFramePr>
          <p:nvPr/>
        </p:nvGraphicFramePr>
        <p:xfrm>
          <a:off x="7162800" y="4114800"/>
          <a:ext cx="1108075" cy="1258888"/>
        </p:xfrm>
        <a:graphic>
          <a:graphicData uri="http://schemas.openxmlformats.org/presentationml/2006/ole">
            <p:oleObj spid="_x0000_s43013" name="Формула" r:id="rId6" imgW="457200" imgH="393480" progId="Equation.3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071670" y="214290"/>
            <a:ext cx="610026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Решить уравнения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3" name="Picture 17" descr="undergr 365"/>
          <p:cNvPicPr>
            <a:picLocks noGrp="1" noChangeAspect="1" noChangeArrowheads="1" noCrop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2133600" y="2218531"/>
            <a:ext cx="685800" cy="952500"/>
          </a:xfrm>
          <a:noFill/>
        </p:spPr>
      </p:pic>
      <p:pic>
        <p:nvPicPr>
          <p:cNvPr id="25604" name="Picture 10" descr="undergr 351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4859338" y="3068638"/>
            <a:ext cx="1368425" cy="1157287"/>
          </a:xfrm>
          <a:noFill/>
        </p:spPr>
      </p:pic>
      <p:pic>
        <p:nvPicPr>
          <p:cNvPr id="25605" name="Picture 13" descr="undergr 356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5"/>
          <a:stretch>
            <a:fillRect/>
          </a:stretch>
        </p:blipFill>
        <p:spPr>
          <a:xfrm>
            <a:off x="1088809" y="3941763"/>
            <a:ext cx="2775381" cy="2189162"/>
          </a:xfrm>
          <a:noFill/>
        </p:spPr>
      </p:pic>
      <p:pic>
        <p:nvPicPr>
          <p:cNvPr id="25606" name="Picture 32" descr="undergr 372"/>
          <p:cNvPicPr>
            <a:picLocks noGrp="1" noChangeAspect="1" noChangeArrowheads="1" noCrop="1"/>
          </p:cNvPicPr>
          <p:nvPr>
            <p:ph sz="quarter" idx="4"/>
          </p:nvPr>
        </p:nvPicPr>
        <p:blipFill>
          <a:blip r:embed="rId6"/>
          <a:srcRect/>
          <a:stretch>
            <a:fillRect/>
          </a:stretch>
        </p:blipFill>
        <p:spPr>
          <a:xfrm>
            <a:off x="4859338" y="4581525"/>
            <a:ext cx="1152525" cy="1655763"/>
          </a:xfrm>
          <a:noFill/>
        </p:spPr>
      </p:pic>
      <p:sp>
        <p:nvSpPr>
          <p:cNvPr id="63512" name="Rectangle 24"/>
          <p:cNvSpPr>
            <a:spLocks noChangeArrowheads="1"/>
          </p:cNvSpPr>
          <p:nvPr/>
        </p:nvSpPr>
        <p:spPr bwMode="auto">
          <a:xfrm>
            <a:off x="4643438" y="3933825"/>
            <a:ext cx="4038600" cy="218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3518" name="Joe DASSIN - A t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8604250" y="62372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WordArt 5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1042988" y="765175"/>
            <a:ext cx="6480175" cy="1943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1">
                  <a:blip r:embed="rId8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Физкультминутка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382" fill="hold"/>
                                        <p:tgtEl>
                                          <p:spTgt spid="635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3518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idx="1"/>
          </p:nvPr>
        </p:nvSpPr>
        <p:spPr>
          <a:xfrm>
            <a:off x="395288" y="2060575"/>
            <a:ext cx="82296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4400" dirty="0" smtClean="0">
                <a:latin typeface="Arial Black" pitchFamily="34" charset="0"/>
              </a:rPr>
              <a:t>1 задание – оценка «3»</a:t>
            </a:r>
          </a:p>
          <a:p>
            <a:pPr eaLnBrk="1" hangingPunct="1">
              <a:buFont typeface="Wingdings" pitchFamily="2" charset="2"/>
              <a:buNone/>
            </a:pPr>
            <a:endParaRPr lang="ru-RU" sz="4400" dirty="0" smtClean="0">
              <a:latin typeface="Arial Black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4400" dirty="0" smtClean="0">
                <a:latin typeface="Arial Black" pitchFamily="34" charset="0"/>
              </a:rPr>
              <a:t>2 задания – оценка «4»</a:t>
            </a:r>
          </a:p>
          <a:p>
            <a:pPr eaLnBrk="1" hangingPunct="1">
              <a:buFont typeface="Wingdings" pitchFamily="2" charset="2"/>
              <a:buNone/>
            </a:pPr>
            <a:endParaRPr lang="ru-RU" sz="4400" dirty="0" smtClean="0">
              <a:latin typeface="Arial Black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4400" dirty="0" smtClean="0">
                <a:latin typeface="Arial Black" pitchFamily="34" charset="0"/>
              </a:rPr>
              <a:t>3 задания – оценка «5»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142852"/>
            <a:ext cx="6277231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Самостоятельная </a:t>
            </a:r>
            <a:endParaRPr lang="ru-RU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defRPr/>
            </a:pP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работа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7"/>
          <p:cNvGraphicFramePr>
            <a:graphicFrameLocks noChangeAspect="1"/>
          </p:cNvGraphicFramePr>
          <p:nvPr>
            <p:ph sz="half" idx="1"/>
          </p:nvPr>
        </p:nvGraphicFramePr>
        <p:xfrm>
          <a:off x="568325" y="963613"/>
          <a:ext cx="2462213" cy="1889125"/>
        </p:xfrm>
        <a:graphic>
          <a:graphicData uri="http://schemas.openxmlformats.org/presentationml/2006/ole">
            <p:oleObj spid="_x0000_s9218" name="Формула" r:id="rId3" imgW="1091880" imgH="838080" progId="Equation.3">
              <p:embed/>
            </p:oleObj>
          </a:graphicData>
        </a:graphic>
      </p:graphicFrame>
      <p:sp>
        <p:nvSpPr>
          <p:cNvPr id="71685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0" y="0"/>
            <a:ext cx="4500563" cy="6858000"/>
          </a:xfrm>
        </p:spPr>
        <p:txBody>
          <a:bodyPr>
            <a:normAutofit/>
          </a:bodyPr>
          <a:lstStyle/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chemeClr val="tx2"/>
                </a:solidFill>
                <a:latin typeface="Elephant" pitchFamily="18" charset="0"/>
              </a:rPr>
              <a:t>1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Elephant" pitchFamily="18" charset="0"/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  <a:latin typeface="Elephant" pitchFamily="18" charset="0"/>
              </a:rPr>
              <a:t>вариант</a:t>
            </a: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chemeClr val="tx2"/>
                </a:solidFill>
                <a:latin typeface="Elephant" pitchFamily="18" charset="0"/>
              </a:rPr>
              <a:t>1. Выполните действия:</a:t>
            </a: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2400" b="1" dirty="0" smtClean="0">
              <a:solidFill>
                <a:schemeClr val="tx2"/>
              </a:solidFill>
              <a:latin typeface="Elephant" pitchFamily="18" charset="0"/>
            </a:endParaRP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2000" b="1" dirty="0" smtClean="0">
              <a:solidFill>
                <a:schemeClr val="tx2"/>
              </a:solidFill>
            </a:endParaRP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1600" b="1" dirty="0" smtClean="0">
              <a:solidFill>
                <a:schemeClr val="tx2"/>
              </a:solidFill>
            </a:endParaRP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1600" dirty="0" smtClean="0">
              <a:solidFill>
                <a:schemeClr val="tx2"/>
              </a:solidFill>
            </a:endParaRP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1600" dirty="0" smtClean="0">
              <a:solidFill>
                <a:schemeClr val="tx2"/>
              </a:solidFill>
            </a:endParaRP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1600" dirty="0" smtClean="0">
              <a:solidFill>
                <a:schemeClr val="tx2"/>
              </a:solidFill>
            </a:endParaRP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1600" dirty="0" smtClean="0">
              <a:solidFill>
                <a:schemeClr val="tx2"/>
              </a:solidFill>
            </a:endParaRP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1600" dirty="0" smtClean="0">
              <a:solidFill>
                <a:schemeClr val="tx2"/>
              </a:solidFill>
            </a:endParaRP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1600" dirty="0" smtClean="0">
              <a:solidFill>
                <a:schemeClr val="tx2"/>
              </a:solidFill>
            </a:endParaRP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chemeClr val="tx2"/>
                </a:solidFill>
                <a:latin typeface="Elephant" pitchFamily="18" charset="0"/>
              </a:rPr>
              <a:t>2. Решите уравнение</a:t>
            </a:r>
            <a:r>
              <a:rPr lang="ru-RU" sz="2000" b="1" dirty="0" smtClean="0">
                <a:solidFill>
                  <a:schemeClr val="tx2"/>
                </a:solidFill>
              </a:rPr>
              <a:t>:</a:t>
            </a: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2000" b="1" dirty="0" smtClean="0">
              <a:solidFill>
                <a:schemeClr val="tx2"/>
              </a:solidFill>
            </a:endParaRP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1600" b="1" dirty="0" smtClean="0">
              <a:solidFill>
                <a:schemeClr val="tx2"/>
              </a:solidFill>
            </a:endParaRP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1600" dirty="0" smtClean="0">
              <a:solidFill>
                <a:schemeClr val="tx2"/>
              </a:solidFill>
            </a:endParaRP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1600" dirty="0" smtClean="0">
              <a:solidFill>
                <a:schemeClr val="tx2"/>
              </a:solidFill>
            </a:endParaRP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1600" dirty="0" smtClean="0">
              <a:solidFill>
                <a:schemeClr val="tx2"/>
              </a:solidFill>
            </a:endParaRP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1600" dirty="0" smtClean="0">
              <a:solidFill>
                <a:schemeClr val="tx2"/>
              </a:solidFill>
            </a:endParaRP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  <a:latin typeface="Elephant" pitchFamily="18" charset="0"/>
              </a:rPr>
              <a:t>3.Маша прошла     км,  а </a:t>
            </a: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  <a:latin typeface="Elephant" pitchFamily="18" charset="0"/>
              </a:rPr>
              <a:t>Толик           км.</a:t>
            </a: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  <a:latin typeface="Elephant" pitchFamily="18" charset="0"/>
              </a:rPr>
              <a:t>На сколько км больше прошел Толик? Выразите это расстояние в метрах.    </a:t>
            </a: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2400" dirty="0" smtClean="0">
              <a:solidFill>
                <a:schemeClr val="tx2"/>
              </a:solidFill>
              <a:latin typeface="Elephant" pitchFamily="18" charset="0"/>
            </a:endParaRPr>
          </a:p>
          <a:p>
            <a:pPr marL="177800" indent="-1588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2400" dirty="0" smtClean="0">
              <a:solidFill>
                <a:schemeClr val="tx2"/>
              </a:solidFill>
              <a:latin typeface="Elephant" pitchFamily="18" charset="0"/>
            </a:endParaRPr>
          </a:p>
        </p:txBody>
      </p:sp>
      <p:sp>
        <p:nvSpPr>
          <p:cNvPr id="9227" name="Rectangle 2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00563" y="0"/>
            <a:ext cx="4643437" cy="685800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smtClean="0">
                <a:solidFill>
                  <a:schemeClr val="tx2"/>
                </a:solidFill>
                <a:latin typeface="Elephant" pitchFamily="18" charset="0"/>
              </a:rPr>
              <a:t>2  вариант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smtClean="0">
                <a:solidFill>
                  <a:schemeClr val="tx2"/>
                </a:solidFill>
                <a:latin typeface="Elephant" pitchFamily="18" charset="0"/>
              </a:rPr>
              <a:t>1. Выполните действия: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ru-RU" sz="2400" b="1" smtClean="0">
              <a:solidFill>
                <a:schemeClr val="tx2"/>
              </a:solidFill>
              <a:latin typeface="Elephant" pitchFamily="18" charset="0"/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ru-RU" sz="2400" b="1" smtClean="0">
              <a:solidFill>
                <a:schemeClr val="tx2"/>
              </a:solidFill>
              <a:latin typeface="Elephant" pitchFamily="18" charset="0"/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ru-RU" sz="2400" smtClean="0">
              <a:solidFill>
                <a:schemeClr val="tx2"/>
              </a:solidFill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ru-RU" sz="2400" smtClean="0">
              <a:solidFill>
                <a:schemeClr val="tx2"/>
              </a:solidFill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ru-RU" sz="2400" smtClean="0">
              <a:solidFill>
                <a:schemeClr val="tx2"/>
              </a:solidFill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ru-RU" sz="2400" smtClean="0">
              <a:solidFill>
                <a:schemeClr val="tx2"/>
              </a:solidFill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smtClean="0">
                <a:solidFill>
                  <a:schemeClr val="tx2"/>
                </a:solidFill>
                <a:latin typeface="Elephant" pitchFamily="18" charset="0"/>
              </a:rPr>
              <a:t>2. Решите уравнение: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ru-RU" sz="2400" b="1" smtClean="0">
              <a:solidFill>
                <a:schemeClr val="tx2"/>
              </a:solidFill>
              <a:latin typeface="Elephant" pitchFamily="18" charset="0"/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ru-RU" sz="2400" smtClean="0">
              <a:solidFill>
                <a:schemeClr val="tx2"/>
              </a:solidFill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ru-RU" sz="2400" smtClean="0">
              <a:solidFill>
                <a:schemeClr val="tx2"/>
              </a:solidFill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ru-RU" sz="2400" smtClean="0">
              <a:solidFill>
                <a:schemeClr val="tx2"/>
              </a:solidFill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chemeClr val="tx2"/>
                </a:solidFill>
                <a:latin typeface="Elephant" pitchFamily="18" charset="0"/>
              </a:rPr>
              <a:t>3. Расстояние от дома до озера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chemeClr val="tx2"/>
                </a:solidFill>
                <a:latin typeface="Elephant" pitchFamily="18" charset="0"/>
              </a:rPr>
              <a:t>равно     км, а от озера до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chemeClr val="tx2"/>
                </a:solidFill>
                <a:latin typeface="Elephant" pitchFamily="18" charset="0"/>
              </a:rPr>
              <a:t>станции          км. На сколько км одно расстояние больше другого? Выразите это расстояние в метрах.</a:t>
            </a:r>
          </a:p>
        </p:txBody>
      </p:sp>
      <p:graphicFrame>
        <p:nvGraphicFramePr>
          <p:cNvPr id="9219" name="Object 10"/>
          <p:cNvGraphicFramePr>
            <a:graphicFrameLocks noChangeAspect="1"/>
          </p:cNvGraphicFramePr>
          <p:nvPr/>
        </p:nvGraphicFramePr>
        <p:xfrm>
          <a:off x="684213" y="3429000"/>
          <a:ext cx="2644775" cy="1223963"/>
        </p:xfrm>
        <a:graphic>
          <a:graphicData uri="http://schemas.openxmlformats.org/presentationml/2006/ole">
            <p:oleObj spid="_x0000_s9219" name="Формула" r:id="rId4" imgW="1244520" imgH="431640" progId="Equation.3">
              <p:embed/>
            </p:oleObj>
          </a:graphicData>
        </a:graphic>
      </p:graphicFrame>
      <p:graphicFrame>
        <p:nvGraphicFramePr>
          <p:cNvPr id="9220" name="Object 13"/>
          <p:cNvGraphicFramePr>
            <a:graphicFrameLocks noChangeAspect="1"/>
          </p:cNvGraphicFramePr>
          <p:nvPr/>
        </p:nvGraphicFramePr>
        <p:xfrm>
          <a:off x="2411413" y="4868863"/>
          <a:ext cx="360362" cy="592137"/>
        </p:xfrm>
        <a:graphic>
          <a:graphicData uri="http://schemas.openxmlformats.org/presentationml/2006/ole">
            <p:oleObj spid="_x0000_s9220" name="Формула" r:id="rId5" imgW="203040" imgH="393480" progId="Equation.3">
              <p:embed/>
            </p:oleObj>
          </a:graphicData>
        </a:graphic>
      </p:graphicFrame>
      <p:graphicFrame>
        <p:nvGraphicFramePr>
          <p:cNvPr id="9221" name="Object 16"/>
          <p:cNvGraphicFramePr>
            <a:graphicFrameLocks noChangeAspect="1"/>
          </p:cNvGraphicFramePr>
          <p:nvPr/>
        </p:nvGraphicFramePr>
        <p:xfrm>
          <a:off x="1258888" y="5373688"/>
          <a:ext cx="415925" cy="431800"/>
        </p:xfrm>
        <a:graphic>
          <a:graphicData uri="http://schemas.openxmlformats.org/presentationml/2006/ole">
            <p:oleObj spid="_x0000_s9221" name="Формула" r:id="rId6" imgW="203040" imgH="393480" progId="Equation.3">
              <p:embed/>
            </p:oleObj>
          </a:graphicData>
        </a:graphic>
      </p:graphicFrame>
      <p:graphicFrame>
        <p:nvGraphicFramePr>
          <p:cNvPr id="9222" name="Object 23"/>
          <p:cNvGraphicFramePr>
            <a:graphicFrameLocks noChangeAspect="1"/>
          </p:cNvGraphicFramePr>
          <p:nvPr/>
        </p:nvGraphicFramePr>
        <p:xfrm>
          <a:off x="4787900" y="981075"/>
          <a:ext cx="2500313" cy="1871663"/>
        </p:xfrm>
        <a:graphic>
          <a:graphicData uri="http://schemas.openxmlformats.org/presentationml/2006/ole">
            <p:oleObj spid="_x0000_s9222" name="Формула" r:id="rId7" imgW="1091880" imgH="838080" progId="Equation.3">
              <p:embed/>
            </p:oleObj>
          </a:graphicData>
        </a:graphic>
      </p:graphicFrame>
      <p:graphicFrame>
        <p:nvGraphicFramePr>
          <p:cNvPr id="9223" name="Object 24"/>
          <p:cNvGraphicFramePr>
            <a:graphicFrameLocks noChangeAspect="1"/>
          </p:cNvGraphicFramePr>
          <p:nvPr/>
        </p:nvGraphicFramePr>
        <p:xfrm>
          <a:off x="4932363" y="3429000"/>
          <a:ext cx="2592387" cy="1223963"/>
        </p:xfrm>
        <a:graphic>
          <a:graphicData uri="http://schemas.openxmlformats.org/presentationml/2006/ole">
            <p:oleObj spid="_x0000_s9223" name="Формула" r:id="rId8" imgW="1244520" imgH="431640" progId="Equation.3">
              <p:embed/>
            </p:oleObj>
          </a:graphicData>
        </a:graphic>
      </p:graphicFrame>
      <p:graphicFrame>
        <p:nvGraphicFramePr>
          <p:cNvPr id="9224" name="Object 25"/>
          <p:cNvGraphicFramePr>
            <a:graphicFrameLocks noChangeAspect="1"/>
          </p:cNvGraphicFramePr>
          <p:nvPr/>
        </p:nvGraphicFramePr>
        <p:xfrm>
          <a:off x="5364163" y="5084763"/>
          <a:ext cx="395287" cy="431800"/>
        </p:xfrm>
        <a:graphic>
          <a:graphicData uri="http://schemas.openxmlformats.org/presentationml/2006/ole">
            <p:oleObj spid="_x0000_s9224" name="Формула" r:id="rId9" imgW="228600" imgH="393480" progId="Equation.3">
              <p:embed/>
            </p:oleObj>
          </a:graphicData>
        </a:graphic>
      </p:graphicFrame>
      <p:graphicFrame>
        <p:nvGraphicFramePr>
          <p:cNvPr id="9225" name="Object 26"/>
          <p:cNvGraphicFramePr>
            <a:graphicFrameLocks noChangeAspect="1"/>
          </p:cNvGraphicFramePr>
          <p:nvPr/>
        </p:nvGraphicFramePr>
        <p:xfrm>
          <a:off x="5940425" y="5445125"/>
          <a:ext cx="250825" cy="431800"/>
        </p:xfrm>
        <a:graphic>
          <a:graphicData uri="http://schemas.openxmlformats.org/presentationml/2006/ole">
            <p:oleObj spid="_x0000_s9225" name="Формула" r:id="rId10" imgW="2286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Rectangle 4"/>
          <p:cNvSpPr>
            <a:spLocks noGrp="1" noChangeArrowheads="1"/>
          </p:cNvSpPr>
          <p:nvPr>
            <p:ph type="title"/>
          </p:nvPr>
        </p:nvSpPr>
        <p:spPr>
          <a:xfrm>
            <a:off x="285720" y="0"/>
            <a:ext cx="8401080" cy="692150"/>
          </a:xfrm>
        </p:spPr>
        <p:txBody>
          <a:bodyPr/>
          <a:lstStyle/>
          <a:p>
            <a:pPr algn="ctr" eaLnBrk="1" hangingPunct="1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Проверяем ответы:</a:t>
            </a:r>
          </a:p>
        </p:txBody>
      </p:sp>
      <p:sp>
        <p:nvSpPr>
          <p:cNvPr id="1024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468313" y="692150"/>
            <a:ext cx="4038600" cy="61658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400" b="1" dirty="0" smtClean="0"/>
              <a:t>1 </a:t>
            </a:r>
            <a:r>
              <a:rPr lang="ru-RU" sz="2400" b="1" dirty="0" smtClean="0">
                <a:latin typeface="Arial Black" pitchFamily="34" charset="0"/>
              </a:rPr>
              <a:t>ВАРИАНТ</a:t>
            </a:r>
          </a:p>
          <a:p>
            <a:pPr eaLnBrk="1" hangingPunct="1">
              <a:buFont typeface="Wingdings" pitchFamily="2" charset="2"/>
              <a:buNone/>
            </a:pPr>
            <a:endParaRPr lang="ru-RU" sz="1800" b="1" dirty="0" smtClean="0">
              <a:latin typeface="Arial Black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1.</a:t>
            </a:r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2.</a:t>
            </a:r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3.      </a:t>
            </a:r>
            <a:r>
              <a:rPr lang="ru-RU" sz="2400" dirty="0" smtClean="0">
                <a:latin typeface="Arial Black" pitchFamily="34" charset="0"/>
              </a:rPr>
              <a:t>КМ = 200м</a:t>
            </a:r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</p:txBody>
      </p:sp>
      <p:sp>
        <p:nvSpPr>
          <p:cNvPr id="10250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5003800" y="692150"/>
            <a:ext cx="3683000" cy="61658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400" b="1" smtClean="0"/>
              <a:t>2 </a:t>
            </a:r>
            <a:r>
              <a:rPr lang="ru-RU" sz="2400" b="1" smtClean="0">
                <a:latin typeface="Arial Black" pitchFamily="34" charset="0"/>
              </a:rPr>
              <a:t>ВАРИАНТ</a:t>
            </a:r>
          </a:p>
          <a:p>
            <a:pPr eaLnBrk="1" hangingPunct="1">
              <a:buFont typeface="Wingdings" pitchFamily="2" charset="2"/>
              <a:buNone/>
            </a:pPr>
            <a:endParaRPr lang="ru-RU" sz="2400" b="1" smtClean="0"/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1.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2.  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3.        </a:t>
            </a:r>
            <a:r>
              <a:rPr lang="ru-RU" smtClean="0">
                <a:latin typeface="Arial Black" pitchFamily="34" charset="0"/>
              </a:rPr>
              <a:t>км = 200м</a:t>
            </a:r>
          </a:p>
        </p:txBody>
      </p:sp>
      <p:graphicFrame>
        <p:nvGraphicFramePr>
          <p:cNvPr id="10242" name="Object 7"/>
          <p:cNvGraphicFramePr>
            <a:graphicFrameLocks noChangeAspect="1"/>
          </p:cNvGraphicFramePr>
          <p:nvPr/>
        </p:nvGraphicFramePr>
        <p:xfrm>
          <a:off x="1042988" y="1268413"/>
          <a:ext cx="1044575" cy="2087562"/>
        </p:xfrm>
        <a:graphic>
          <a:graphicData uri="http://schemas.openxmlformats.org/presentationml/2006/ole">
            <p:oleObj spid="_x0000_s44034" name="Формула" r:id="rId3" imgW="355320" imgH="812520" progId="Equation.3">
              <p:embed/>
            </p:oleObj>
          </a:graphicData>
        </a:graphic>
      </p:graphicFrame>
      <p:graphicFrame>
        <p:nvGraphicFramePr>
          <p:cNvPr id="10243" name="Object 8"/>
          <p:cNvGraphicFramePr>
            <a:graphicFrameLocks noChangeAspect="1"/>
          </p:cNvGraphicFramePr>
          <p:nvPr/>
        </p:nvGraphicFramePr>
        <p:xfrm>
          <a:off x="971550" y="3716338"/>
          <a:ext cx="2089150" cy="1168400"/>
        </p:xfrm>
        <a:graphic>
          <a:graphicData uri="http://schemas.openxmlformats.org/presentationml/2006/ole">
            <p:oleObj spid="_x0000_s44035" name="Формула" r:id="rId4" imgW="457200" imgH="393480" progId="Equation.3">
              <p:embed/>
            </p:oleObj>
          </a:graphicData>
        </a:graphic>
      </p:graphicFrame>
      <p:graphicFrame>
        <p:nvGraphicFramePr>
          <p:cNvPr id="10244" name="Object 9"/>
          <p:cNvGraphicFramePr>
            <a:graphicFrameLocks noChangeAspect="1"/>
          </p:cNvGraphicFramePr>
          <p:nvPr/>
        </p:nvGraphicFramePr>
        <p:xfrm>
          <a:off x="827088" y="5445125"/>
          <a:ext cx="582612" cy="836613"/>
        </p:xfrm>
        <a:graphic>
          <a:graphicData uri="http://schemas.openxmlformats.org/presentationml/2006/ole">
            <p:oleObj spid="_x0000_s44036" name="Формула" r:id="rId5" imgW="203040" imgH="393480" progId="Equation.3">
              <p:embed/>
            </p:oleObj>
          </a:graphicData>
        </a:graphic>
      </p:graphicFrame>
      <p:graphicFrame>
        <p:nvGraphicFramePr>
          <p:cNvPr id="10245" name="Object 10"/>
          <p:cNvGraphicFramePr>
            <a:graphicFrameLocks noChangeAspect="1"/>
          </p:cNvGraphicFramePr>
          <p:nvPr/>
        </p:nvGraphicFramePr>
        <p:xfrm>
          <a:off x="5651500" y="1341438"/>
          <a:ext cx="1377950" cy="2016125"/>
        </p:xfrm>
        <a:graphic>
          <a:graphicData uri="http://schemas.openxmlformats.org/presentationml/2006/ole">
            <p:oleObj spid="_x0000_s44037" name="Формула" r:id="rId6" imgW="355320" imgH="812520" progId="Equation.3">
              <p:embed/>
            </p:oleObj>
          </a:graphicData>
        </a:graphic>
      </p:graphicFrame>
      <p:graphicFrame>
        <p:nvGraphicFramePr>
          <p:cNvPr id="10246" name="Object 11"/>
          <p:cNvGraphicFramePr>
            <a:graphicFrameLocks noChangeAspect="1"/>
          </p:cNvGraphicFramePr>
          <p:nvPr/>
        </p:nvGraphicFramePr>
        <p:xfrm>
          <a:off x="5435600" y="3789363"/>
          <a:ext cx="1657350" cy="1277937"/>
        </p:xfrm>
        <a:graphic>
          <a:graphicData uri="http://schemas.openxmlformats.org/presentationml/2006/ole">
            <p:oleObj spid="_x0000_s44038" name="Формула" r:id="rId7" imgW="457200" imgH="393480" progId="Equation.3">
              <p:embed/>
            </p:oleObj>
          </a:graphicData>
        </a:graphic>
      </p:graphicFrame>
      <p:graphicFrame>
        <p:nvGraphicFramePr>
          <p:cNvPr id="10247" name="Object 12"/>
          <p:cNvGraphicFramePr>
            <a:graphicFrameLocks noChangeAspect="1"/>
          </p:cNvGraphicFramePr>
          <p:nvPr/>
        </p:nvGraphicFramePr>
        <p:xfrm>
          <a:off x="5435600" y="5516563"/>
          <a:ext cx="620713" cy="765175"/>
        </p:xfrm>
        <a:graphic>
          <a:graphicData uri="http://schemas.openxmlformats.org/presentationml/2006/ole">
            <p:oleObj spid="_x0000_s44039" name="Формула" r:id="rId8" imgW="2286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4400" smtClean="0"/>
              <a:t>1 задание – оценка «3»</a:t>
            </a:r>
          </a:p>
          <a:p>
            <a:pPr eaLnBrk="1" hangingPunct="1">
              <a:buFont typeface="Wingdings" pitchFamily="2" charset="2"/>
              <a:buNone/>
            </a:pPr>
            <a:endParaRPr lang="ru-RU" sz="4400" smtClean="0"/>
          </a:p>
          <a:p>
            <a:pPr eaLnBrk="1" hangingPunct="1">
              <a:buFont typeface="Wingdings" pitchFamily="2" charset="2"/>
              <a:buNone/>
            </a:pPr>
            <a:r>
              <a:rPr lang="ru-RU" sz="4400" smtClean="0"/>
              <a:t>2 задания – оценка «4»</a:t>
            </a:r>
          </a:p>
          <a:p>
            <a:pPr eaLnBrk="1" hangingPunct="1">
              <a:buFont typeface="Wingdings" pitchFamily="2" charset="2"/>
              <a:buNone/>
            </a:pPr>
            <a:endParaRPr lang="ru-RU" sz="4400" smtClean="0"/>
          </a:p>
          <a:p>
            <a:pPr eaLnBrk="1" hangingPunct="1">
              <a:buFont typeface="Wingdings" pitchFamily="2" charset="2"/>
              <a:buNone/>
            </a:pPr>
            <a:r>
              <a:rPr lang="ru-RU" sz="4400" smtClean="0"/>
              <a:t>3 задания – оценка «5»</a:t>
            </a:r>
          </a:p>
          <a:p>
            <a:pPr eaLnBrk="1" hangingPunct="1"/>
            <a:endParaRPr lang="ru-RU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214290"/>
            <a:ext cx="566417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Оцениваем сами!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4000" i="1" smtClean="0"/>
              <a:t>Подведение итогов.</a:t>
            </a:r>
          </a:p>
          <a:p>
            <a:pPr>
              <a:lnSpc>
                <a:spcPct val="90000"/>
              </a:lnSpc>
            </a:pPr>
            <a:r>
              <a:rPr lang="ru-RU" sz="4000" i="1" smtClean="0"/>
              <a:t>Выставление оценок.</a:t>
            </a:r>
          </a:p>
          <a:p>
            <a:pPr>
              <a:lnSpc>
                <a:spcPct val="90000"/>
              </a:lnSpc>
            </a:pPr>
            <a:endParaRPr lang="ru-RU" sz="4000" i="1" smtClean="0"/>
          </a:p>
          <a:p>
            <a:pPr>
              <a:lnSpc>
                <a:spcPct val="90000"/>
              </a:lnSpc>
            </a:pPr>
            <a:r>
              <a:rPr lang="ru-RU" sz="4000" i="1" smtClean="0"/>
              <a:t>Д/з: п.26, </a:t>
            </a:r>
          </a:p>
          <a:p>
            <a:pPr>
              <a:lnSpc>
                <a:spcPct val="90000"/>
              </a:lnSpc>
            </a:pPr>
            <a:r>
              <a:rPr lang="ru-RU" sz="4000" i="1" smtClean="0"/>
              <a:t>№ 1015, 1017.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 smtClean="0"/>
          </a:p>
        </p:txBody>
      </p:sp>
      <p:pic>
        <p:nvPicPr>
          <p:cNvPr id="28675" name="Picture 9" descr="j029912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651500" y="1701800"/>
            <a:ext cx="2520950" cy="37401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7772400" cy="13525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mtClean="0"/>
              <a:t>ТЕМА УРОКА :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2565400"/>
            <a:ext cx="6400800" cy="1770063"/>
          </a:xfrm>
        </p:spPr>
        <p:txBody>
          <a:bodyPr>
            <a:normAutofit/>
          </a:bodyPr>
          <a:lstStyle/>
          <a:p>
            <a:pPr marR="0">
              <a:lnSpc>
                <a:spcPct val="80000"/>
              </a:lnSpc>
            </a:pPr>
            <a:r>
              <a:rPr lang="ru-RU" sz="3100" b="1" i="1" smtClean="0">
                <a:solidFill>
                  <a:srgbClr val="FFFF00"/>
                </a:solidFill>
              </a:rPr>
              <a:t>Сложение и вычитание</a:t>
            </a:r>
          </a:p>
          <a:p>
            <a:pPr marR="0">
              <a:lnSpc>
                <a:spcPct val="80000"/>
              </a:lnSpc>
            </a:pPr>
            <a:r>
              <a:rPr lang="ru-RU" sz="3100" b="1" i="1" smtClean="0">
                <a:solidFill>
                  <a:srgbClr val="FFFF00"/>
                </a:solidFill>
              </a:rPr>
              <a:t>дробей</a:t>
            </a:r>
          </a:p>
          <a:p>
            <a:pPr marR="0">
              <a:lnSpc>
                <a:spcPct val="80000"/>
              </a:lnSpc>
            </a:pPr>
            <a:r>
              <a:rPr lang="ru-RU" sz="3100" b="1" i="1" smtClean="0">
                <a:solidFill>
                  <a:srgbClr val="FFFF00"/>
                </a:solidFill>
              </a:rPr>
              <a:t>с одинаковыми знаменателями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 tIns="41473"/>
          <a:lstStyle/>
          <a:p>
            <a:r>
              <a:rPr lang="ru-RU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«Ёлочка настроения»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51200" y="1404148"/>
            <a:ext cx="3265920" cy="4725136"/>
          </a:xfrm>
        </p:spPr>
        <p:txBody>
          <a:bodyPr lIns="82945" tIns="41473" rIns="82945" bIns="41473"/>
          <a:lstStyle/>
          <a:p>
            <a:pPr algn="ctr"/>
            <a:r>
              <a:rPr lang="ru-RU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Я доволен своей </a:t>
            </a:r>
          </a:p>
          <a:p>
            <a:pPr algn="ctr">
              <a:buNone/>
            </a:pPr>
            <a:r>
              <a:rPr lang="ru-RU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работой </a:t>
            </a:r>
            <a:r>
              <a:rPr lang="ru-RU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на уроке.</a:t>
            </a:r>
          </a:p>
          <a:p>
            <a:pPr algn="ctr"/>
            <a:endParaRPr lang="ru-RU" sz="1100" b="1" i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/>
            <a:endParaRPr lang="ru-RU" sz="1100" b="1" i="1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/>
            <a:endParaRPr lang="ru-RU" sz="1100" b="1" i="1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/>
            <a:endParaRPr lang="ru-RU" sz="1100" b="1" i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ru-RU" b="1" i="1" dirty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На уроке я </a:t>
            </a:r>
            <a:r>
              <a:rPr lang="ru-RU" b="1" i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работал </a:t>
            </a:r>
            <a:r>
              <a:rPr lang="ru-RU" b="1" i="1" dirty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неплохо.</a:t>
            </a:r>
          </a:p>
          <a:p>
            <a:pPr algn="ctr"/>
            <a:endParaRPr lang="ru-RU" sz="1100" b="1" i="1" dirty="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/>
            <a:endParaRPr lang="ru-RU" sz="1100" b="1" i="1" dirty="0" smtClean="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/>
            <a:endParaRPr lang="ru-RU" sz="1100" b="1" i="1" dirty="0" smtClean="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/>
            <a:endParaRPr lang="ru-RU" sz="1100" b="1" i="1" dirty="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ru-RU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На уроке мне было трудно.</a:t>
            </a: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1428736"/>
            <a:ext cx="4703040" cy="522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8324"/>
          <a:stretch>
            <a:fillRect/>
          </a:stretch>
        </p:blipFill>
        <p:spPr bwMode="auto">
          <a:xfrm>
            <a:off x="3984481" y="1339341"/>
            <a:ext cx="1632960" cy="489939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4"/>
          <p:cNvSpPr>
            <a:spLocks noChangeArrowheads="1" noChangeShapeType="1" noTextEdit="1"/>
          </p:cNvSpPr>
          <p:nvPr/>
        </p:nvSpPr>
        <p:spPr bwMode="auto">
          <a:xfrm rot="-255983">
            <a:off x="755650" y="836613"/>
            <a:ext cx="7632700" cy="17907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6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До свидания!</a:t>
            </a:r>
          </a:p>
        </p:txBody>
      </p:sp>
      <p:sp>
        <p:nvSpPr>
          <p:cNvPr id="29699" name="WordArt 5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684213" y="3573463"/>
            <a:ext cx="7704137" cy="2447925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Спасибо за урок.</a:t>
            </a:r>
          </a:p>
        </p:txBody>
      </p:sp>
      <p:pic>
        <p:nvPicPr>
          <p:cNvPr id="29700" name="Picture 7" descr="j03012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6013" y="2646363"/>
            <a:ext cx="1830387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5" name="NN01_06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532813" y="60928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2898" fill="hold"/>
                                        <p:tgtEl>
                                          <p:spTgt spid="860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602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037" name="Object 5"/>
          <p:cNvGraphicFramePr>
            <a:graphicFrameLocks noChangeAspect="1"/>
          </p:cNvGraphicFramePr>
          <p:nvPr>
            <p:ph idx="1"/>
          </p:nvPr>
        </p:nvGraphicFramePr>
        <p:xfrm>
          <a:off x="2285984" y="1857364"/>
          <a:ext cx="3790950" cy="1223962"/>
        </p:xfrm>
        <a:graphic>
          <a:graphicData uri="http://schemas.openxmlformats.org/presentationml/2006/ole">
            <p:oleObj spid="_x0000_s35842" name="Формула" r:id="rId3" imgW="1218960" imgH="393480" progId="Equation.3">
              <p:embed/>
            </p:oleObj>
          </a:graphicData>
        </a:graphic>
      </p:graphicFrame>
      <p:sp>
        <p:nvSpPr>
          <p:cNvPr id="172039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1000100" y="3429000"/>
            <a:ext cx="7300912" cy="3000395"/>
          </a:xfrm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2"/>
                </a:solidFill>
              </a:rPr>
              <a:t>Прочитайте дроби.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2"/>
                </a:solidFill>
              </a:rPr>
              <a:t>Назовите правильные дроби.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2"/>
                </a:solidFill>
              </a:rPr>
              <a:t>Назовите неправильные дроби.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2"/>
                </a:solidFill>
              </a:rPr>
              <a:t>Назовите дроби с одинаковыми   знаменателями.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2"/>
                </a:solidFill>
              </a:rPr>
              <a:t>Назовите дроби с одинаковыми числителями.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tx2"/>
                </a:solidFill>
              </a:rPr>
              <a:t/>
            </a:r>
            <a:br>
              <a:rPr lang="ru-RU" dirty="0" smtClean="0">
                <a:solidFill>
                  <a:schemeClr val="tx2"/>
                </a:solidFill>
              </a:rPr>
            </a:br>
            <a:endParaRPr lang="ru-RU" dirty="0" smtClean="0">
              <a:solidFill>
                <a:schemeClr val="tx2"/>
              </a:solidFill>
            </a:endParaRPr>
          </a:p>
          <a:p>
            <a:pPr marL="274320" indent="-274320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dirty="0" smtClean="0">
              <a:solidFill>
                <a:schemeClr val="tx2"/>
              </a:solidFill>
            </a:endParaRPr>
          </a:p>
          <a:p>
            <a:pPr marL="274320" indent="-274320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dirty="0" smtClean="0">
                <a:solidFill>
                  <a:schemeClr val="tx2"/>
                </a:solidFill>
              </a:rPr>
              <a:t/>
            </a:r>
            <a:br>
              <a:rPr lang="ru-RU" sz="2800" dirty="0" smtClean="0">
                <a:solidFill>
                  <a:schemeClr val="tx2"/>
                </a:solidFill>
              </a:rPr>
            </a:br>
            <a:endParaRPr lang="ru-RU" sz="2800" dirty="0" smtClean="0">
              <a:solidFill>
                <a:schemeClr val="tx2"/>
              </a:solidFill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2000" dirty="0" smtClean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571480"/>
            <a:ext cx="522393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Работаем устно!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2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20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2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20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2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118"/>
          <p:cNvGraphicFramePr>
            <a:graphicFrameLocks noChangeAspect="1"/>
          </p:cNvGraphicFramePr>
          <p:nvPr>
            <p:ph sz="half" idx="1"/>
          </p:nvPr>
        </p:nvGraphicFramePr>
        <p:xfrm>
          <a:off x="2413000" y="2276475"/>
          <a:ext cx="2084388" cy="1314450"/>
        </p:xfrm>
        <a:graphic>
          <a:graphicData uri="http://schemas.openxmlformats.org/presentationml/2006/ole">
            <p:oleObj spid="_x0000_s36866" name="Точечный рисунок" r:id="rId3" imgW="1238423" imgH="781159" progId="PBrush">
              <p:embed/>
            </p:oleObj>
          </a:graphicData>
        </a:graphic>
      </p:graphicFrame>
      <p:graphicFrame>
        <p:nvGraphicFramePr>
          <p:cNvPr id="2051" name="Object 120"/>
          <p:cNvGraphicFramePr>
            <a:graphicFrameLocks noChangeAspect="1"/>
          </p:cNvGraphicFramePr>
          <p:nvPr>
            <p:ph sz="half" idx="2"/>
          </p:nvPr>
        </p:nvGraphicFramePr>
        <p:xfrm>
          <a:off x="593725" y="4508500"/>
          <a:ext cx="1485900" cy="1657350"/>
        </p:xfrm>
        <a:graphic>
          <a:graphicData uri="http://schemas.openxmlformats.org/presentationml/2006/ole">
            <p:oleObj spid="_x0000_s36867" name="Точечный рисунок" r:id="rId4" imgW="1076475" imgH="1200318" progId="PBrush">
              <p:embed/>
            </p:oleObj>
          </a:graphicData>
        </a:graphic>
      </p:graphicFrame>
      <p:sp>
        <p:nvSpPr>
          <p:cNvPr id="2058" name="Text Box 21"/>
          <p:cNvSpPr txBox="1">
            <a:spLocks noChangeArrowheads="1"/>
          </p:cNvSpPr>
          <p:nvPr/>
        </p:nvSpPr>
        <p:spPr bwMode="auto">
          <a:xfrm>
            <a:off x="684213" y="3789363"/>
            <a:ext cx="365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latin typeface="Verdana" pitchFamily="34" charset="0"/>
              </a:rPr>
              <a:t>1</a:t>
            </a:r>
          </a:p>
        </p:txBody>
      </p:sp>
      <p:sp>
        <p:nvSpPr>
          <p:cNvPr id="2059" name="Text Box 29"/>
          <p:cNvSpPr txBox="1">
            <a:spLocks noChangeArrowheads="1"/>
          </p:cNvSpPr>
          <p:nvPr/>
        </p:nvSpPr>
        <p:spPr bwMode="auto">
          <a:xfrm>
            <a:off x="2843213" y="3716338"/>
            <a:ext cx="346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Verdana" pitchFamily="34" charset="0"/>
              </a:rPr>
              <a:t>2</a:t>
            </a:r>
          </a:p>
        </p:txBody>
      </p:sp>
      <p:sp>
        <p:nvSpPr>
          <p:cNvPr id="2060" name="Text Box 47"/>
          <p:cNvSpPr txBox="1">
            <a:spLocks noChangeArrowheads="1"/>
          </p:cNvSpPr>
          <p:nvPr/>
        </p:nvSpPr>
        <p:spPr bwMode="auto">
          <a:xfrm>
            <a:off x="5940425" y="3860800"/>
            <a:ext cx="346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Verdana" pitchFamily="34" charset="0"/>
              </a:rPr>
              <a:t>3</a:t>
            </a:r>
          </a:p>
        </p:txBody>
      </p:sp>
      <p:sp>
        <p:nvSpPr>
          <p:cNvPr id="2061" name="Line 54"/>
          <p:cNvSpPr>
            <a:spLocks noChangeShapeType="1"/>
          </p:cNvSpPr>
          <p:nvPr/>
        </p:nvSpPr>
        <p:spPr bwMode="auto">
          <a:xfrm>
            <a:off x="1258888" y="48688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2" name="Text Box 79"/>
          <p:cNvSpPr txBox="1">
            <a:spLocks noChangeArrowheads="1"/>
          </p:cNvSpPr>
          <p:nvPr/>
        </p:nvSpPr>
        <p:spPr bwMode="auto">
          <a:xfrm>
            <a:off x="827088" y="6237288"/>
            <a:ext cx="379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Verdana" pitchFamily="34" charset="0"/>
              </a:rPr>
              <a:t>4</a:t>
            </a:r>
          </a:p>
        </p:txBody>
      </p:sp>
      <p:sp>
        <p:nvSpPr>
          <p:cNvPr id="2063" name="Rectangle 81"/>
          <p:cNvSpPr>
            <a:spLocks noChangeArrowheads="1"/>
          </p:cNvSpPr>
          <p:nvPr/>
        </p:nvSpPr>
        <p:spPr bwMode="auto">
          <a:xfrm>
            <a:off x="2771775" y="4724400"/>
            <a:ext cx="2160588" cy="1441450"/>
          </a:xfrm>
          <a:prstGeom prst="rect">
            <a:avLst/>
          </a:prstGeom>
          <a:solidFill>
            <a:srgbClr val="FF33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4" name="Rectangle 82"/>
          <p:cNvSpPr>
            <a:spLocks noChangeArrowheads="1"/>
          </p:cNvSpPr>
          <p:nvPr/>
        </p:nvSpPr>
        <p:spPr bwMode="auto">
          <a:xfrm>
            <a:off x="4932363" y="4724400"/>
            <a:ext cx="935037" cy="144145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5" name="Line 83"/>
          <p:cNvSpPr>
            <a:spLocks noChangeShapeType="1"/>
          </p:cNvSpPr>
          <p:nvPr/>
        </p:nvSpPr>
        <p:spPr bwMode="auto">
          <a:xfrm>
            <a:off x="3779838" y="4724400"/>
            <a:ext cx="0" cy="14414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6" name="Rectangle 84"/>
          <p:cNvSpPr>
            <a:spLocks noChangeArrowheads="1"/>
          </p:cNvSpPr>
          <p:nvPr/>
        </p:nvSpPr>
        <p:spPr bwMode="auto">
          <a:xfrm>
            <a:off x="5867400" y="4724400"/>
            <a:ext cx="1009650" cy="144145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7" name="Rectangle 85"/>
          <p:cNvSpPr>
            <a:spLocks noChangeArrowheads="1"/>
          </p:cNvSpPr>
          <p:nvPr/>
        </p:nvSpPr>
        <p:spPr bwMode="auto">
          <a:xfrm>
            <a:off x="6877050" y="4724400"/>
            <a:ext cx="935038" cy="144145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8" name="Text Box 86"/>
          <p:cNvSpPr txBox="1">
            <a:spLocks noChangeArrowheads="1"/>
          </p:cNvSpPr>
          <p:nvPr/>
        </p:nvSpPr>
        <p:spPr bwMode="auto">
          <a:xfrm>
            <a:off x="5416550" y="6226175"/>
            <a:ext cx="365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latin typeface="Verdana" pitchFamily="34" charset="0"/>
              </a:rPr>
              <a:t>5</a:t>
            </a:r>
          </a:p>
        </p:txBody>
      </p:sp>
      <p:sp>
        <p:nvSpPr>
          <p:cNvPr id="2069" name="Rectangle 87"/>
          <p:cNvSpPr>
            <a:spLocks noChangeArrowheads="1"/>
          </p:cNvSpPr>
          <p:nvPr/>
        </p:nvSpPr>
        <p:spPr bwMode="auto">
          <a:xfrm>
            <a:off x="5580063" y="2420938"/>
            <a:ext cx="576262" cy="647700"/>
          </a:xfrm>
          <a:prstGeom prst="rect">
            <a:avLst/>
          </a:prstGeom>
          <a:solidFill>
            <a:srgbClr val="FF0066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0" name="Rectangle 89"/>
          <p:cNvSpPr>
            <a:spLocks noChangeArrowheads="1"/>
          </p:cNvSpPr>
          <p:nvPr/>
        </p:nvSpPr>
        <p:spPr bwMode="auto">
          <a:xfrm>
            <a:off x="5580063" y="3068638"/>
            <a:ext cx="576262" cy="576262"/>
          </a:xfrm>
          <a:prstGeom prst="rect">
            <a:avLst/>
          </a:prstGeom>
          <a:solidFill>
            <a:srgbClr val="FF0066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1" name="Rectangle 90"/>
          <p:cNvSpPr>
            <a:spLocks noChangeArrowheads="1"/>
          </p:cNvSpPr>
          <p:nvPr/>
        </p:nvSpPr>
        <p:spPr bwMode="auto">
          <a:xfrm>
            <a:off x="6156325" y="2420938"/>
            <a:ext cx="576263" cy="647700"/>
          </a:xfrm>
          <a:prstGeom prst="rect">
            <a:avLst/>
          </a:prstGeom>
          <a:solidFill>
            <a:srgbClr val="FF0066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2" name="Rectangle 91"/>
          <p:cNvSpPr>
            <a:spLocks noChangeArrowheads="1"/>
          </p:cNvSpPr>
          <p:nvPr/>
        </p:nvSpPr>
        <p:spPr bwMode="auto">
          <a:xfrm>
            <a:off x="6156325" y="3068638"/>
            <a:ext cx="576263" cy="576262"/>
          </a:xfrm>
          <a:prstGeom prst="rect">
            <a:avLst/>
          </a:prstGeom>
          <a:solidFill>
            <a:srgbClr val="FF0066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3" name="Rectangle 92"/>
          <p:cNvSpPr>
            <a:spLocks noChangeArrowheads="1"/>
          </p:cNvSpPr>
          <p:nvPr/>
        </p:nvSpPr>
        <p:spPr bwMode="auto">
          <a:xfrm>
            <a:off x="6732588" y="2420938"/>
            <a:ext cx="576262" cy="647700"/>
          </a:xfrm>
          <a:prstGeom prst="rect">
            <a:avLst/>
          </a:prstGeom>
          <a:solidFill>
            <a:srgbClr val="FF0066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4" name="Rectangle 93"/>
          <p:cNvSpPr>
            <a:spLocks noChangeArrowheads="1"/>
          </p:cNvSpPr>
          <p:nvPr/>
        </p:nvSpPr>
        <p:spPr bwMode="auto">
          <a:xfrm>
            <a:off x="6732588" y="3068638"/>
            <a:ext cx="576262" cy="576262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5" name="Rectangle 94"/>
          <p:cNvSpPr>
            <a:spLocks noChangeArrowheads="1"/>
          </p:cNvSpPr>
          <p:nvPr/>
        </p:nvSpPr>
        <p:spPr bwMode="auto">
          <a:xfrm>
            <a:off x="395288" y="2205038"/>
            <a:ext cx="288925" cy="1511300"/>
          </a:xfrm>
          <a:prstGeom prst="rect">
            <a:avLst/>
          </a:prstGeom>
          <a:solidFill>
            <a:srgbClr val="66FFFF"/>
          </a:solidFill>
          <a:ln w="5715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6" name="Rectangle 95"/>
          <p:cNvSpPr>
            <a:spLocks noChangeArrowheads="1"/>
          </p:cNvSpPr>
          <p:nvPr/>
        </p:nvSpPr>
        <p:spPr bwMode="auto">
          <a:xfrm>
            <a:off x="684213" y="2205038"/>
            <a:ext cx="287337" cy="1511300"/>
          </a:xfrm>
          <a:prstGeom prst="rect">
            <a:avLst/>
          </a:prstGeom>
          <a:solidFill>
            <a:srgbClr val="66FFFF"/>
          </a:solidFill>
          <a:ln w="5715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7" name="Rectangle 96"/>
          <p:cNvSpPr>
            <a:spLocks noChangeArrowheads="1"/>
          </p:cNvSpPr>
          <p:nvPr/>
        </p:nvSpPr>
        <p:spPr bwMode="auto">
          <a:xfrm>
            <a:off x="971550" y="2205038"/>
            <a:ext cx="287338" cy="1511300"/>
          </a:xfrm>
          <a:prstGeom prst="rect">
            <a:avLst/>
          </a:prstGeom>
          <a:solidFill>
            <a:srgbClr val="66FFFF"/>
          </a:solidFill>
          <a:ln w="5715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8" name="Rectangle 97"/>
          <p:cNvSpPr>
            <a:spLocks noChangeArrowheads="1"/>
          </p:cNvSpPr>
          <p:nvPr/>
        </p:nvSpPr>
        <p:spPr bwMode="auto">
          <a:xfrm>
            <a:off x="1258888" y="2205038"/>
            <a:ext cx="288925" cy="151130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0363" name="Object 123"/>
          <p:cNvGraphicFramePr>
            <a:graphicFrameLocks noChangeAspect="1"/>
          </p:cNvGraphicFramePr>
          <p:nvPr/>
        </p:nvGraphicFramePr>
        <p:xfrm>
          <a:off x="1619250" y="3284538"/>
          <a:ext cx="649288" cy="879475"/>
        </p:xfrm>
        <a:graphic>
          <a:graphicData uri="http://schemas.openxmlformats.org/presentationml/2006/ole">
            <p:oleObj spid="_x0000_s36868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2053" name="Object 126"/>
          <p:cNvGraphicFramePr>
            <a:graphicFrameLocks noChangeAspect="1"/>
          </p:cNvGraphicFramePr>
          <p:nvPr/>
        </p:nvGraphicFramePr>
        <p:xfrm>
          <a:off x="2268538" y="1844675"/>
          <a:ext cx="6096000" cy="4064000"/>
        </p:xfrm>
        <a:graphic>
          <a:graphicData uri="http://schemas.openxmlformats.org/presentationml/2006/ole">
            <p:oleObj spid="_x0000_s36869" name="Формула" r:id="rId6" imgW="114120" imgH="215640" progId="Equation.3">
              <p:embed/>
            </p:oleObj>
          </a:graphicData>
        </a:graphic>
      </p:graphicFrame>
      <p:graphicFrame>
        <p:nvGraphicFramePr>
          <p:cNvPr id="10369" name="Object 129"/>
          <p:cNvGraphicFramePr>
            <a:graphicFrameLocks noChangeAspect="1"/>
          </p:cNvGraphicFramePr>
          <p:nvPr/>
        </p:nvGraphicFramePr>
        <p:xfrm>
          <a:off x="3635375" y="3573463"/>
          <a:ext cx="576263" cy="863600"/>
        </p:xfrm>
        <a:graphic>
          <a:graphicData uri="http://schemas.openxmlformats.org/presentationml/2006/ole">
            <p:oleObj spid="_x0000_s36870" name="Формула" r:id="rId7" imgW="152280" imgH="393480" progId="Equation.3">
              <p:embed/>
            </p:oleObj>
          </a:graphicData>
        </a:graphic>
      </p:graphicFrame>
      <p:graphicFrame>
        <p:nvGraphicFramePr>
          <p:cNvPr id="10372" name="Object 132"/>
          <p:cNvGraphicFramePr>
            <a:graphicFrameLocks noChangeAspect="1"/>
          </p:cNvGraphicFramePr>
          <p:nvPr/>
        </p:nvGraphicFramePr>
        <p:xfrm>
          <a:off x="7524750" y="3068638"/>
          <a:ext cx="576263" cy="936625"/>
        </p:xfrm>
        <a:graphic>
          <a:graphicData uri="http://schemas.openxmlformats.org/presentationml/2006/ole">
            <p:oleObj spid="_x0000_s36871" name="Формула" r:id="rId8" imgW="152280" imgH="393480" progId="Equation.3">
              <p:embed/>
            </p:oleObj>
          </a:graphicData>
        </a:graphic>
      </p:graphicFrame>
      <p:graphicFrame>
        <p:nvGraphicFramePr>
          <p:cNvPr id="10375" name="Object 135"/>
          <p:cNvGraphicFramePr>
            <a:graphicFrameLocks noChangeAspect="1"/>
          </p:cNvGraphicFramePr>
          <p:nvPr/>
        </p:nvGraphicFramePr>
        <p:xfrm>
          <a:off x="2124075" y="5734050"/>
          <a:ext cx="503238" cy="865188"/>
        </p:xfrm>
        <a:graphic>
          <a:graphicData uri="http://schemas.openxmlformats.org/presentationml/2006/ole">
            <p:oleObj spid="_x0000_s36872" name="Формула" r:id="rId9" imgW="152280" imgH="393480" progId="Equation.3">
              <p:embed/>
            </p:oleObj>
          </a:graphicData>
        </a:graphic>
      </p:graphicFrame>
      <p:graphicFrame>
        <p:nvGraphicFramePr>
          <p:cNvPr id="10378" name="Object 138"/>
          <p:cNvGraphicFramePr>
            <a:graphicFrameLocks noChangeAspect="1"/>
          </p:cNvGraphicFramePr>
          <p:nvPr/>
        </p:nvGraphicFramePr>
        <p:xfrm>
          <a:off x="8027988" y="4868863"/>
          <a:ext cx="790575" cy="965200"/>
        </p:xfrm>
        <a:graphic>
          <a:graphicData uri="http://schemas.openxmlformats.org/presentationml/2006/ole">
            <p:oleObj spid="_x0000_s36873" name="Формула" r:id="rId10" imgW="152280" imgH="393480" progId="Equation.3">
              <p:embed/>
            </p:oleObj>
          </a:graphicData>
        </a:graphic>
      </p:graphicFrame>
      <p:sp>
        <p:nvSpPr>
          <p:cNvPr id="33" name="Прямоугольник 32"/>
          <p:cNvSpPr/>
          <p:nvPr/>
        </p:nvSpPr>
        <p:spPr>
          <a:xfrm>
            <a:off x="1000100" y="214290"/>
            <a:ext cx="6694140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Какая часть фигуры</a:t>
            </a:r>
          </a:p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закрашена?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13"/>
          <p:cNvGraphicFramePr>
            <a:graphicFrameLocks noChangeAspect="1"/>
          </p:cNvGraphicFramePr>
          <p:nvPr>
            <p:ph sz="quarter" idx="1"/>
          </p:nvPr>
        </p:nvGraphicFramePr>
        <p:xfrm>
          <a:off x="2571750" y="2214563"/>
          <a:ext cx="6121400" cy="1493837"/>
        </p:xfrm>
        <a:graphic>
          <a:graphicData uri="http://schemas.openxmlformats.org/presentationml/2006/ole">
            <p:oleObj spid="_x0000_s37890" name="Формула" r:id="rId3" imgW="1612800" imgH="393480" progId="Equation.3">
              <p:embed/>
            </p:oleObj>
          </a:graphicData>
        </a:graphic>
      </p:graphicFrame>
      <p:pic>
        <p:nvPicPr>
          <p:cNvPr id="3082" name="Picture 16" descr="j0300840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500063" y="3143250"/>
            <a:ext cx="1814512" cy="1528763"/>
          </a:xfrm>
          <a:noFill/>
        </p:spPr>
      </p:pic>
      <p:graphicFrame>
        <p:nvGraphicFramePr>
          <p:cNvPr id="14358" name="Object 22"/>
          <p:cNvGraphicFramePr>
            <a:graphicFrameLocks noChangeAspect="1"/>
          </p:cNvGraphicFramePr>
          <p:nvPr>
            <p:ph sz="quarter" idx="3"/>
          </p:nvPr>
        </p:nvGraphicFramePr>
        <p:xfrm>
          <a:off x="1573213" y="5589588"/>
          <a:ext cx="649287" cy="1006475"/>
        </p:xfrm>
        <a:graphic>
          <a:graphicData uri="http://schemas.openxmlformats.org/presentationml/2006/ole">
            <p:oleObj spid="_x0000_s37891" name="Формула" r:id="rId5" imgW="253800" imgH="393480" progId="Equation.3">
              <p:embed/>
            </p:oleObj>
          </a:graphicData>
        </a:graphic>
      </p:graphicFrame>
      <p:graphicFrame>
        <p:nvGraphicFramePr>
          <p:cNvPr id="14361" name="Object 25"/>
          <p:cNvGraphicFramePr>
            <a:graphicFrameLocks noChangeAspect="1"/>
          </p:cNvGraphicFramePr>
          <p:nvPr>
            <p:ph sz="quarter" idx="4"/>
          </p:nvPr>
        </p:nvGraphicFramePr>
        <p:xfrm>
          <a:off x="2319338" y="5373688"/>
          <a:ext cx="788987" cy="1223962"/>
        </p:xfrm>
        <a:graphic>
          <a:graphicData uri="http://schemas.openxmlformats.org/presentationml/2006/ole">
            <p:oleObj spid="_x0000_s37892" name="Формула" r:id="rId6" imgW="253800" imgH="393480" progId="Equation.3">
              <p:embed/>
            </p:oleObj>
          </a:graphicData>
        </a:graphic>
      </p:graphicFrame>
      <p:graphicFrame>
        <p:nvGraphicFramePr>
          <p:cNvPr id="14355" name="Object 19"/>
          <p:cNvGraphicFramePr>
            <a:graphicFrameLocks noChangeAspect="1"/>
          </p:cNvGraphicFramePr>
          <p:nvPr/>
        </p:nvGraphicFramePr>
        <p:xfrm>
          <a:off x="971550" y="5805488"/>
          <a:ext cx="412750" cy="790575"/>
        </p:xfrm>
        <a:graphic>
          <a:graphicData uri="http://schemas.openxmlformats.org/presentationml/2006/ole">
            <p:oleObj spid="_x0000_s37893" name="Формула" r:id="rId7" imgW="253800" imgH="393480" progId="Equation.3">
              <p:embed/>
            </p:oleObj>
          </a:graphicData>
        </a:graphic>
      </p:graphicFrame>
      <p:graphicFrame>
        <p:nvGraphicFramePr>
          <p:cNvPr id="14364" name="Object 28"/>
          <p:cNvGraphicFramePr>
            <a:graphicFrameLocks noChangeAspect="1"/>
          </p:cNvGraphicFramePr>
          <p:nvPr/>
        </p:nvGraphicFramePr>
        <p:xfrm>
          <a:off x="3255963" y="5229225"/>
          <a:ext cx="831850" cy="1295400"/>
        </p:xfrm>
        <a:graphic>
          <a:graphicData uri="http://schemas.openxmlformats.org/presentationml/2006/ole">
            <p:oleObj spid="_x0000_s37894" name="Формула" r:id="rId8" imgW="253800" imgH="393480" progId="Equation.3">
              <p:embed/>
            </p:oleObj>
          </a:graphicData>
        </a:graphic>
      </p:graphicFrame>
      <p:graphicFrame>
        <p:nvGraphicFramePr>
          <p:cNvPr id="14365" name="Object 29"/>
          <p:cNvGraphicFramePr>
            <a:graphicFrameLocks noChangeAspect="1"/>
          </p:cNvGraphicFramePr>
          <p:nvPr/>
        </p:nvGraphicFramePr>
        <p:xfrm>
          <a:off x="4232275" y="4941888"/>
          <a:ext cx="1023938" cy="1511300"/>
        </p:xfrm>
        <a:graphic>
          <a:graphicData uri="http://schemas.openxmlformats.org/presentationml/2006/ole">
            <p:oleObj spid="_x0000_s37895" name="Формула" r:id="rId9" imgW="266400" imgH="393480" progId="Equation.3">
              <p:embed/>
            </p:oleObj>
          </a:graphicData>
        </a:graphic>
      </p:graphicFrame>
      <p:graphicFrame>
        <p:nvGraphicFramePr>
          <p:cNvPr id="14366" name="Object 30"/>
          <p:cNvGraphicFramePr>
            <a:graphicFrameLocks noChangeAspect="1"/>
          </p:cNvGraphicFramePr>
          <p:nvPr/>
        </p:nvGraphicFramePr>
        <p:xfrm>
          <a:off x="5207000" y="4797425"/>
          <a:ext cx="1208088" cy="1654175"/>
        </p:xfrm>
        <a:graphic>
          <a:graphicData uri="http://schemas.openxmlformats.org/presentationml/2006/ole">
            <p:oleObj spid="_x0000_s37896" name="Формула" r:id="rId10" imgW="253800" imgH="393480" progId="Equation.3">
              <p:embed/>
            </p:oleObj>
          </a:graphicData>
        </a:graphic>
      </p:graphicFrame>
      <p:graphicFrame>
        <p:nvGraphicFramePr>
          <p:cNvPr id="14367" name="Object 31"/>
          <p:cNvGraphicFramePr>
            <a:graphicFrameLocks noChangeAspect="1"/>
          </p:cNvGraphicFramePr>
          <p:nvPr/>
        </p:nvGraphicFramePr>
        <p:xfrm>
          <a:off x="6227763" y="4437063"/>
          <a:ext cx="1277937" cy="2087562"/>
        </p:xfrm>
        <a:graphic>
          <a:graphicData uri="http://schemas.openxmlformats.org/presentationml/2006/ole">
            <p:oleObj spid="_x0000_s37897" name="Формула" r:id="rId11" imgW="241200" imgH="393480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928662" y="214290"/>
            <a:ext cx="7116949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Расположить дроби в </a:t>
            </a:r>
          </a:p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порядке возрастания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6"/>
          <p:cNvGraphicFramePr>
            <a:graphicFrameLocks noChangeAspect="1"/>
          </p:cNvGraphicFramePr>
          <p:nvPr>
            <p:ph sz="half" idx="1"/>
          </p:nvPr>
        </p:nvGraphicFramePr>
        <p:xfrm>
          <a:off x="928688" y="1785938"/>
          <a:ext cx="3455987" cy="2232025"/>
        </p:xfrm>
        <a:graphic>
          <a:graphicData uri="http://schemas.openxmlformats.org/presentationml/2006/ole">
            <p:oleObj spid="_x0000_s38914" name="Формула" r:id="rId3" imgW="609480" imgH="393480" progId="Equation.3">
              <p:embed/>
            </p:oleObj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>
            <p:ph sz="quarter" idx="2"/>
          </p:nvPr>
        </p:nvGraphicFramePr>
        <p:xfrm>
          <a:off x="4643438" y="2500313"/>
          <a:ext cx="788987" cy="1066800"/>
        </p:xfrm>
        <a:graphic>
          <a:graphicData uri="http://schemas.openxmlformats.org/presentationml/2006/ole">
            <p:oleObj spid="_x0000_s38915" name="Формула" r:id="rId4" imgW="152280" imgH="203040" progId="Equation.3">
              <p:embed/>
            </p:oleObj>
          </a:graphicData>
        </a:graphic>
      </p:graphicFrame>
      <p:graphicFrame>
        <p:nvGraphicFramePr>
          <p:cNvPr id="19467" name="Object 11"/>
          <p:cNvGraphicFramePr>
            <a:graphicFrameLocks noChangeAspect="1"/>
          </p:cNvGraphicFramePr>
          <p:nvPr>
            <p:ph sz="quarter" idx="3"/>
          </p:nvPr>
        </p:nvGraphicFramePr>
        <p:xfrm>
          <a:off x="5643563" y="2071688"/>
          <a:ext cx="1147762" cy="1871662"/>
        </p:xfrm>
        <a:graphic>
          <a:graphicData uri="http://schemas.openxmlformats.org/presentationml/2006/ole">
            <p:oleObj spid="_x0000_s38916" name="Формула" r:id="rId5" imgW="241200" imgH="39348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071670" y="571480"/>
            <a:ext cx="477887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Найди лишнее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2.59259E-6 L -0.07465 2.59259E-6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9634" name="Picture 2" descr="http://im4-tub-ru.yandex.net/i?id=41145123-03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1285860"/>
            <a:ext cx="4071966" cy="3053975"/>
          </a:xfrm>
          <a:prstGeom prst="rect">
            <a:avLst/>
          </a:prstGeom>
          <a:noFill/>
        </p:spPr>
      </p:pic>
      <p:grpSp>
        <p:nvGrpSpPr>
          <p:cNvPr id="7" name="Group 42"/>
          <p:cNvGrpSpPr>
            <a:grpSpLocks/>
          </p:cNvGrpSpPr>
          <p:nvPr/>
        </p:nvGrpSpPr>
        <p:grpSpPr bwMode="auto">
          <a:xfrm>
            <a:off x="785996" y="4501327"/>
            <a:ext cx="1571636" cy="988107"/>
            <a:chOff x="1899" y="1084"/>
            <a:chExt cx="681" cy="399"/>
          </a:xfrm>
        </p:grpSpPr>
        <p:sp>
          <p:nvSpPr>
            <p:cNvPr id="8" name="Text Box 43"/>
            <p:cNvSpPr txBox="1">
              <a:spLocks noChangeArrowheads="1"/>
            </p:cNvSpPr>
            <p:nvPr/>
          </p:nvSpPr>
          <p:spPr bwMode="auto">
            <a:xfrm>
              <a:off x="1961" y="1084"/>
              <a:ext cx="480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>
                  <a:solidFill>
                    <a:srgbClr val="003300"/>
                  </a:solidFill>
                </a:rPr>
                <a:t>    </a:t>
              </a:r>
              <a:r>
                <a:rPr lang="ru-RU" sz="2400" b="1" dirty="0" smtClean="0">
                  <a:solidFill>
                    <a:srgbClr val="003300"/>
                  </a:solidFill>
                </a:rPr>
                <a:t>2</a:t>
              </a:r>
              <a:endParaRPr lang="ru-RU" sz="2400" b="1" dirty="0">
                <a:solidFill>
                  <a:srgbClr val="003300"/>
                </a:solidFill>
              </a:endParaRPr>
            </a:p>
          </p:txBody>
        </p:sp>
        <p:sp>
          <p:nvSpPr>
            <p:cNvPr id="9" name="Text Box 44"/>
            <p:cNvSpPr txBox="1">
              <a:spLocks noChangeArrowheads="1"/>
            </p:cNvSpPr>
            <p:nvPr/>
          </p:nvSpPr>
          <p:spPr bwMode="auto">
            <a:xfrm>
              <a:off x="1899" y="1257"/>
              <a:ext cx="681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b="1" dirty="0" smtClean="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</a:t>
              </a:r>
              <a:r>
                <a:rPr lang="en-US" sz="2400" b="1" dirty="0" smtClean="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5</a:t>
              </a:r>
              <a:endParaRPr lang="ru-RU" sz="24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0" name="Line 45"/>
            <p:cNvSpPr>
              <a:spLocks noChangeShapeType="1"/>
            </p:cNvSpPr>
            <p:nvPr/>
          </p:nvSpPr>
          <p:spPr bwMode="auto">
            <a:xfrm>
              <a:off x="2018" y="1298"/>
              <a:ext cx="318" cy="0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" name="Text Box 46"/>
          <p:cNvSpPr txBox="1">
            <a:spLocks noChangeArrowheads="1"/>
          </p:cNvSpPr>
          <p:nvPr/>
        </p:nvSpPr>
        <p:spPr bwMode="auto">
          <a:xfrm>
            <a:off x="1785918" y="4643446"/>
            <a:ext cx="649287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</a:p>
        </p:txBody>
      </p:sp>
      <p:grpSp>
        <p:nvGrpSpPr>
          <p:cNvPr id="12" name="Group 47"/>
          <p:cNvGrpSpPr>
            <a:grpSpLocks/>
          </p:cNvGrpSpPr>
          <p:nvPr/>
        </p:nvGrpSpPr>
        <p:grpSpPr bwMode="auto">
          <a:xfrm>
            <a:off x="2214546" y="4427939"/>
            <a:ext cx="1500198" cy="1028306"/>
            <a:chOff x="1837" y="1106"/>
            <a:chExt cx="681" cy="386"/>
          </a:xfrm>
        </p:grpSpPr>
        <p:sp>
          <p:nvSpPr>
            <p:cNvPr id="13" name="Text Box 48"/>
            <p:cNvSpPr txBox="1">
              <a:spLocks noChangeArrowheads="1"/>
            </p:cNvSpPr>
            <p:nvPr/>
          </p:nvSpPr>
          <p:spPr bwMode="auto">
            <a:xfrm>
              <a:off x="1934" y="1106"/>
              <a:ext cx="480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>
                  <a:solidFill>
                    <a:srgbClr val="003300"/>
                  </a:solidFill>
                </a:rPr>
                <a:t>     </a:t>
              </a:r>
              <a:r>
                <a:rPr lang="en-US" sz="2400" b="1" dirty="0" smtClean="0">
                  <a:solidFill>
                    <a:srgbClr val="003300"/>
                  </a:solidFill>
                </a:rPr>
                <a:t>1</a:t>
              </a:r>
              <a:endParaRPr lang="ru-RU" sz="2400" b="1" dirty="0">
                <a:solidFill>
                  <a:srgbClr val="003300"/>
                </a:solidFill>
              </a:endParaRPr>
            </a:p>
          </p:txBody>
        </p:sp>
        <p:sp>
          <p:nvSpPr>
            <p:cNvPr id="14" name="Text Box 49"/>
            <p:cNvSpPr txBox="1">
              <a:spLocks noChangeArrowheads="1"/>
            </p:cNvSpPr>
            <p:nvPr/>
          </p:nvSpPr>
          <p:spPr bwMode="auto">
            <a:xfrm>
              <a:off x="1837" y="1298"/>
              <a:ext cx="681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b="1" dirty="0" smtClean="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</a:t>
              </a:r>
              <a:r>
                <a:rPr lang="en-US" sz="2400" b="1" dirty="0" smtClean="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5</a:t>
              </a:r>
              <a:endParaRPr lang="ru-RU" sz="24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5" name="Line 50"/>
            <p:cNvSpPr>
              <a:spLocks noChangeShapeType="1"/>
            </p:cNvSpPr>
            <p:nvPr/>
          </p:nvSpPr>
          <p:spPr bwMode="auto">
            <a:xfrm>
              <a:off x="2018" y="1298"/>
              <a:ext cx="318" cy="0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" name="Group 42"/>
          <p:cNvGrpSpPr>
            <a:grpSpLocks/>
          </p:cNvGrpSpPr>
          <p:nvPr/>
        </p:nvGrpSpPr>
        <p:grpSpPr bwMode="auto">
          <a:xfrm>
            <a:off x="4071619" y="4429785"/>
            <a:ext cx="1714512" cy="1061514"/>
            <a:chOff x="1922" y="1086"/>
            <a:chExt cx="681" cy="427"/>
          </a:xfrm>
        </p:grpSpPr>
        <p:sp>
          <p:nvSpPr>
            <p:cNvPr id="17" name="Text Box 43"/>
            <p:cNvSpPr txBox="1">
              <a:spLocks noChangeArrowheads="1"/>
            </p:cNvSpPr>
            <p:nvPr/>
          </p:nvSpPr>
          <p:spPr bwMode="auto">
            <a:xfrm>
              <a:off x="1979" y="1086"/>
              <a:ext cx="480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>
                  <a:solidFill>
                    <a:srgbClr val="003300"/>
                  </a:solidFill>
                </a:rPr>
                <a:t>    </a:t>
              </a:r>
              <a:r>
                <a:rPr lang="en-US" sz="2400" b="1" dirty="0" smtClean="0">
                  <a:solidFill>
                    <a:srgbClr val="003300"/>
                  </a:solidFill>
                </a:rPr>
                <a:t>1</a:t>
              </a:r>
              <a:endParaRPr lang="ru-RU" sz="2400" b="1" dirty="0">
                <a:solidFill>
                  <a:srgbClr val="003300"/>
                </a:solidFill>
              </a:endParaRPr>
            </a:p>
          </p:txBody>
        </p:sp>
        <p:sp>
          <p:nvSpPr>
            <p:cNvPr id="18" name="Text Box 44"/>
            <p:cNvSpPr txBox="1">
              <a:spLocks noChangeArrowheads="1"/>
            </p:cNvSpPr>
            <p:nvPr/>
          </p:nvSpPr>
          <p:spPr bwMode="auto">
            <a:xfrm>
              <a:off x="1922" y="1287"/>
              <a:ext cx="681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b="1" dirty="0" smtClean="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</a:t>
              </a:r>
              <a:r>
                <a:rPr lang="en-US" sz="2400" b="1" dirty="0" smtClean="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5</a:t>
              </a:r>
              <a:endParaRPr lang="ru-RU" sz="24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9" name="Line 45"/>
            <p:cNvSpPr>
              <a:spLocks noChangeShapeType="1"/>
            </p:cNvSpPr>
            <p:nvPr/>
          </p:nvSpPr>
          <p:spPr bwMode="auto">
            <a:xfrm>
              <a:off x="2018" y="1298"/>
              <a:ext cx="318" cy="0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" name="Text Box 46"/>
          <p:cNvSpPr txBox="1">
            <a:spLocks noChangeArrowheads="1"/>
          </p:cNvSpPr>
          <p:nvPr/>
        </p:nvSpPr>
        <p:spPr bwMode="auto">
          <a:xfrm>
            <a:off x="3571868" y="4643446"/>
            <a:ext cx="649287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</a:p>
        </p:txBody>
      </p:sp>
      <p:grpSp>
        <p:nvGrpSpPr>
          <p:cNvPr id="21" name="Group 82"/>
          <p:cNvGrpSpPr>
            <a:grpSpLocks/>
          </p:cNvGrpSpPr>
          <p:nvPr/>
        </p:nvGrpSpPr>
        <p:grpSpPr bwMode="auto">
          <a:xfrm>
            <a:off x="5429256" y="4357694"/>
            <a:ext cx="1789113" cy="1098550"/>
            <a:chOff x="2880" y="255"/>
            <a:chExt cx="1127" cy="692"/>
          </a:xfrm>
        </p:grpSpPr>
        <p:grpSp>
          <p:nvGrpSpPr>
            <p:cNvPr id="22" name="Group 77"/>
            <p:cNvGrpSpPr>
              <a:grpSpLocks/>
            </p:cNvGrpSpPr>
            <p:nvPr/>
          </p:nvGrpSpPr>
          <p:grpSpPr bwMode="auto">
            <a:xfrm>
              <a:off x="3104" y="255"/>
              <a:ext cx="899" cy="692"/>
              <a:chOff x="1837" y="1026"/>
              <a:chExt cx="681" cy="466"/>
            </a:xfrm>
          </p:grpSpPr>
          <p:sp>
            <p:nvSpPr>
              <p:cNvPr id="24" name="Text Box 78"/>
              <p:cNvSpPr txBox="1">
                <a:spLocks noChangeArrowheads="1"/>
              </p:cNvSpPr>
              <p:nvPr/>
            </p:nvSpPr>
            <p:spPr bwMode="auto">
              <a:xfrm>
                <a:off x="1927" y="1026"/>
                <a:ext cx="480" cy="19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003300"/>
                    </a:solidFill>
                  </a:rPr>
                  <a:t>     </a:t>
                </a:r>
                <a:r>
                  <a:rPr lang="en-US" sz="2400" b="1" dirty="0" smtClean="0">
                    <a:solidFill>
                      <a:srgbClr val="003300"/>
                    </a:solidFill>
                  </a:rPr>
                  <a:t>4</a:t>
                </a:r>
                <a:endParaRPr lang="ru-RU" sz="2400" b="1" dirty="0">
                  <a:solidFill>
                    <a:srgbClr val="003300"/>
                  </a:solidFill>
                </a:endParaRPr>
              </a:p>
            </p:txBody>
          </p:sp>
          <p:sp>
            <p:nvSpPr>
              <p:cNvPr id="25" name="Text Box 79"/>
              <p:cNvSpPr txBox="1">
                <a:spLocks noChangeArrowheads="1"/>
              </p:cNvSpPr>
              <p:nvPr/>
            </p:nvSpPr>
            <p:spPr bwMode="auto">
              <a:xfrm>
                <a:off x="1837" y="1298"/>
                <a:ext cx="681" cy="19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b="1" dirty="0" smtClean="0">
                    <a:solidFill>
                      <a:srgbClr val="CC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      </a:t>
                </a:r>
                <a:r>
                  <a:rPr lang="en-US" sz="2400" b="1" dirty="0" smtClean="0">
                    <a:solidFill>
                      <a:srgbClr val="CC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5</a:t>
                </a:r>
                <a:endParaRPr lang="ru-RU" sz="2400" b="1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26" name="Line 80"/>
              <p:cNvSpPr>
                <a:spLocks noChangeShapeType="1"/>
              </p:cNvSpPr>
              <p:nvPr/>
            </p:nvSpPr>
            <p:spPr bwMode="auto">
              <a:xfrm>
                <a:off x="2018" y="1298"/>
                <a:ext cx="318" cy="0"/>
              </a:xfrm>
              <a:prstGeom prst="line">
                <a:avLst/>
              </a:prstGeom>
              <a:noFill/>
              <a:ln w="38100">
                <a:solidFill>
                  <a:srgbClr val="00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3" name="Text Box 81"/>
            <p:cNvSpPr txBox="1">
              <a:spLocks noChangeArrowheads="1"/>
            </p:cNvSpPr>
            <p:nvPr/>
          </p:nvSpPr>
          <p:spPr bwMode="auto">
            <a:xfrm>
              <a:off x="2880" y="436"/>
              <a:ext cx="409" cy="4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3600" b="1" dirty="0">
                  <a:solidFill>
                    <a:srgbClr val="00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</a:p>
          </p:txBody>
        </p:sp>
      </p:grpSp>
      <p:sp>
        <p:nvSpPr>
          <p:cNvPr id="28" name="Прямоугольник 27"/>
          <p:cNvSpPr/>
          <p:nvPr/>
        </p:nvSpPr>
        <p:spPr>
          <a:xfrm>
            <a:off x="3214678" y="214290"/>
            <a:ext cx="265777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Задача 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0" name="Picture 2" descr="http://festival.1september.ru/articles/619391/Image4998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214422"/>
            <a:ext cx="4071965" cy="1593378"/>
          </a:xfrm>
          <a:prstGeom prst="rect">
            <a:avLst/>
          </a:prstGeom>
          <a:noFill/>
        </p:spPr>
      </p:pic>
      <p:pic>
        <p:nvPicPr>
          <p:cNvPr id="73732" name="Picture 4" descr="http://festival.1september.ru/articles/619391/Image500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3714752"/>
            <a:ext cx="4564094" cy="178595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1714480" y="357166"/>
            <a:ext cx="64238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Буквенная запись 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6"/>
          <p:cNvGraphicFramePr>
            <a:graphicFrameLocks noChangeAspect="1"/>
          </p:cNvGraphicFramePr>
          <p:nvPr>
            <p:ph sz="half" idx="1"/>
          </p:nvPr>
        </p:nvGraphicFramePr>
        <p:xfrm>
          <a:off x="827088" y="1701800"/>
          <a:ext cx="2443162" cy="4425950"/>
        </p:xfrm>
        <a:graphic>
          <a:graphicData uri="http://schemas.openxmlformats.org/presentationml/2006/ole">
            <p:oleObj spid="_x0000_s39938" name="Формула" r:id="rId3" imgW="672840" imgH="1218960" progId="Equation.3">
              <p:embed/>
            </p:oleObj>
          </a:graphicData>
        </a:graphic>
      </p:graphicFrame>
      <p:graphicFrame>
        <p:nvGraphicFramePr>
          <p:cNvPr id="5123" name="Object 9"/>
          <p:cNvGraphicFramePr>
            <a:graphicFrameLocks noChangeAspect="1"/>
          </p:cNvGraphicFramePr>
          <p:nvPr/>
        </p:nvGraphicFramePr>
        <p:xfrm>
          <a:off x="4211638" y="1700213"/>
          <a:ext cx="3311525" cy="4392612"/>
        </p:xfrm>
        <a:graphic>
          <a:graphicData uri="http://schemas.openxmlformats.org/presentationml/2006/ole">
            <p:oleObj spid="_x0000_s39939" name="Формула" r:id="rId4" imgW="660240" imgH="1218960" progId="Equation.3">
              <p:embed/>
            </p:oleObj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3143250" y="1714500"/>
          <a:ext cx="792163" cy="1296988"/>
        </p:xfrm>
        <a:graphic>
          <a:graphicData uri="http://schemas.openxmlformats.org/presentationml/2006/ole">
            <p:oleObj spid="_x0000_s39940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31757" name="Object 13"/>
          <p:cNvGraphicFramePr>
            <a:graphicFrameLocks noChangeAspect="1"/>
          </p:cNvGraphicFramePr>
          <p:nvPr/>
        </p:nvGraphicFramePr>
        <p:xfrm>
          <a:off x="3132138" y="3213100"/>
          <a:ext cx="863600" cy="1368425"/>
        </p:xfrm>
        <a:graphic>
          <a:graphicData uri="http://schemas.openxmlformats.org/presentationml/2006/ole">
            <p:oleObj spid="_x0000_s39941" name="Формула" r:id="rId6" imgW="152280" imgH="393480" progId="Equation.3">
              <p:embed/>
            </p:oleObj>
          </a:graphicData>
        </a:graphic>
      </p:graphicFrame>
      <p:graphicFrame>
        <p:nvGraphicFramePr>
          <p:cNvPr id="31759" name="Object 15"/>
          <p:cNvGraphicFramePr>
            <a:graphicFrameLocks noChangeAspect="1"/>
          </p:cNvGraphicFramePr>
          <p:nvPr/>
        </p:nvGraphicFramePr>
        <p:xfrm>
          <a:off x="3132138" y="4797425"/>
          <a:ext cx="865187" cy="1311275"/>
        </p:xfrm>
        <a:graphic>
          <a:graphicData uri="http://schemas.openxmlformats.org/presentationml/2006/ole">
            <p:oleObj spid="_x0000_s39942" name="Формула" r:id="rId7" imgW="279360" imgH="393480" progId="Equation.3">
              <p:embed/>
            </p:oleObj>
          </a:graphicData>
        </a:graphic>
      </p:graphicFrame>
      <p:graphicFrame>
        <p:nvGraphicFramePr>
          <p:cNvPr id="31761" name="Object 17"/>
          <p:cNvGraphicFramePr>
            <a:graphicFrameLocks noChangeAspect="1"/>
          </p:cNvGraphicFramePr>
          <p:nvPr/>
        </p:nvGraphicFramePr>
        <p:xfrm>
          <a:off x="7667625" y="1700213"/>
          <a:ext cx="1008063" cy="1368425"/>
        </p:xfrm>
        <a:graphic>
          <a:graphicData uri="http://schemas.openxmlformats.org/presentationml/2006/ole">
            <p:oleObj spid="_x0000_s39943" name="Формула" r:id="rId8" imgW="279360" imgH="393480" progId="Equation.3">
              <p:embed/>
            </p:oleObj>
          </a:graphicData>
        </a:graphic>
      </p:graphicFrame>
      <p:graphicFrame>
        <p:nvGraphicFramePr>
          <p:cNvPr id="31763" name="Object 19"/>
          <p:cNvGraphicFramePr>
            <a:graphicFrameLocks noChangeAspect="1"/>
          </p:cNvGraphicFramePr>
          <p:nvPr/>
        </p:nvGraphicFramePr>
        <p:xfrm>
          <a:off x="7667625" y="3213100"/>
          <a:ext cx="1081088" cy="1368425"/>
        </p:xfrm>
        <a:graphic>
          <a:graphicData uri="http://schemas.openxmlformats.org/presentationml/2006/ole">
            <p:oleObj spid="_x0000_s39944" name="Формула" r:id="rId9" imgW="215640" imgH="393480" progId="Equation.3">
              <p:embed/>
            </p:oleObj>
          </a:graphicData>
        </a:graphic>
      </p:graphicFrame>
      <p:graphicFrame>
        <p:nvGraphicFramePr>
          <p:cNvPr id="31765" name="Object 21"/>
          <p:cNvGraphicFramePr>
            <a:graphicFrameLocks noChangeAspect="1"/>
          </p:cNvGraphicFramePr>
          <p:nvPr/>
        </p:nvGraphicFramePr>
        <p:xfrm>
          <a:off x="7643813" y="4714875"/>
          <a:ext cx="1081087" cy="1296988"/>
        </p:xfrm>
        <a:graphic>
          <a:graphicData uri="http://schemas.openxmlformats.org/presentationml/2006/ole">
            <p:oleObj spid="_x0000_s39945" name="Формула" r:id="rId10" imgW="228600" imgH="393480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428728" y="214290"/>
            <a:ext cx="678314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Выполните действия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102</TotalTime>
  <Words>322</Words>
  <Application>Microsoft Office PowerPoint</Application>
  <PresentationFormat>Экран (4:3)</PresentationFormat>
  <Paragraphs>159</Paragraphs>
  <Slides>21</Slides>
  <Notes>0</Notes>
  <HiddenSlides>0</HiddenSlides>
  <MMClips>2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Поток</vt:lpstr>
      <vt:lpstr>Формула</vt:lpstr>
      <vt:lpstr>Точечный рисунок</vt:lpstr>
      <vt:lpstr>Слайд 1</vt:lpstr>
      <vt:lpstr>ТЕМА УРОКА 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Повторение и закрепление пройденного</vt:lpstr>
      <vt:lpstr>Слайд 11</vt:lpstr>
      <vt:lpstr>Слайд 12</vt:lpstr>
      <vt:lpstr>Слайд 13</vt:lpstr>
      <vt:lpstr>Слайд 14</vt:lpstr>
      <vt:lpstr>Слайд 15</vt:lpstr>
      <vt:lpstr>Слайд 16</vt:lpstr>
      <vt:lpstr>Проверяем ответы:</vt:lpstr>
      <vt:lpstr>Слайд 18</vt:lpstr>
      <vt:lpstr>Слайд 19</vt:lpstr>
      <vt:lpstr>«Ёлочка настроения»</vt:lpstr>
      <vt:lpstr>Слайд 21</vt:lpstr>
    </vt:vector>
  </TitlesOfParts>
  <Company>Al Incorporation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 в 5 классе</dc:title>
  <dc:creator>Алена Алексеевна</dc:creator>
  <cp:lastModifiedBy>Алена Алексеевна</cp:lastModifiedBy>
  <cp:revision>10</cp:revision>
  <dcterms:created xsi:type="dcterms:W3CDTF">2013-01-28T09:48:57Z</dcterms:created>
  <dcterms:modified xsi:type="dcterms:W3CDTF">2013-01-30T18:58:14Z</dcterms:modified>
</cp:coreProperties>
</file>