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0"/>
  </p:notesMasterIdLst>
  <p:sldIdLst>
    <p:sldId id="256" r:id="rId2"/>
    <p:sldId id="275" r:id="rId3"/>
    <p:sldId id="276" r:id="rId4"/>
    <p:sldId id="279" r:id="rId5"/>
    <p:sldId id="280" r:id="rId6"/>
    <p:sldId id="262" r:id="rId7"/>
    <p:sldId id="269" r:id="rId8"/>
    <p:sldId id="277" r:id="rId9"/>
    <p:sldId id="263" r:id="rId10"/>
    <p:sldId id="264" r:id="rId11"/>
    <p:sldId id="265" r:id="rId12"/>
    <p:sldId id="266" r:id="rId13"/>
    <p:sldId id="267" r:id="rId14"/>
    <p:sldId id="270" r:id="rId15"/>
    <p:sldId id="271" r:id="rId16"/>
    <p:sldId id="272" r:id="rId17"/>
    <p:sldId id="273" r:id="rId18"/>
    <p:sldId id="278" r:id="rId19"/>
  </p:sldIdLst>
  <p:sldSz cx="9144000" cy="5143500" type="screen16x9"/>
  <p:notesSz cx="6858000" cy="9144000"/>
  <p:embeddedFontLst>
    <p:embeddedFont>
      <p:font typeface="Bahnschrift" pitchFamily="34" charset="0"/>
      <p:regular r:id="rId21"/>
      <p:bold r:id="rId22"/>
    </p:embeddedFont>
    <p:embeddedFont>
      <p:font typeface="Merriweather" charset="-52"/>
      <p:regular r:id="rId23"/>
      <p:bold r:id="rId24"/>
      <p:italic r:id="rId25"/>
      <p:boldItalic r:id="rId26"/>
    </p:embeddedFont>
    <p:embeddedFont>
      <p:font typeface="Roboto"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g82+m2RCb6t75et14URyMDY3usO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24" d="100"/>
          <a:sy n="124" d="100"/>
        </p:scale>
        <p:origin x="-1254" y="-47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8"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6649452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 name="Google Shape;6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 name="Google Shape;10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 name="Google Shape;12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15"/>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15"/>
          <p:cNvSpPr txBox="1">
            <a:spLocks noGrp="1"/>
          </p:cNvSpPr>
          <p:nvPr>
            <p:ph type="ctrTitle"/>
          </p:nvPr>
        </p:nvSpPr>
        <p:spPr>
          <a:xfrm>
            <a:off x="311700" y="539725"/>
            <a:ext cx="8520600" cy="1282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12" name="Google Shape;12;p15"/>
          <p:cNvSpPr txBox="1">
            <a:spLocks noGrp="1"/>
          </p:cNvSpPr>
          <p:nvPr>
            <p:ph type="subTitle" idx="1"/>
          </p:nvPr>
        </p:nvSpPr>
        <p:spPr>
          <a:xfrm>
            <a:off x="311700" y="1878560"/>
            <a:ext cx="4242600" cy="738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2"/>
              </a:buClr>
              <a:buSzPts val="1600"/>
              <a:buNone/>
              <a:defRPr sz="1600">
                <a:solidFill>
                  <a:schemeClr val="lt2"/>
                </a:solidFill>
              </a:defRPr>
            </a:lvl1pPr>
            <a:lvl2pPr lvl="1" algn="l">
              <a:lnSpc>
                <a:spcPct val="100000"/>
              </a:lnSpc>
              <a:spcBef>
                <a:spcPts val="0"/>
              </a:spcBef>
              <a:spcAft>
                <a:spcPts val="0"/>
              </a:spcAft>
              <a:buClr>
                <a:schemeClr val="lt2"/>
              </a:buClr>
              <a:buSzPts val="1600"/>
              <a:buNone/>
              <a:defRPr sz="1600">
                <a:solidFill>
                  <a:schemeClr val="lt2"/>
                </a:solidFill>
              </a:defRPr>
            </a:lvl2pPr>
            <a:lvl3pPr lvl="2" algn="l">
              <a:lnSpc>
                <a:spcPct val="100000"/>
              </a:lnSpc>
              <a:spcBef>
                <a:spcPts val="0"/>
              </a:spcBef>
              <a:spcAft>
                <a:spcPts val="0"/>
              </a:spcAft>
              <a:buClr>
                <a:schemeClr val="lt2"/>
              </a:buClr>
              <a:buSzPts val="1600"/>
              <a:buNone/>
              <a:defRPr sz="1600">
                <a:solidFill>
                  <a:schemeClr val="lt2"/>
                </a:solidFill>
              </a:defRPr>
            </a:lvl3pPr>
            <a:lvl4pPr lvl="3" algn="l">
              <a:lnSpc>
                <a:spcPct val="100000"/>
              </a:lnSpc>
              <a:spcBef>
                <a:spcPts val="0"/>
              </a:spcBef>
              <a:spcAft>
                <a:spcPts val="0"/>
              </a:spcAft>
              <a:buClr>
                <a:schemeClr val="lt2"/>
              </a:buClr>
              <a:buSzPts val="1600"/>
              <a:buNone/>
              <a:defRPr sz="1600">
                <a:solidFill>
                  <a:schemeClr val="lt2"/>
                </a:solidFill>
              </a:defRPr>
            </a:lvl4pPr>
            <a:lvl5pPr lvl="4" algn="l">
              <a:lnSpc>
                <a:spcPct val="100000"/>
              </a:lnSpc>
              <a:spcBef>
                <a:spcPts val="0"/>
              </a:spcBef>
              <a:spcAft>
                <a:spcPts val="0"/>
              </a:spcAft>
              <a:buClr>
                <a:schemeClr val="lt2"/>
              </a:buClr>
              <a:buSzPts val="1600"/>
              <a:buNone/>
              <a:defRPr sz="1600">
                <a:solidFill>
                  <a:schemeClr val="lt2"/>
                </a:solidFill>
              </a:defRPr>
            </a:lvl5pPr>
            <a:lvl6pPr lvl="5" algn="l">
              <a:lnSpc>
                <a:spcPct val="100000"/>
              </a:lnSpc>
              <a:spcBef>
                <a:spcPts val="0"/>
              </a:spcBef>
              <a:spcAft>
                <a:spcPts val="0"/>
              </a:spcAft>
              <a:buClr>
                <a:schemeClr val="lt2"/>
              </a:buClr>
              <a:buSzPts val="1600"/>
              <a:buNone/>
              <a:defRPr sz="1600">
                <a:solidFill>
                  <a:schemeClr val="lt2"/>
                </a:solidFill>
              </a:defRPr>
            </a:lvl6pPr>
            <a:lvl7pPr lvl="6" algn="l">
              <a:lnSpc>
                <a:spcPct val="100000"/>
              </a:lnSpc>
              <a:spcBef>
                <a:spcPts val="0"/>
              </a:spcBef>
              <a:spcAft>
                <a:spcPts val="0"/>
              </a:spcAft>
              <a:buClr>
                <a:schemeClr val="lt2"/>
              </a:buClr>
              <a:buSzPts val="1600"/>
              <a:buNone/>
              <a:defRPr sz="1600">
                <a:solidFill>
                  <a:schemeClr val="lt2"/>
                </a:solidFill>
              </a:defRPr>
            </a:lvl7pPr>
            <a:lvl8pPr lvl="7" algn="l">
              <a:lnSpc>
                <a:spcPct val="100000"/>
              </a:lnSpc>
              <a:spcBef>
                <a:spcPts val="0"/>
              </a:spcBef>
              <a:spcAft>
                <a:spcPts val="0"/>
              </a:spcAft>
              <a:buClr>
                <a:schemeClr val="lt2"/>
              </a:buClr>
              <a:buSzPts val="1600"/>
              <a:buNone/>
              <a:defRPr sz="1600">
                <a:solidFill>
                  <a:schemeClr val="lt2"/>
                </a:solidFill>
              </a:defRPr>
            </a:lvl8pPr>
            <a:lvl9pPr lvl="8" algn="l">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27"/>
        <p:cNvGrpSpPr/>
        <p:nvPr/>
      </p:nvGrpSpPr>
      <p:grpSpPr>
        <a:xfrm>
          <a:off x="0" y="0"/>
          <a:ext cx="0" cy="0"/>
          <a:chOff x="0" y="0"/>
          <a:chExt cx="0" cy="0"/>
        </a:xfrm>
      </p:grpSpPr>
      <p:sp>
        <p:nvSpPr>
          <p:cNvPr id="28" name="Google Shape;28;p18"/>
          <p:cNvSpPr txBox="1">
            <a:spLocks noGrp="1"/>
          </p:cNvSpPr>
          <p:nvPr>
            <p:ph type="title"/>
          </p:nvPr>
        </p:nvSpPr>
        <p:spPr>
          <a:xfrm>
            <a:off x="311675" y="798600"/>
            <a:ext cx="6247800" cy="3546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29" name="Google Shape;29;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0"/>
        <p:cNvGrpSpPr/>
        <p:nvPr/>
      </p:nvGrpSpPr>
      <p:grpSpPr>
        <a:xfrm>
          <a:off x="0" y="0"/>
          <a:ext cx="0" cy="0"/>
          <a:chOff x="0" y="0"/>
          <a:chExt cx="0" cy="0"/>
        </a:xfrm>
      </p:grpSpPr>
      <p:sp>
        <p:nvSpPr>
          <p:cNvPr id="31" name="Google Shape;31;p19"/>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32" name="Google Shape;32;p19"/>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33" name="Google Shape;33;p19"/>
          <p:cNvSpPr txBox="1">
            <a:spLocks noGrp="1"/>
          </p:cNvSpPr>
          <p:nvPr>
            <p:ph type="title"/>
          </p:nvPr>
        </p:nvSpPr>
        <p:spPr>
          <a:xfrm>
            <a:off x="311700" y="539725"/>
            <a:ext cx="8520600" cy="1282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34" name="Google Shape;34;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5"/>
        <p:cNvGrpSpPr/>
        <p:nvPr/>
      </p:nvGrpSpPr>
      <p:grpSpPr>
        <a:xfrm>
          <a:off x="0" y="0"/>
          <a:ext cx="0" cy="0"/>
          <a:chOff x="0" y="0"/>
          <a:chExt cx="0" cy="0"/>
        </a:xfrm>
      </p:grpSpPr>
      <p:sp>
        <p:nvSpPr>
          <p:cNvPr id="36" name="Google Shape;36;p20"/>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0"/>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38" name="Google Shape;38;p20"/>
          <p:cNvSpPr txBox="1">
            <a:spLocks noGrp="1"/>
          </p:cNvSpPr>
          <p:nvPr>
            <p:ph type="body" idx="1"/>
          </p:nvPr>
        </p:nvSpPr>
        <p:spPr>
          <a:xfrm>
            <a:off x="311700" y="1505700"/>
            <a:ext cx="3999900" cy="30762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39" name="Google Shape;39;p20"/>
          <p:cNvSpPr txBox="1">
            <a:spLocks noGrp="1"/>
          </p:cNvSpPr>
          <p:nvPr>
            <p:ph type="body" idx="2"/>
          </p:nvPr>
        </p:nvSpPr>
        <p:spPr>
          <a:xfrm>
            <a:off x="4832400" y="1505700"/>
            <a:ext cx="3999900" cy="30762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40" name="Google Shape;40;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21"/>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21"/>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44" name="Google Shape;44;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5"/>
        <p:cNvGrpSpPr/>
        <p:nvPr/>
      </p:nvGrpSpPr>
      <p:grpSpPr>
        <a:xfrm>
          <a:off x="0" y="0"/>
          <a:ext cx="0" cy="0"/>
          <a:chOff x="0" y="0"/>
          <a:chExt cx="0" cy="0"/>
        </a:xfrm>
      </p:grpSpPr>
      <p:sp>
        <p:nvSpPr>
          <p:cNvPr id="46" name="Google Shape;46;p22"/>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22"/>
          <p:cNvSpPr txBox="1">
            <a:spLocks noGrp="1"/>
          </p:cNvSpPr>
          <p:nvPr>
            <p:ph type="title"/>
          </p:nvPr>
        </p:nvSpPr>
        <p:spPr>
          <a:xfrm>
            <a:off x="311725" y="500925"/>
            <a:ext cx="3127500" cy="1829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48" name="Google Shape;48;p22"/>
          <p:cNvSpPr txBox="1">
            <a:spLocks noGrp="1"/>
          </p:cNvSpPr>
          <p:nvPr>
            <p:ph type="body" idx="1"/>
          </p:nvPr>
        </p:nvSpPr>
        <p:spPr>
          <a:xfrm>
            <a:off x="311700" y="2390650"/>
            <a:ext cx="3127500" cy="22980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Clr>
                <a:schemeClr val="accent2"/>
              </a:buClr>
              <a:buSzPts val="1300"/>
              <a:buChar char="●"/>
              <a:defRPr>
                <a:solidFill>
                  <a:schemeClr val="accent2"/>
                </a:solidFill>
              </a:defRPr>
            </a:lvl1pPr>
            <a:lvl2pPr marL="914400" lvl="1" indent="-298450" algn="l">
              <a:lnSpc>
                <a:spcPct val="115000"/>
              </a:lnSpc>
              <a:spcBef>
                <a:spcPts val="0"/>
              </a:spcBef>
              <a:spcAft>
                <a:spcPts val="0"/>
              </a:spcAft>
              <a:buClr>
                <a:schemeClr val="accent2"/>
              </a:buClr>
              <a:buSzPts val="1100"/>
              <a:buChar char="○"/>
              <a:defRPr>
                <a:solidFill>
                  <a:schemeClr val="accent2"/>
                </a:solidFill>
              </a:defRPr>
            </a:lvl2pPr>
            <a:lvl3pPr marL="1371600" lvl="2" indent="-298450" algn="l">
              <a:lnSpc>
                <a:spcPct val="115000"/>
              </a:lnSpc>
              <a:spcBef>
                <a:spcPts val="0"/>
              </a:spcBef>
              <a:spcAft>
                <a:spcPts val="0"/>
              </a:spcAft>
              <a:buClr>
                <a:schemeClr val="accent2"/>
              </a:buClr>
              <a:buSzPts val="1100"/>
              <a:buChar char="■"/>
              <a:defRPr>
                <a:solidFill>
                  <a:schemeClr val="accent2"/>
                </a:solidFill>
              </a:defRPr>
            </a:lvl3pPr>
            <a:lvl4pPr marL="1828800" lvl="3" indent="-298450" algn="l">
              <a:lnSpc>
                <a:spcPct val="115000"/>
              </a:lnSpc>
              <a:spcBef>
                <a:spcPts val="0"/>
              </a:spcBef>
              <a:spcAft>
                <a:spcPts val="0"/>
              </a:spcAft>
              <a:buClr>
                <a:schemeClr val="accent2"/>
              </a:buClr>
              <a:buSzPts val="1100"/>
              <a:buChar char="●"/>
              <a:defRPr>
                <a:solidFill>
                  <a:schemeClr val="accent2"/>
                </a:solidFill>
              </a:defRPr>
            </a:lvl4pPr>
            <a:lvl5pPr marL="2286000" lvl="4" indent="-298450" algn="l">
              <a:lnSpc>
                <a:spcPct val="115000"/>
              </a:lnSpc>
              <a:spcBef>
                <a:spcPts val="0"/>
              </a:spcBef>
              <a:spcAft>
                <a:spcPts val="0"/>
              </a:spcAft>
              <a:buClr>
                <a:schemeClr val="accent2"/>
              </a:buClr>
              <a:buSzPts val="1100"/>
              <a:buChar char="○"/>
              <a:defRPr>
                <a:solidFill>
                  <a:schemeClr val="accent2"/>
                </a:solidFill>
              </a:defRPr>
            </a:lvl5pPr>
            <a:lvl6pPr marL="2743200" lvl="5" indent="-298450" algn="l">
              <a:lnSpc>
                <a:spcPct val="115000"/>
              </a:lnSpc>
              <a:spcBef>
                <a:spcPts val="0"/>
              </a:spcBef>
              <a:spcAft>
                <a:spcPts val="0"/>
              </a:spcAft>
              <a:buClr>
                <a:schemeClr val="accent2"/>
              </a:buClr>
              <a:buSzPts val="1100"/>
              <a:buChar char="■"/>
              <a:defRPr>
                <a:solidFill>
                  <a:schemeClr val="accent2"/>
                </a:solidFill>
              </a:defRPr>
            </a:lvl6pPr>
            <a:lvl7pPr marL="3200400" lvl="6" indent="-298450" algn="l">
              <a:lnSpc>
                <a:spcPct val="115000"/>
              </a:lnSpc>
              <a:spcBef>
                <a:spcPts val="0"/>
              </a:spcBef>
              <a:spcAft>
                <a:spcPts val="0"/>
              </a:spcAft>
              <a:buClr>
                <a:schemeClr val="accent2"/>
              </a:buClr>
              <a:buSzPts val="1100"/>
              <a:buChar char="●"/>
              <a:defRPr>
                <a:solidFill>
                  <a:schemeClr val="accent2"/>
                </a:solidFill>
              </a:defRPr>
            </a:lvl7pPr>
            <a:lvl8pPr marL="3657600" lvl="7" indent="-298450" algn="l">
              <a:lnSpc>
                <a:spcPct val="115000"/>
              </a:lnSpc>
              <a:spcBef>
                <a:spcPts val="0"/>
              </a:spcBef>
              <a:spcAft>
                <a:spcPts val="0"/>
              </a:spcAft>
              <a:buClr>
                <a:schemeClr val="accent2"/>
              </a:buClr>
              <a:buSzPts val="1100"/>
              <a:buChar char="○"/>
              <a:defRPr>
                <a:solidFill>
                  <a:schemeClr val="accent2"/>
                </a:solidFill>
              </a:defRPr>
            </a:lvl8pPr>
            <a:lvl9pPr marL="4114800" lvl="8" indent="-298450" algn="l">
              <a:lnSpc>
                <a:spcPct val="115000"/>
              </a:lnSpc>
              <a:spcBef>
                <a:spcPts val="0"/>
              </a:spcBef>
              <a:spcAft>
                <a:spcPts val="0"/>
              </a:spcAft>
              <a:buClr>
                <a:schemeClr val="accent2"/>
              </a:buClr>
              <a:buSzPts val="1100"/>
              <a:buChar char="■"/>
              <a:defRPr>
                <a:solidFill>
                  <a:schemeClr val="accent2"/>
                </a:solidFill>
              </a:defRPr>
            </a:lvl9pPr>
          </a:lstStyle>
          <a:p>
            <a:endParaRPr/>
          </a:p>
        </p:txBody>
      </p:sp>
      <p:sp>
        <p:nvSpPr>
          <p:cNvPr id="49" name="Google Shape;49;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23"/>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23"/>
          <p:cNvSpPr txBox="1">
            <a:spLocks noGrp="1"/>
          </p:cNvSpPr>
          <p:nvPr>
            <p:ph type="body" idx="1"/>
          </p:nvPr>
        </p:nvSpPr>
        <p:spPr>
          <a:xfrm>
            <a:off x="311700" y="4521400"/>
            <a:ext cx="7979400" cy="4605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24"/>
          <p:cNvSpPr txBox="1">
            <a:spLocks noGrp="1"/>
          </p:cNvSpPr>
          <p:nvPr>
            <p:ph type="title" hasCustomPrompt="1"/>
          </p:nvPr>
        </p:nvSpPr>
        <p:spPr>
          <a:xfrm>
            <a:off x="311750" y="831175"/>
            <a:ext cx="5334900" cy="1244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chemeClr val="lt1"/>
              </a:buClr>
              <a:buSzPts val="10000"/>
              <a:buNone/>
              <a:defRPr sz="10000">
                <a:solidFill>
                  <a:schemeClr val="lt1"/>
                </a:solidFill>
              </a:defRPr>
            </a:lvl1pPr>
            <a:lvl2pPr lvl="1" algn="l">
              <a:lnSpc>
                <a:spcPct val="100000"/>
              </a:lnSpc>
              <a:spcBef>
                <a:spcPts val="0"/>
              </a:spcBef>
              <a:spcAft>
                <a:spcPts val="0"/>
              </a:spcAft>
              <a:buClr>
                <a:schemeClr val="lt1"/>
              </a:buClr>
              <a:buSzPts val="10000"/>
              <a:buNone/>
              <a:defRPr sz="10000">
                <a:solidFill>
                  <a:schemeClr val="lt1"/>
                </a:solidFill>
              </a:defRPr>
            </a:lvl2pPr>
            <a:lvl3pPr lvl="2" algn="l">
              <a:lnSpc>
                <a:spcPct val="100000"/>
              </a:lnSpc>
              <a:spcBef>
                <a:spcPts val="0"/>
              </a:spcBef>
              <a:spcAft>
                <a:spcPts val="0"/>
              </a:spcAft>
              <a:buClr>
                <a:schemeClr val="lt1"/>
              </a:buClr>
              <a:buSzPts val="10000"/>
              <a:buNone/>
              <a:defRPr sz="10000">
                <a:solidFill>
                  <a:schemeClr val="lt1"/>
                </a:solidFill>
              </a:defRPr>
            </a:lvl3pPr>
            <a:lvl4pPr lvl="3" algn="l">
              <a:lnSpc>
                <a:spcPct val="100000"/>
              </a:lnSpc>
              <a:spcBef>
                <a:spcPts val="0"/>
              </a:spcBef>
              <a:spcAft>
                <a:spcPts val="0"/>
              </a:spcAft>
              <a:buClr>
                <a:schemeClr val="lt1"/>
              </a:buClr>
              <a:buSzPts val="10000"/>
              <a:buNone/>
              <a:defRPr sz="10000">
                <a:solidFill>
                  <a:schemeClr val="lt1"/>
                </a:solidFill>
              </a:defRPr>
            </a:lvl4pPr>
            <a:lvl5pPr lvl="4" algn="l">
              <a:lnSpc>
                <a:spcPct val="100000"/>
              </a:lnSpc>
              <a:spcBef>
                <a:spcPts val="0"/>
              </a:spcBef>
              <a:spcAft>
                <a:spcPts val="0"/>
              </a:spcAft>
              <a:buClr>
                <a:schemeClr val="lt1"/>
              </a:buClr>
              <a:buSzPts val="10000"/>
              <a:buNone/>
              <a:defRPr sz="10000">
                <a:solidFill>
                  <a:schemeClr val="lt1"/>
                </a:solidFill>
              </a:defRPr>
            </a:lvl5pPr>
            <a:lvl6pPr lvl="5" algn="l">
              <a:lnSpc>
                <a:spcPct val="100000"/>
              </a:lnSpc>
              <a:spcBef>
                <a:spcPts val="0"/>
              </a:spcBef>
              <a:spcAft>
                <a:spcPts val="0"/>
              </a:spcAft>
              <a:buClr>
                <a:schemeClr val="lt1"/>
              </a:buClr>
              <a:buSzPts val="10000"/>
              <a:buNone/>
              <a:defRPr sz="10000">
                <a:solidFill>
                  <a:schemeClr val="lt1"/>
                </a:solidFill>
              </a:defRPr>
            </a:lvl6pPr>
            <a:lvl7pPr lvl="6" algn="l">
              <a:lnSpc>
                <a:spcPct val="100000"/>
              </a:lnSpc>
              <a:spcBef>
                <a:spcPts val="0"/>
              </a:spcBef>
              <a:spcAft>
                <a:spcPts val="0"/>
              </a:spcAft>
              <a:buClr>
                <a:schemeClr val="lt1"/>
              </a:buClr>
              <a:buSzPts val="10000"/>
              <a:buNone/>
              <a:defRPr sz="10000">
                <a:solidFill>
                  <a:schemeClr val="lt1"/>
                </a:solidFill>
              </a:defRPr>
            </a:lvl7pPr>
            <a:lvl8pPr lvl="7" algn="l">
              <a:lnSpc>
                <a:spcPct val="100000"/>
              </a:lnSpc>
              <a:spcBef>
                <a:spcPts val="0"/>
              </a:spcBef>
              <a:spcAft>
                <a:spcPts val="0"/>
              </a:spcAft>
              <a:buClr>
                <a:schemeClr val="lt1"/>
              </a:buClr>
              <a:buSzPts val="10000"/>
              <a:buNone/>
              <a:defRPr sz="10000">
                <a:solidFill>
                  <a:schemeClr val="lt1"/>
                </a:solidFill>
              </a:defRPr>
            </a:lvl8pPr>
            <a:lvl9pPr lvl="8" algn="l">
              <a:lnSpc>
                <a:spcPct val="100000"/>
              </a:lnSpc>
              <a:spcBef>
                <a:spcPts val="0"/>
              </a:spcBef>
              <a:spcAft>
                <a:spcPts val="0"/>
              </a:spcAft>
              <a:buClr>
                <a:schemeClr val="lt1"/>
              </a:buClr>
              <a:buSzPts val="10000"/>
              <a:buNone/>
              <a:defRPr sz="10000">
                <a:solidFill>
                  <a:schemeClr val="lt1"/>
                </a:solidFill>
              </a:defRPr>
            </a:lvl9pPr>
          </a:lstStyle>
          <a:p>
            <a:r>
              <a:t>xx%</a:t>
            </a:r>
          </a:p>
        </p:txBody>
      </p:sp>
      <p:sp>
        <p:nvSpPr>
          <p:cNvPr id="56" name="Google Shape;56;p24"/>
          <p:cNvSpPr txBox="1">
            <a:spLocks noGrp="1"/>
          </p:cNvSpPr>
          <p:nvPr>
            <p:ph type="body" idx="1"/>
          </p:nvPr>
        </p:nvSpPr>
        <p:spPr>
          <a:xfrm>
            <a:off x="311700" y="2121425"/>
            <a:ext cx="5334900" cy="9426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Clr>
                <a:schemeClr val="accent2"/>
              </a:buClr>
              <a:buSzPts val="1300"/>
              <a:buChar char="●"/>
              <a:defRPr>
                <a:solidFill>
                  <a:schemeClr val="accent2"/>
                </a:solidFill>
              </a:defRPr>
            </a:lvl1pPr>
            <a:lvl2pPr marL="914400" lvl="1" indent="-298450" algn="l">
              <a:lnSpc>
                <a:spcPct val="115000"/>
              </a:lnSpc>
              <a:spcBef>
                <a:spcPts val="0"/>
              </a:spcBef>
              <a:spcAft>
                <a:spcPts val="0"/>
              </a:spcAft>
              <a:buClr>
                <a:schemeClr val="accent2"/>
              </a:buClr>
              <a:buSzPts val="1100"/>
              <a:buChar char="○"/>
              <a:defRPr>
                <a:solidFill>
                  <a:schemeClr val="accent2"/>
                </a:solidFill>
              </a:defRPr>
            </a:lvl2pPr>
            <a:lvl3pPr marL="1371600" lvl="2" indent="-298450" algn="l">
              <a:lnSpc>
                <a:spcPct val="115000"/>
              </a:lnSpc>
              <a:spcBef>
                <a:spcPts val="0"/>
              </a:spcBef>
              <a:spcAft>
                <a:spcPts val="0"/>
              </a:spcAft>
              <a:buClr>
                <a:schemeClr val="accent2"/>
              </a:buClr>
              <a:buSzPts val="1100"/>
              <a:buChar char="■"/>
              <a:defRPr>
                <a:solidFill>
                  <a:schemeClr val="accent2"/>
                </a:solidFill>
              </a:defRPr>
            </a:lvl3pPr>
            <a:lvl4pPr marL="1828800" lvl="3" indent="-298450" algn="l">
              <a:lnSpc>
                <a:spcPct val="115000"/>
              </a:lnSpc>
              <a:spcBef>
                <a:spcPts val="0"/>
              </a:spcBef>
              <a:spcAft>
                <a:spcPts val="0"/>
              </a:spcAft>
              <a:buClr>
                <a:schemeClr val="accent2"/>
              </a:buClr>
              <a:buSzPts val="1100"/>
              <a:buChar char="●"/>
              <a:defRPr>
                <a:solidFill>
                  <a:schemeClr val="accent2"/>
                </a:solidFill>
              </a:defRPr>
            </a:lvl4pPr>
            <a:lvl5pPr marL="2286000" lvl="4" indent="-298450" algn="l">
              <a:lnSpc>
                <a:spcPct val="115000"/>
              </a:lnSpc>
              <a:spcBef>
                <a:spcPts val="0"/>
              </a:spcBef>
              <a:spcAft>
                <a:spcPts val="0"/>
              </a:spcAft>
              <a:buClr>
                <a:schemeClr val="accent2"/>
              </a:buClr>
              <a:buSzPts val="1100"/>
              <a:buChar char="○"/>
              <a:defRPr>
                <a:solidFill>
                  <a:schemeClr val="accent2"/>
                </a:solidFill>
              </a:defRPr>
            </a:lvl5pPr>
            <a:lvl6pPr marL="2743200" lvl="5" indent="-298450" algn="l">
              <a:lnSpc>
                <a:spcPct val="115000"/>
              </a:lnSpc>
              <a:spcBef>
                <a:spcPts val="0"/>
              </a:spcBef>
              <a:spcAft>
                <a:spcPts val="0"/>
              </a:spcAft>
              <a:buClr>
                <a:schemeClr val="accent2"/>
              </a:buClr>
              <a:buSzPts val="1100"/>
              <a:buChar char="■"/>
              <a:defRPr>
                <a:solidFill>
                  <a:schemeClr val="accent2"/>
                </a:solidFill>
              </a:defRPr>
            </a:lvl6pPr>
            <a:lvl7pPr marL="3200400" lvl="6" indent="-298450" algn="l">
              <a:lnSpc>
                <a:spcPct val="115000"/>
              </a:lnSpc>
              <a:spcBef>
                <a:spcPts val="0"/>
              </a:spcBef>
              <a:spcAft>
                <a:spcPts val="0"/>
              </a:spcAft>
              <a:buClr>
                <a:schemeClr val="accent2"/>
              </a:buClr>
              <a:buSzPts val="1100"/>
              <a:buChar char="●"/>
              <a:defRPr>
                <a:solidFill>
                  <a:schemeClr val="accent2"/>
                </a:solidFill>
              </a:defRPr>
            </a:lvl7pPr>
            <a:lvl8pPr marL="3657600" lvl="7" indent="-298450" algn="l">
              <a:lnSpc>
                <a:spcPct val="115000"/>
              </a:lnSpc>
              <a:spcBef>
                <a:spcPts val="0"/>
              </a:spcBef>
              <a:spcAft>
                <a:spcPts val="0"/>
              </a:spcAft>
              <a:buClr>
                <a:schemeClr val="accent2"/>
              </a:buClr>
              <a:buSzPts val="1100"/>
              <a:buChar char="○"/>
              <a:defRPr>
                <a:solidFill>
                  <a:schemeClr val="accent2"/>
                </a:solidFill>
              </a:defRPr>
            </a:lvl8pPr>
            <a:lvl9pPr marL="4114800" lvl="8" indent="-298450" algn="l">
              <a:lnSpc>
                <a:spcPct val="115000"/>
              </a:lnSpc>
              <a:spcBef>
                <a:spcPts val="0"/>
              </a:spcBef>
              <a:spcAft>
                <a:spcPts val="0"/>
              </a:spcAft>
              <a:buClr>
                <a:schemeClr val="accent2"/>
              </a:buClr>
              <a:buSzPts val="1100"/>
              <a:buChar char="■"/>
              <a:defRPr>
                <a:solidFill>
                  <a:schemeClr val="accent2"/>
                </a:solidFill>
              </a:defRPr>
            </a:lvl9pPr>
          </a:lstStyle>
          <a:p>
            <a:endParaRPr/>
          </a:p>
        </p:txBody>
      </p:sp>
      <p:sp>
        <p:nvSpPr>
          <p:cNvPr id="57" name="Google Shape;57;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endParaRPr/>
          </a:p>
        </p:txBody>
      </p:sp>
      <p:sp>
        <p:nvSpPr>
          <p:cNvPr id="7" name="Google Shape;7;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8" name="Google Shape;8;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ru"/>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A0007"/>
        </a:solidFill>
        <a:effectLst/>
      </p:bgPr>
    </p:bg>
    <p:spTree>
      <p:nvGrpSpPr>
        <p:cNvPr id="1" name="Shape 63"/>
        <p:cNvGrpSpPr/>
        <p:nvPr/>
      </p:nvGrpSpPr>
      <p:grpSpPr>
        <a:xfrm>
          <a:off x="0" y="0"/>
          <a:ext cx="0" cy="0"/>
          <a:chOff x="0" y="0"/>
          <a:chExt cx="0" cy="0"/>
        </a:xfrm>
      </p:grpSpPr>
      <p:sp>
        <p:nvSpPr>
          <p:cNvPr id="64" name="Google Shape;64;p1"/>
          <p:cNvSpPr txBox="1">
            <a:spLocks noGrp="1"/>
          </p:cNvSpPr>
          <p:nvPr>
            <p:ph type="ctrTitle"/>
          </p:nvPr>
        </p:nvSpPr>
        <p:spPr>
          <a:xfrm>
            <a:off x="350175" y="712350"/>
            <a:ext cx="3601500" cy="1992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ru" sz="13000" b="1">
                <a:solidFill>
                  <a:srgbClr val="AA0007"/>
                </a:solidFill>
              </a:rPr>
              <a:t>ГТО</a:t>
            </a:r>
            <a:endParaRPr sz="13000" b="1">
              <a:solidFill>
                <a:srgbClr val="AA0007"/>
              </a:solidFill>
            </a:endParaRPr>
          </a:p>
        </p:txBody>
      </p:sp>
      <p:sp>
        <p:nvSpPr>
          <p:cNvPr id="65" name="Google Shape;65;p1"/>
          <p:cNvSpPr txBox="1">
            <a:spLocks noGrp="1"/>
          </p:cNvSpPr>
          <p:nvPr>
            <p:ph type="subTitle" idx="1"/>
          </p:nvPr>
        </p:nvSpPr>
        <p:spPr>
          <a:xfrm>
            <a:off x="4089150" y="402550"/>
            <a:ext cx="4933500" cy="2115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r>
              <a:rPr lang="ru" sz="2800">
                <a:solidFill>
                  <a:srgbClr val="AA0007"/>
                </a:solidFill>
              </a:rPr>
              <a:t>Всероссийский физкультурно-спортивный комплекс </a:t>
            </a:r>
            <a:endParaRPr sz="2800">
              <a:solidFill>
                <a:srgbClr val="AA0007"/>
              </a:solidFill>
            </a:endParaRPr>
          </a:p>
        </p:txBody>
      </p:sp>
      <p:pic>
        <p:nvPicPr>
          <p:cNvPr id="66" name="Google Shape;66;p1"/>
          <p:cNvPicPr preferRelativeResize="0"/>
          <p:nvPr/>
        </p:nvPicPr>
        <p:blipFill rotWithShape="1">
          <a:blip r:embed="rId3">
            <a:alphaModFix/>
          </a:blip>
          <a:srcRect/>
          <a:stretch/>
        </p:blipFill>
        <p:spPr>
          <a:xfrm>
            <a:off x="2625975" y="2974275"/>
            <a:ext cx="2179574" cy="2179574"/>
          </a:xfrm>
          <a:prstGeom prst="rect">
            <a:avLst/>
          </a:prstGeom>
          <a:noFill/>
          <a:ln>
            <a:noFill/>
          </a:ln>
        </p:spPr>
      </p:pic>
      <p:pic>
        <p:nvPicPr>
          <p:cNvPr id="67" name="Google Shape;67;p1"/>
          <p:cNvPicPr preferRelativeResize="0"/>
          <p:nvPr/>
        </p:nvPicPr>
        <p:blipFill rotWithShape="1">
          <a:blip r:embed="rId4">
            <a:alphaModFix/>
          </a:blip>
          <a:srcRect/>
          <a:stretch/>
        </p:blipFill>
        <p:spPr>
          <a:xfrm>
            <a:off x="4805550" y="2984625"/>
            <a:ext cx="2158875" cy="2158875"/>
          </a:xfrm>
          <a:prstGeom prst="rect">
            <a:avLst/>
          </a:prstGeom>
          <a:noFill/>
          <a:ln>
            <a:noFill/>
          </a:ln>
        </p:spPr>
      </p:pic>
      <p:pic>
        <p:nvPicPr>
          <p:cNvPr id="68" name="Google Shape;68;p1"/>
          <p:cNvPicPr preferRelativeResize="0"/>
          <p:nvPr/>
        </p:nvPicPr>
        <p:blipFill rotWithShape="1">
          <a:blip r:embed="rId5">
            <a:alphaModFix/>
          </a:blip>
          <a:srcRect/>
          <a:stretch/>
        </p:blipFill>
        <p:spPr>
          <a:xfrm>
            <a:off x="7093150" y="3038638"/>
            <a:ext cx="2050850" cy="20508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9"/>
          <p:cNvSpPr txBox="1">
            <a:spLocks noGrp="1"/>
          </p:cNvSpPr>
          <p:nvPr>
            <p:ph type="title"/>
          </p:nvPr>
        </p:nvSpPr>
        <p:spPr>
          <a:xfrm>
            <a:off x="278014" y="369651"/>
            <a:ext cx="4184100" cy="3294240"/>
          </a:xfrm>
          <a:prstGeom prst="rect">
            <a:avLst/>
          </a:prstGeom>
          <a:noFill/>
          <a:ln>
            <a:noFill/>
          </a:ln>
        </p:spPr>
        <p:txBody>
          <a:bodyPr spcFirstLastPara="1" wrap="square" lIns="91425" tIns="91425" rIns="91425" bIns="91425" anchor="ctr" anchorCtr="0">
            <a:noAutofit/>
          </a:bodyPr>
          <a:lstStyle/>
          <a:p>
            <a:pPr marL="177800" lvl="0" indent="0" algn="l" rtl="0">
              <a:lnSpc>
                <a:spcPct val="115000"/>
              </a:lnSpc>
              <a:spcBef>
                <a:spcPts val="300"/>
              </a:spcBef>
              <a:spcAft>
                <a:spcPts val="0"/>
              </a:spcAft>
              <a:buSzPts val="3600"/>
              <a:buNone/>
            </a:pPr>
            <a:r>
              <a:rPr lang="ru" sz="900" dirty="0" smtClean="0">
                <a:solidFill>
                  <a:schemeClr val="dk1"/>
                </a:solidFill>
              </a:rPr>
              <a:t>Подтягивание </a:t>
            </a:r>
            <a:r>
              <a:rPr lang="ru" sz="900" dirty="0">
                <a:solidFill>
                  <a:schemeClr val="dk1"/>
                </a:solidFill>
              </a:rPr>
              <a:t>из виса на высокой перекладине выполняется из исходного положения: вис хватом сверху, кисти рук на ширине плеч, руки, туловище и ноги выпрямлены, ноги не касаются пола, ступни вместе. Участник подтягивается так, чтобы подбородок пересек верхнюю линию грифа перекладины, затем опускается в вис и, зафиксировав на 0,5 секунд исходное положение, продолжает выполнение упражнения. Засчитывается количество правильно выполненных подтягиваний.     </a:t>
            </a:r>
            <a:endParaRPr sz="900" dirty="0">
              <a:solidFill>
                <a:schemeClr val="dk1"/>
              </a:solidFill>
            </a:endParaRPr>
          </a:p>
          <a:p>
            <a:pPr marL="177800" lvl="0" indent="0" algn="l" rtl="0">
              <a:lnSpc>
                <a:spcPct val="115000"/>
              </a:lnSpc>
              <a:spcBef>
                <a:spcPts val="300"/>
              </a:spcBef>
              <a:spcAft>
                <a:spcPts val="0"/>
              </a:spcAft>
              <a:buSzPts val="3600"/>
              <a:buNone/>
            </a:pPr>
            <a:endParaRPr sz="900" dirty="0">
              <a:solidFill>
                <a:schemeClr val="dk1"/>
              </a:solidFill>
            </a:endParaRPr>
          </a:p>
          <a:p>
            <a:pPr marL="177800" lvl="0" indent="0" algn="l" rtl="0">
              <a:lnSpc>
                <a:spcPct val="115000"/>
              </a:lnSpc>
              <a:spcBef>
                <a:spcPts val="300"/>
              </a:spcBef>
              <a:spcAft>
                <a:spcPts val="0"/>
              </a:spcAft>
              <a:buSzPts val="3600"/>
              <a:buNone/>
            </a:pPr>
            <a:r>
              <a:rPr lang="ru" sz="900" dirty="0">
                <a:solidFill>
                  <a:schemeClr val="dk1"/>
                </a:solidFill>
              </a:rPr>
              <a:t>Ошибки: 1) подтягивание рывками или с махами ног (туловища); 2) подбородок не поднялся выше грифа перекладины; 3) отсутствие фиксации на 0,5 секунд исходного положения; 4) разновременное сгибание рук.</a:t>
            </a:r>
            <a:endParaRPr sz="900" dirty="0">
              <a:solidFill>
                <a:schemeClr val="dk1"/>
              </a:solidFill>
            </a:endParaRPr>
          </a:p>
        </p:txBody>
      </p:sp>
      <p:sp>
        <p:nvSpPr>
          <p:cNvPr id="126" name="Google Shape;126;p9"/>
          <p:cNvSpPr txBox="1">
            <a:spLocks noGrp="1"/>
          </p:cNvSpPr>
          <p:nvPr>
            <p:ph type="title"/>
          </p:nvPr>
        </p:nvSpPr>
        <p:spPr>
          <a:xfrm>
            <a:off x="311675" y="249900"/>
            <a:ext cx="8367900" cy="550800"/>
          </a:xfrm>
          <a:prstGeom prst="rect">
            <a:avLst/>
          </a:prstGeom>
          <a:noFill/>
          <a:ln>
            <a:noFill/>
          </a:ln>
        </p:spPr>
        <p:txBody>
          <a:bodyPr spcFirstLastPara="1" wrap="square" lIns="91425" tIns="91425" rIns="91425" bIns="91425" anchor="ctr" anchorCtr="0">
            <a:normAutofit fontScale="90000"/>
          </a:bodyPr>
          <a:lstStyle/>
          <a:p>
            <a:pPr marL="0" lvl="0" indent="0" algn="ctr" rtl="0">
              <a:lnSpc>
                <a:spcPct val="100000"/>
              </a:lnSpc>
              <a:spcBef>
                <a:spcPts val="0"/>
              </a:spcBef>
              <a:spcAft>
                <a:spcPts val="0"/>
              </a:spcAft>
              <a:buSzPct val="111111"/>
              <a:buNone/>
            </a:pPr>
            <a:r>
              <a:rPr lang="ru">
                <a:solidFill>
                  <a:srgbClr val="AA0007"/>
                </a:solidFill>
              </a:rPr>
              <a:t>Подтягивание</a:t>
            </a:r>
            <a:endParaRPr>
              <a:solidFill>
                <a:srgbClr val="AA0007"/>
              </a:solidFill>
            </a:endParaRPr>
          </a:p>
        </p:txBody>
      </p:sp>
      <p:sp>
        <p:nvSpPr>
          <p:cNvPr id="127" name="Google Shape;127;p9"/>
          <p:cNvSpPr txBox="1">
            <a:spLocks noGrp="1"/>
          </p:cNvSpPr>
          <p:nvPr>
            <p:ph type="title"/>
          </p:nvPr>
        </p:nvSpPr>
        <p:spPr>
          <a:xfrm>
            <a:off x="4774925" y="800700"/>
            <a:ext cx="4184100" cy="4251900"/>
          </a:xfrm>
          <a:prstGeom prst="rect">
            <a:avLst/>
          </a:prstGeom>
          <a:noFill/>
          <a:ln>
            <a:noFill/>
          </a:ln>
        </p:spPr>
        <p:txBody>
          <a:bodyPr spcFirstLastPara="1" wrap="square" lIns="91425" tIns="91425" rIns="91425" bIns="91425" anchor="ctr" anchorCtr="0">
            <a:noAutofit/>
          </a:bodyPr>
          <a:lstStyle/>
          <a:p>
            <a:pPr marL="177800" lvl="0" indent="0" algn="l" rtl="0">
              <a:lnSpc>
                <a:spcPct val="115000"/>
              </a:lnSpc>
              <a:spcBef>
                <a:spcPts val="300"/>
              </a:spcBef>
              <a:spcAft>
                <a:spcPts val="0"/>
              </a:spcAft>
              <a:buSzPts val="3600"/>
              <a:buNone/>
            </a:pPr>
            <a:r>
              <a:rPr lang="ru" sz="900" dirty="0">
                <a:solidFill>
                  <a:schemeClr val="dk1"/>
                </a:solidFill>
              </a:rPr>
              <a:t>Подтягивание из виса лежа на низкой перекладине выполняется из исходного положения: вис лежа лицом вверх хватом сверху, кисти рук на ширине плеч, голова, туловище и ноги составляют прямую линию, пятки могут упираться в опору высотой до 4 см. Высота грифа перекладины для участников I - III ступеней - 90 см. Высота грифа перекладины для участников IV - IX ступеней - 110 см. Для того чтобы занять исходное положение, участник подходит к перекладине, берется за гриф хватом сверху, приседает под гриф и, держа голову прямо, ставит подбородок на гриф перекладины. После чего, не разгибая рук и не отрывая подбородка от грифа, шагая вперед, выпрямляется так, чтобы голова, туловище и ноги составляли прямую линию. Помощник судьи подставляет опору под ноги участника. После этого участник выпрямляет руки и занимает исходное положение. Из исходного положения участник подтягивается до пересечения подбородком грифа перекладины, затем опускается в вис и, зафиксировав на 0,5 секунд исходное положение, продолжает выполнение упражнения. Засчитывается количество правильно выполненных подтягиваний, фиксируемых счетом судьи. </a:t>
            </a:r>
            <a:endParaRPr sz="900" dirty="0">
              <a:solidFill>
                <a:schemeClr val="dk1"/>
              </a:solidFill>
            </a:endParaRPr>
          </a:p>
          <a:p>
            <a:pPr marL="177800" lvl="0" indent="0" algn="l" rtl="0">
              <a:lnSpc>
                <a:spcPct val="115000"/>
              </a:lnSpc>
              <a:spcBef>
                <a:spcPts val="300"/>
              </a:spcBef>
              <a:spcAft>
                <a:spcPts val="0"/>
              </a:spcAft>
              <a:buSzPts val="3600"/>
              <a:buNone/>
            </a:pPr>
            <a:endParaRPr sz="900" dirty="0">
              <a:solidFill>
                <a:schemeClr val="dk1"/>
              </a:solidFill>
            </a:endParaRPr>
          </a:p>
          <a:p>
            <a:pPr marL="177800" lvl="0" indent="0" algn="l" rtl="0">
              <a:lnSpc>
                <a:spcPct val="115000"/>
              </a:lnSpc>
              <a:spcBef>
                <a:spcPts val="300"/>
              </a:spcBef>
              <a:spcAft>
                <a:spcPts val="0"/>
              </a:spcAft>
              <a:buSzPts val="3600"/>
              <a:buNone/>
            </a:pPr>
            <a:r>
              <a:rPr lang="ru" sz="900" dirty="0">
                <a:solidFill>
                  <a:schemeClr val="dk1"/>
                </a:solidFill>
              </a:rPr>
              <a:t>Ошибки: 1) подтягивания с рывками или с прогибанием туловища; 2) подбородок не поднялся выше грифа перекладины; 3) отсутствие фиксации на 0,5 секунд исходного положения; 4) разновременное сгибание рук.</a:t>
            </a:r>
            <a:endParaRPr sz="900" dirty="0">
              <a:solidFill>
                <a:schemeClr val="dk1"/>
              </a:solidFill>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842" r="18538"/>
          <a:stretch/>
        </p:blipFill>
        <p:spPr bwMode="auto">
          <a:xfrm>
            <a:off x="2222791" y="3271988"/>
            <a:ext cx="1810945" cy="1547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893" y="3271988"/>
            <a:ext cx="1518639" cy="1555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0"/>
          <p:cNvSpPr txBox="1">
            <a:spLocks noGrp="1"/>
          </p:cNvSpPr>
          <p:nvPr>
            <p:ph type="title"/>
          </p:nvPr>
        </p:nvSpPr>
        <p:spPr>
          <a:xfrm>
            <a:off x="311675" y="1147500"/>
            <a:ext cx="5272200" cy="3704700"/>
          </a:xfrm>
          <a:prstGeom prst="rect">
            <a:avLst/>
          </a:prstGeom>
          <a:noFill/>
          <a:ln>
            <a:noFill/>
          </a:ln>
        </p:spPr>
        <p:txBody>
          <a:bodyPr spcFirstLastPara="1" wrap="square" lIns="91425" tIns="91425" rIns="91425" bIns="91425" anchor="ctr" anchorCtr="0">
            <a:noAutofit/>
          </a:bodyPr>
          <a:lstStyle/>
          <a:p>
            <a:pPr marL="177800" lvl="0" indent="0" algn="l" rtl="0">
              <a:lnSpc>
                <a:spcPct val="115000"/>
              </a:lnSpc>
              <a:spcBef>
                <a:spcPts val="300"/>
              </a:spcBef>
              <a:spcAft>
                <a:spcPts val="0"/>
              </a:spcAft>
              <a:buSzPts val="3600"/>
              <a:buNone/>
            </a:pPr>
            <a:r>
              <a:rPr lang="ru" sz="1200" dirty="0">
                <a:solidFill>
                  <a:schemeClr val="dk1"/>
                </a:solidFill>
              </a:rPr>
              <a:t>Тестирование сгибания и разгибания рук в упоре лежа на полу, может проводится с применением «контактной платформы», либо без нее. Сгибание и разгибание рук в упоре лежа на полу, выполняется из исходного положения: упор лежа на полу, руки на ширине плеч, кисти вперед, локти разведены не более чем на 45 градусов, плечи, туловище и ноги составляют прямую линию. Стопы упираются в пол без опоры. Сгибая руки, необходимо коснуться грудью пола или «контактной платформы» высотой 5 см, затем, разгибая руки, вернуться в исходное положение и, зафиксировав его на 0,5 секунд, продолжить выполнение тестирования. Засчитывается количество правильно выполненных сгибаний и разгибаний рук. </a:t>
            </a:r>
            <a:endParaRPr sz="1200" dirty="0">
              <a:solidFill>
                <a:schemeClr val="dk1"/>
              </a:solidFill>
            </a:endParaRPr>
          </a:p>
          <a:p>
            <a:pPr marL="177800" lvl="0" indent="0" algn="l" rtl="0">
              <a:lnSpc>
                <a:spcPct val="115000"/>
              </a:lnSpc>
              <a:spcBef>
                <a:spcPts val="300"/>
              </a:spcBef>
              <a:spcAft>
                <a:spcPts val="0"/>
              </a:spcAft>
              <a:buSzPts val="3600"/>
              <a:buNone/>
            </a:pPr>
            <a:r>
              <a:rPr lang="ru" sz="1200" dirty="0">
                <a:solidFill>
                  <a:schemeClr val="dk1"/>
                </a:solidFill>
              </a:rPr>
              <a:t>Ошибки: 1) касание пола коленями, бедрами, тазом; 2) нарушение прямой линии «плечи - туловище – ноги»; 3) отсутствие фиксации на 0,5 секунд исходного положения; 4) поочередное разгибание рук; 5) отсутствие касания грудью пола (платформы); 6) разведение локтей относительно туловища более чем на 45 градусов.</a:t>
            </a:r>
            <a:endParaRPr sz="1200" dirty="0">
              <a:solidFill>
                <a:schemeClr val="dk1"/>
              </a:solidFill>
            </a:endParaRPr>
          </a:p>
        </p:txBody>
      </p:sp>
      <p:sp>
        <p:nvSpPr>
          <p:cNvPr id="133" name="Google Shape;133;p10"/>
          <p:cNvSpPr txBox="1">
            <a:spLocks noGrp="1"/>
          </p:cNvSpPr>
          <p:nvPr>
            <p:ph type="title"/>
          </p:nvPr>
        </p:nvSpPr>
        <p:spPr>
          <a:xfrm>
            <a:off x="385483" y="205076"/>
            <a:ext cx="8367900" cy="550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ct val="111111"/>
              <a:buNone/>
            </a:pPr>
            <a:r>
              <a:rPr lang="ru" sz="3000" dirty="0" smtClean="0">
                <a:solidFill>
                  <a:srgbClr val="AA0007"/>
                </a:solidFill>
              </a:rPr>
              <a:t>Сгибание и разгибание рук в упоре лежа на полу</a:t>
            </a:r>
            <a:endParaRPr sz="3000" dirty="0">
              <a:solidFill>
                <a:srgbClr val="AA0007"/>
              </a:solidFill>
            </a:endParaRPr>
          </a:p>
        </p:txBody>
      </p:sp>
      <p:pic>
        <p:nvPicPr>
          <p:cNvPr id="134" name="Google Shape;134;p10"/>
          <p:cNvPicPr preferRelativeResize="0"/>
          <p:nvPr/>
        </p:nvPicPr>
        <p:blipFill rotWithShape="1">
          <a:blip r:embed="rId3">
            <a:alphaModFix/>
          </a:blip>
          <a:srcRect/>
          <a:stretch/>
        </p:blipFill>
        <p:spPr>
          <a:xfrm>
            <a:off x="5583875" y="1802025"/>
            <a:ext cx="3348525" cy="22340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1"/>
          <p:cNvSpPr txBox="1">
            <a:spLocks noGrp="1"/>
          </p:cNvSpPr>
          <p:nvPr>
            <p:ph type="title"/>
          </p:nvPr>
        </p:nvSpPr>
        <p:spPr>
          <a:xfrm>
            <a:off x="311675" y="981825"/>
            <a:ext cx="4179900" cy="3725400"/>
          </a:xfrm>
          <a:prstGeom prst="rect">
            <a:avLst/>
          </a:prstGeom>
          <a:noFill/>
          <a:ln>
            <a:noFill/>
          </a:ln>
        </p:spPr>
        <p:txBody>
          <a:bodyPr spcFirstLastPara="1" wrap="square" lIns="91425" tIns="91425" rIns="91425" bIns="91425" anchor="ctr" anchorCtr="0">
            <a:noAutofit/>
          </a:bodyPr>
          <a:lstStyle/>
          <a:p>
            <a:pPr marL="177800" lvl="0" indent="0" algn="l" rtl="0">
              <a:lnSpc>
                <a:spcPct val="115000"/>
              </a:lnSpc>
              <a:spcBef>
                <a:spcPts val="300"/>
              </a:spcBef>
              <a:spcAft>
                <a:spcPts val="0"/>
              </a:spcAft>
              <a:buSzPts val="3600"/>
              <a:buNone/>
            </a:pPr>
            <a:r>
              <a:rPr lang="ru" sz="1000">
                <a:solidFill>
                  <a:schemeClr val="dk1"/>
                </a:solidFill>
              </a:rPr>
              <a:t>Наклон вперед из положения стоя с прямыми ногами выполняется из исходного положения: стоя на полу или гимнастической скамье, ноги выпрямлены в коленях, ступни ног расположены параллельно на ширине 10 - 15 см. При выполнении испытания (теста) на полу участник по команде выполняет два предварительных наклона. При третьем наклоне касается пола пальцами или ладонями двух рук и фиксирует результат в течение 2 секунд. При выполнении испытания (теста) на гимнастической скамье по команде участник выполняет два предварительных наклона, скользя пальцами рук по линейке измерения. При третьем наклоне участник максимально сгибается и фиксирует результат в течение 2 с. Величина гибкости измеряется в сантиметрах. Результат выше уровня гимнастической скамьи определяется знаком «-» , ниже - знаком «+». </a:t>
            </a:r>
            <a:endParaRPr sz="1000">
              <a:solidFill>
                <a:schemeClr val="dk1"/>
              </a:solidFill>
            </a:endParaRPr>
          </a:p>
          <a:p>
            <a:pPr marL="177800" lvl="0" indent="0" algn="l" rtl="0">
              <a:lnSpc>
                <a:spcPct val="115000"/>
              </a:lnSpc>
              <a:spcBef>
                <a:spcPts val="300"/>
              </a:spcBef>
              <a:spcAft>
                <a:spcPts val="0"/>
              </a:spcAft>
              <a:buSzPts val="3600"/>
              <a:buNone/>
            </a:pPr>
            <a:r>
              <a:rPr lang="ru" sz="1000">
                <a:solidFill>
                  <a:schemeClr val="dk1"/>
                </a:solidFill>
              </a:rPr>
              <a:t>Ошибки: 1) сгибание ног в коленях; 2) фиксация результата пальцами одной руки; 3) отсутствие фиксации результата в течение 2 секунд.</a:t>
            </a:r>
            <a:endParaRPr sz="1000">
              <a:solidFill>
                <a:schemeClr val="dk1"/>
              </a:solidFill>
            </a:endParaRPr>
          </a:p>
        </p:txBody>
      </p:sp>
      <p:sp>
        <p:nvSpPr>
          <p:cNvPr id="140" name="Google Shape;140;p11"/>
          <p:cNvSpPr txBox="1">
            <a:spLocks noGrp="1"/>
          </p:cNvSpPr>
          <p:nvPr>
            <p:ph type="title"/>
          </p:nvPr>
        </p:nvSpPr>
        <p:spPr>
          <a:xfrm>
            <a:off x="311675" y="249900"/>
            <a:ext cx="8367900" cy="550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990"/>
              <a:buNone/>
            </a:pPr>
            <a:r>
              <a:rPr lang="ru" sz="2040">
                <a:solidFill>
                  <a:srgbClr val="AA0007"/>
                </a:solidFill>
              </a:rPr>
              <a:t>Наклон вперед из положения стоя с прямыми ногами на полу или на гимнастической скамье</a:t>
            </a:r>
            <a:endParaRPr sz="2040">
              <a:solidFill>
                <a:srgbClr val="AA0007"/>
              </a:solidFill>
            </a:endParaRPr>
          </a:p>
        </p:txBody>
      </p:sp>
      <p:pic>
        <p:nvPicPr>
          <p:cNvPr id="141" name="Google Shape;141;p11"/>
          <p:cNvPicPr preferRelativeResize="0"/>
          <p:nvPr/>
        </p:nvPicPr>
        <p:blipFill rotWithShape="1">
          <a:blip r:embed="rId3">
            <a:alphaModFix/>
          </a:blip>
          <a:srcRect/>
          <a:stretch/>
        </p:blipFill>
        <p:spPr>
          <a:xfrm>
            <a:off x="4749575" y="1261267"/>
            <a:ext cx="4179901" cy="278660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2"/>
          <p:cNvSpPr txBox="1">
            <a:spLocks noGrp="1"/>
          </p:cNvSpPr>
          <p:nvPr>
            <p:ph type="title"/>
          </p:nvPr>
        </p:nvSpPr>
        <p:spPr>
          <a:xfrm>
            <a:off x="311675" y="1160975"/>
            <a:ext cx="4185000" cy="3553200"/>
          </a:xfrm>
          <a:prstGeom prst="rect">
            <a:avLst/>
          </a:prstGeom>
          <a:noFill/>
          <a:ln>
            <a:noFill/>
          </a:ln>
        </p:spPr>
        <p:txBody>
          <a:bodyPr spcFirstLastPara="1" wrap="square" lIns="91425" tIns="91425" rIns="91425" bIns="91425" anchor="ctr" anchorCtr="0">
            <a:noAutofit/>
          </a:bodyPr>
          <a:lstStyle/>
          <a:p>
            <a:pPr marL="177800" lvl="0" indent="0" algn="l" rtl="0">
              <a:lnSpc>
                <a:spcPct val="115000"/>
              </a:lnSpc>
              <a:spcBef>
                <a:spcPts val="300"/>
              </a:spcBef>
              <a:spcAft>
                <a:spcPts val="0"/>
              </a:spcAft>
              <a:buSzPts val="3600"/>
              <a:buNone/>
            </a:pPr>
            <a:r>
              <a:rPr lang="ru" sz="1200" dirty="0">
                <a:solidFill>
                  <a:schemeClr val="dk1"/>
                </a:solidFill>
              </a:rPr>
              <a:t>Прыжок в длину с места толчком двумя ногами выполняется в соответствующем секторе для прыжков. Место отталкивания должно обеспечивать хорошее сцепление с обувью. Участник принимает исходное положение: ноги на ширине плеч, ступни параллельно, носки ног перед линией измерения. Одновременным толчком двух ног выполняется прыжок вперед. Мах руками разрешен. Измерение производится по перпендикулярной прямой от линии измерения до ближайшего следа, оставленного любой частью тела участника. Участнику предоставляются три попытки. В зачет идет лучший результат.</a:t>
            </a:r>
            <a:endParaRPr sz="1200" dirty="0">
              <a:solidFill>
                <a:schemeClr val="dk1"/>
              </a:solidFill>
            </a:endParaRPr>
          </a:p>
          <a:p>
            <a:pPr marL="177800" lvl="0" indent="0" algn="l" rtl="0">
              <a:lnSpc>
                <a:spcPct val="115000"/>
              </a:lnSpc>
              <a:spcBef>
                <a:spcPts val="300"/>
              </a:spcBef>
              <a:spcAft>
                <a:spcPts val="0"/>
              </a:spcAft>
              <a:buSzPts val="3600"/>
              <a:buNone/>
            </a:pPr>
            <a:r>
              <a:rPr lang="ru" sz="1200" dirty="0">
                <a:solidFill>
                  <a:schemeClr val="dk1"/>
                </a:solidFill>
              </a:rPr>
              <a:t> Ошибки: 1) заступ за линию измерения или касание ее; 2) выполнение отталкивания с предварительного подскока; 3) отталкивание ногами разновременно.</a:t>
            </a:r>
            <a:endParaRPr sz="1200" dirty="0">
              <a:solidFill>
                <a:schemeClr val="dk1"/>
              </a:solidFill>
            </a:endParaRPr>
          </a:p>
        </p:txBody>
      </p:sp>
      <p:sp>
        <p:nvSpPr>
          <p:cNvPr id="147" name="Google Shape;147;p12"/>
          <p:cNvSpPr txBox="1">
            <a:spLocks noGrp="1"/>
          </p:cNvSpPr>
          <p:nvPr>
            <p:ph type="title"/>
          </p:nvPr>
        </p:nvSpPr>
        <p:spPr>
          <a:xfrm>
            <a:off x="311675" y="249900"/>
            <a:ext cx="8367900" cy="550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990"/>
              <a:buNone/>
            </a:pPr>
            <a:r>
              <a:rPr lang="ru" sz="2800" dirty="0">
                <a:solidFill>
                  <a:srgbClr val="AA0007"/>
                </a:solidFill>
              </a:rPr>
              <a:t>Прыжок в длину с места толчком двумя ногами</a:t>
            </a:r>
            <a:endParaRPr sz="2800" dirty="0">
              <a:solidFill>
                <a:srgbClr val="AA0007"/>
              </a:solidFill>
            </a:endParaRPr>
          </a:p>
        </p:txBody>
      </p:sp>
      <p:pic>
        <p:nvPicPr>
          <p:cNvPr id="148" name="Google Shape;148;p12"/>
          <p:cNvPicPr preferRelativeResize="0"/>
          <p:nvPr/>
        </p:nvPicPr>
        <p:blipFill rotWithShape="1">
          <a:blip r:embed="rId3">
            <a:alphaModFix/>
          </a:blip>
          <a:srcRect/>
          <a:stretch/>
        </p:blipFill>
        <p:spPr>
          <a:xfrm>
            <a:off x="4633525" y="1498900"/>
            <a:ext cx="4342528" cy="28773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31523" y="227911"/>
            <a:ext cx="6247800" cy="757825"/>
          </a:xfrm>
        </p:spPr>
        <p:txBody>
          <a:bodyPr>
            <a:normAutofit fontScale="90000"/>
          </a:bodyPr>
          <a:lstStyle/>
          <a:p>
            <a:pPr lvl="0" algn="ctr"/>
            <a:r>
              <a:rPr lang="ru-RU" dirty="0" smtClean="0">
                <a:solidFill>
                  <a:srgbClr val="AA0007"/>
                </a:solidFill>
              </a:rPr>
              <a:t>Метание мяча</a:t>
            </a:r>
            <a:r>
              <a:rPr lang="ru-RU" dirty="0">
                <a:solidFill>
                  <a:srgbClr val="AA0007"/>
                </a:solidFill>
              </a:rPr>
              <a:t/>
            </a:r>
            <a:br>
              <a:rPr lang="ru-RU" dirty="0">
                <a:solidFill>
                  <a:srgbClr val="AA0007"/>
                </a:solidFill>
              </a:rPr>
            </a:br>
            <a:endParaRPr lang="ru-RU"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890" t="18377" r="25370"/>
          <a:stretch/>
        </p:blipFill>
        <p:spPr bwMode="auto">
          <a:xfrm>
            <a:off x="6705599" y="2387440"/>
            <a:ext cx="2142625" cy="2338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21857" y="533240"/>
            <a:ext cx="6409766" cy="1815882"/>
          </a:xfrm>
          <a:prstGeom prst="rect">
            <a:avLst/>
          </a:prstGeom>
        </p:spPr>
        <p:txBody>
          <a:bodyPr wrap="square">
            <a:spAutoFit/>
          </a:bodyPr>
          <a:lstStyle/>
          <a:p>
            <a:r>
              <a:rPr lang="ru-RU" dirty="0"/>
              <a:t>Метание теннисного мяча в цель производится с расстояния 6 метров в закрепленный на стене гимнастический обруч диаметром 90 см. Нижний край обруча находится на высоте 2 метра от пола. Для метания теннисного мяча в цель используется мяч весом 57 грамм</a:t>
            </a:r>
            <a:r>
              <a:rPr lang="ru-RU" dirty="0" smtClean="0"/>
              <a:t>.</a:t>
            </a:r>
            <a:endParaRPr lang="ru-RU" dirty="0"/>
          </a:p>
          <a:p>
            <a:r>
              <a:rPr lang="ru-RU" dirty="0"/>
              <a:t>Участнику предоставляется право выполнить пять попыток. Засчитывается количество попаданий в площадь, ограниченную обручем</a:t>
            </a:r>
            <a:r>
              <a:rPr lang="ru-RU" dirty="0" smtClean="0"/>
              <a:t>.</a:t>
            </a:r>
            <a:endParaRPr lang="ru-RU" dirty="0"/>
          </a:p>
          <a:p>
            <a:r>
              <a:rPr lang="ru-RU" dirty="0"/>
              <a:t>Ошибки, при которых выполнение не засчитывается</a:t>
            </a:r>
            <a:r>
              <a:rPr lang="ru-RU" dirty="0" smtClean="0"/>
              <a:t>:</a:t>
            </a:r>
            <a:endParaRPr lang="ru-RU" dirty="0"/>
          </a:p>
          <a:p>
            <a:r>
              <a:rPr lang="ru-RU" dirty="0"/>
              <a:t>— участник совершил заступ за линию метания.</a:t>
            </a:r>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821" t="591"/>
          <a:stretch/>
        </p:blipFill>
        <p:spPr bwMode="auto">
          <a:xfrm>
            <a:off x="157226" y="533240"/>
            <a:ext cx="2164631" cy="185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57226" y="2482103"/>
            <a:ext cx="6404939" cy="2123658"/>
          </a:xfrm>
          <a:prstGeom prst="rect">
            <a:avLst/>
          </a:prstGeom>
        </p:spPr>
        <p:txBody>
          <a:bodyPr wrap="square">
            <a:spAutoFit/>
          </a:bodyPr>
          <a:lstStyle/>
          <a:p>
            <a:r>
              <a:rPr lang="ru-RU" sz="1100" dirty="0">
                <a:latin typeface="Bahnschrift" pitchFamily="34" charset="0"/>
              </a:rPr>
              <a:t>Для тестирования используются мяч весом 150 г. и спортивный снаряд весом 500 г. и 700 г.</a:t>
            </a:r>
          </a:p>
          <a:p>
            <a:r>
              <a:rPr lang="ru-RU" sz="1100" dirty="0">
                <a:latin typeface="Bahnschrift" pitchFamily="34" charset="0"/>
              </a:rPr>
              <a:t>Метание мяча и спортивного снаряда проводится на стадионе или любой ровной площадке в коридор шириной 15 м. Длина коридора устанавливается в зависимости от подготовленности участников.</a:t>
            </a:r>
          </a:p>
          <a:p>
            <a:r>
              <a:rPr lang="ru-RU" sz="1100" dirty="0">
                <a:latin typeface="Bahnschrift" pitchFamily="34" charset="0"/>
              </a:rPr>
              <a:t>Метание выполняется с места или прямого разбега способом «из-за спины через плечо». Другие способы метания запрещены.</a:t>
            </a:r>
          </a:p>
          <a:p>
            <a:r>
              <a:rPr lang="ru-RU" sz="1100" dirty="0">
                <a:latin typeface="Bahnschrift" pitchFamily="34" charset="0"/>
              </a:rPr>
              <a:t>Участнику предоставляется право выполнить три броска. В зачет идет лучший результат. Измерение производится от линии метания до места приземления снаряда.</a:t>
            </a:r>
          </a:p>
          <a:p>
            <a:r>
              <a:rPr lang="ru-RU" sz="1100" dirty="0">
                <a:latin typeface="Bahnschrift" pitchFamily="34" charset="0"/>
              </a:rPr>
              <a:t>Ошибки:</a:t>
            </a:r>
          </a:p>
          <a:p>
            <a:r>
              <a:rPr lang="ru-RU" sz="1100" dirty="0">
                <a:latin typeface="Bahnschrift" pitchFamily="34" charset="0"/>
              </a:rPr>
              <a:t>1) Заступ за линию метания;</a:t>
            </a:r>
          </a:p>
          <a:p>
            <a:r>
              <a:rPr lang="ru-RU" sz="1100" dirty="0">
                <a:latin typeface="Bahnschrift" pitchFamily="34" charset="0"/>
              </a:rPr>
              <a:t>2) Снаряд не попал в «коридор»;</a:t>
            </a:r>
          </a:p>
          <a:p>
            <a:r>
              <a:rPr lang="ru-RU" sz="1100" dirty="0">
                <a:latin typeface="Bahnschrift" pitchFamily="34" charset="0"/>
              </a:rPr>
              <a:t>3) Попытка выполнена без разрешения судьи.</a:t>
            </a:r>
          </a:p>
        </p:txBody>
      </p:sp>
    </p:spTree>
    <p:extLst>
      <p:ext uri="{BB962C8B-B14F-4D97-AF65-F5344CB8AC3E}">
        <p14:creationId xmlns:p14="http://schemas.microsoft.com/office/powerpoint/2010/main" val="2041258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79863" y="206930"/>
            <a:ext cx="6247800" cy="949518"/>
          </a:xfrm>
        </p:spPr>
        <p:txBody>
          <a:bodyPr>
            <a:normAutofit fontScale="90000"/>
          </a:bodyPr>
          <a:lstStyle/>
          <a:p>
            <a:pPr lvl="0" algn="ctr"/>
            <a:r>
              <a:rPr lang="ru-RU" dirty="0" smtClean="0">
                <a:solidFill>
                  <a:srgbClr val="AA0007"/>
                </a:solidFill>
              </a:rPr>
              <a:t>Плавание</a:t>
            </a:r>
            <a:r>
              <a:rPr lang="ru-RU" dirty="0">
                <a:solidFill>
                  <a:srgbClr val="AA0007"/>
                </a:solidFill>
              </a:rPr>
              <a:t/>
            </a:r>
            <a:br>
              <a:rPr lang="ru-RU" dirty="0">
                <a:solidFill>
                  <a:srgbClr val="AA0007"/>
                </a:solidFill>
              </a:rPr>
            </a:br>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11" y="864221"/>
            <a:ext cx="3888548" cy="3125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294094" y="850468"/>
            <a:ext cx="4572000" cy="3539430"/>
          </a:xfrm>
          <a:prstGeom prst="rect">
            <a:avLst/>
          </a:prstGeom>
        </p:spPr>
        <p:txBody>
          <a:bodyPr>
            <a:spAutoFit/>
          </a:bodyPr>
          <a:lstStyle/>
          <a:p>
            <a:r>
              <a:rPr lang="ru-RU" dirty="0"/>
              <a:t>Плавание входит в комплекс ГТО у всех возрастных категорий. Это считается прикладной навык.  В зависимости от возраста, испытуемого нужно преодолеть дистанцию в 25 или 50 метров.</a:t>
            </a:r>
          </a:p>
          <a:p>
            <a:endParaRPr lang="ru-RU" dirty="0"/>
          </a:p>
          <a:p>
            <a:r>
              <a:rPr lang="ru-RU" dirty="0"/>
              <a:t>Сдача теста проводится в бассейнах или специально оборудованных местах на водоемах. Стартовать можно с тумбы, бортика или воды - на усмотрение испытуемого.</a:t>
            </a:r>
          </a:p>
          <a:p>
            <a:endParaRPr lang="ru-RU" dirty="0"/>
          </a:p>
          <a:p>
            <a:r>
              <a:rPr lang="ru-RU" dirty="0"/>
              <a:t>Способ плавания - произвольный.</a:t>
            </a:r>
          </a:p>
          <a:p>
            <a:endParaRPr lang="ru-RU" dirty="0"/>
          </a:p>
          <a:p>
            <a:r>
              <a:rPr lang="ru-RU" dirty="0"/>
              <a:t>Участник касается стенки бассейна или края специально оборудованного места для плавания какой-либо частью тела при завершении каждого отрезка дистанции и на финише.</a:t>
            </a:r>
          </a:p>
        </p:txBody>
      </p:sp>
    </p:spTree>
    <p:extLst>
      <p:ext uri="{BB962C8B-B14F-4D97-AF65-F5344CB8AC3E}">
        <p14:creationId xmlns:p14="http://schemas.microsoft.com/office/powerpoint/2010/main" val="1343908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4118" y="386224"/>
            <a:ext cx="8743950" cy="1101918"/>
          </a:xfrm>
        </p:spPr>
        <p:txBody>
          <a:bodyPr>
            <a:normAutofit fontScale="90000"/>
          </a:bodyPr>
          <a:lstStyle/>
          <a:p>
            <a:pPr lvl="0" algn="ctr"/>
            <a:r>
              <a:rPr lang="ru-RU" dirty="0" smtClean="0">
                <a:solidFill>
                  <a:srgbClr val="AA0007"/>
                </a:solidFill>
              </a:rPr>
              <a:t>Стрельба из пневматической винтовки</a:t>
            </a:r>
            <a:r>
              <a:rPr lang="ru-RU" dirty="0">
                <a:solidFill>
                  <a:srgbClr val="AA0007"/>
                </a:solidFill>
              </a:rPr>
              <a:t/>
            </a:r>
            <a:br>
              <a:rPr lang="ru-RU" dirty="0">
                <a:solidFill>
                  <a:srgbClr val="AA0007"/>
                </a:solidFill>
              </a:rPr>
            </a:br>
            <a:endParaRPr lang="ru-R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6118" y="1501863"/>
            <a:ext cx="4171950" cy="2783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4118" y="1439110"/>
            <a:ext cx="4572000" cy="2677656"/>
          </a:xfrm>
          <a:prstGeom prst="rect">
            <a:avLst/>
          </a:prstGeom>
        </p:spPr>
        <p:txBody>
          <a:bodyPr>
            <a:spAutoFit/>
          </a:bodyPr>
          <a:lstStyle/>
          <a:p>
            <a:r>
              <a:rPr lang="ru-RU" dirty="0"/>
              <a:t>Стрельба производится из пневматической винтовки или электронного оружия. Выстрелов — 3 пробных, 5 зачетных. Время на стрельбу — 10 мин. Время на подготовку — 3 мин.</a:t>
            </a:r>
          </a:p>
          <a:p>
            <a:endParaRPr lang="ru-RU" dirty="0"/>
          </a:p>
          <a:p>
            <a:r>
              <a:rPr lang="ru-RU" dirty="0"/>
              <a:t>Стрельба из пневматической винтовки (ВП, типа ИЖ-38, ИЖ-60, МР-512, ИЖ-32, МР-532, MLG, DIANA) производится из положения сидя или стоя с опорой локтями о стол или стойку на дистанцию 10 м (5 м для участников III ступени комплекса) по мишени № 8. Оружием для выполнения испытания (теста) обеспечивает организатор.</a:t>
            </a:r>
          </a:p>
        </p:txBody>
      </p:sp>
    </p:spTree>
    <p:extLst>
      <p:ext uri="{BB962C8B-B14F-4D97-AF65-F5344CB8AC3E}">
        <p14:creationId xmlns:p14="http://schemas.microsoft.com/office/powerpoint/2010/main" val="2737421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5151" y="-23880"/>
            <a:ext cx="8498540" cy="968188"/>
          </a:xfrm>
        </p:spPr>
        <p:txBody>
          <a:bodyPr>
            <a:normAutofit fontScale="90000"/>
          </a:bodyPr>
          <a:lstStyle/>
          <a:p>
            <a:pPr algn="ctr"/>
            <a:r>
              <a:rPr lang="ru-RU" dirty="0" smtClean="0">
                <a:solidFill>
                  <a:srgbClr val="AA0007"/>
                </a:solidFill>
              </a:rPr>
              <a:t>Кросс по пересеченной местности</a:t>
            </a:r>
            <a:endParaRPr lang="ru-RU" dirty="0"/>
          </a:p>
        </p:txBody>
      </p:sp>
      <p:sp>
        <p:nvSpPr>
          <p:cNvPr id="3" name="Прямоугольник 2"/>
          <p:cNvSpPr/>
          <p:nvPr/>
        </p:nvSpPr>
        <p:spPr>
          <a:xfrm>
            <a:off x="215150" y="711226"/>
            <a:ext cx="8624049" cy="2123658"/>
          </a:xfrm>
          <a:prstGeom prst="rect">
            <a:avLst/>
          </a:prstGeom>
        </p:spPr>
        <p:txBody>
          <a:bodyPr wrap="square">
            <a:spAutoFit/>
          </a:bodyPr>
          <a:lstStyle/>
          <a:p>
            <a:pPr algn="just"/>
            <a:r>
              <a:rPr lang="ru-RU" sz="1200" dirty="0"/>
              <a:t>Дистанция для кросса прокладывается по территории парка, леса или на любом открытом пространстве по слабопересеченной местности</a:t>
            </a:r>
            <a:r>
              <a:rPr lang="ru-RU" sz="1200" dirty="0" smtClean="0"/>
              <a:t>.</a:t>
            </a:r>
            <a:endParaRPr lang="ru-RU" sz="1200" dirty="0"/>
          </a:p>
          <a:p>
            <a:pPr algn="just"/>
            <a:r>
              <a:rPr lang="ru-RU" sz="1200" dirty="0"/>
              <a:t>Место старта может находиться на стадионе. Кросс может проводиться по замкнутому маршруту (старт и финиш в одном месте) или по разомкнутому (со стартом и финишем в разных местах) в один или несколько кругов различной протяжённости</a:t>
            </a:r>
            <a:r>
              <a:rPr lang="ru-RU" sz="1200" dirty="0" smtClean="0"/>
              <a:t>.</a:t>
            </a:r>
            <a:endParaRPr lang="ru-RU" sz="1200" dirty="0"/>
          </a:p>
          <a:p>
            <a:pPr algn="just"/>
            <a:r>
              <a:rPr lang="ru-RU" sz="1200" dirty="0"/>
              <a:t>Группа участников выстраивается за 3 метра до стартовой линии. Помощник стартера называет участника, тот называет свой номер</a:t>
            </a:r>
            <a:r>
              <a:rPr lang="ru-RU" sz="1200" dirty="0" smtClean="0"/>
              <a:t>.</a:t>
            </a:r>
            <a:endParaRPr lang="ru-RU" sz="1200" dirty="0"/>
          </a:p>
          <a:p>
            <a:pPr algn="just"/>
            <a:r>
              <a:rPr lang="ru-RU" sz="1200" dirty="0"/>
              <a:t>По команде «На старт!» участники занимают свои места перед линией старта</a:t>
            </a:r>
            <a:r>
              <a:rPr lang="ru-RU" sz="1200" dirty="0" smtClean="0"/>
              <a:t>.</a:t>
            </a:r>
            <a:endParaRPr lang="ru-RU" sz="1200" dirty="0"/>
          </a:p>
          <a:p>
            <a:pPr algn="just"/>
            <a:r>
              <a:rPr lang="ru-RU" sz="1200" dirty="0"/>
              <a:t>После выстрела стартера из пистолета, или команды «Марш!» они начинают движение. Результат фиксируется по финишированию участника</a:t>
            </a:r>
            <a:r>
              <a:rPr lang="ru-RU" sz="1200" dirty="0" smtClean="0"/>
              <a:t>.</a:t>
            </a:r>
            <a:endParaRPr lang="ru-RU" sz="1200" dirty="0"/>
          </a:p>
          <a:p>
            <a:pPr algn="just"/>
            <a:r>
              <a:rPr lang="ru-RU" sz="1200" dirty="0"/>
              <a:t>Максимальное количество участников в забеге не более 20 человек.</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26" t="17471" b="17900"/>
          <a:stretch/>
        </p:blipFill>
        <p:spPr bwMode="auto">
          <a:xfrm>
            <a:off x="2748255" y="2922494"/>
            <a:ext cx="4405582" cy="2031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1037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9247" y="215894"/>
            <a:ext cx="8444752" cy="743330"/>
          </a:xfrm>
        </p:spPr>
        <p:txBody>
          <a:bodyPr>
            <a:normAutofit/>
          </a:bodyPr>
          <a:lstStyle/>
          <a:p>
            <a:pPr algn="ctr"/>
            <a:r>
              <a:rPr lang="ru-RU" dirty="0" smtClean="0">
                <a:solidFill>
                  <a:srgbClr val="AA0007"/>
                </a:solidFill>
              </a:rPr>
              <a:t>Бег на лыжах</a:t>
            </a:r>
            <a:endParaRPr lang="ru-RU" dirty="0"/>
          </a:p>
        </p:txBody>
      </p:sp>
      <p:sp>
        <p:nvSpPr>
          <p:cNvPr id="3" name="Прямоугольник 2"/>
          <p:cNvSpPr/>
          <p:nvPr/>
        </p:nvSpPr>
        <p:spPr>
          <a:xfrm>
            <a:off x="3047999" y="871719"/>
            <a:ext cx="5961529" cy="3754874"/>
          </a:xfrm>
          <a:prstGeom prst="rect">
            <a:avLst/>
          </a:prstGeom>
        </p:spPr>
        <p:txBody>
          <a:bodyPr wrap="square">
            <a:spAutoFit/>
          </a:bodyPr>
          <a:lstStyle/>
          <a:p>
            <a:r>
              <a:rPr lang="ru-RU" dirty="0"/>
              <a:t>Бег на лыжах (передвижение на лыжах) проводится свободным стилем на дистанциях, проложенных преимущественно на местности со слабо- и среднепересеченным рельефом в закрытых от ветра </a:t>
            </a:r>
            <a:r>
              <a:rPr lang="ru-RU" dirty="0" smtClean="0"/>
              <a:t>местах. </a:t>
            </a:r>
            <a:endParaRPr lang="ru-RU" dirty="0"/>
          </a:p>
          <a:p>
            <a:r>
              <a:rPr lang="ru-RU" dirty="0"/>
              <a:t>При организации масс-старта группу участников выстраивают за 3 метра до стартовой линии, при индивидуальном старте – по стартовому протоколу с временным интервалом (15, 20 секунд и т.д</a:t>
            </a:r>
            <a:r>
              <a:rPr lang="ru-RU" dirty="0" smtClean="0"/>
              <a:t>.).</a:t>
            </a:r>
            <a:endParaRPr lang="ru-RU" dirty="0"/>
          </a:p>
          <a:p>
            <a:r>
              <a:rPr lang="ru-RU" dirty="0"/>
              <a:t>Помощник стартера называет участника, тот называет свой номер. По команде «На старт!» участники (участник) занимают свои места перед линией старта. После выстрела стартера из пистолета или команды «Марш!» они начинают движение</a:t>
            </a:r>
            <a:r>
              <a:rPr lang="ru-RU" dirty="0" smtClean="0"/>
              <a:t>.</a:t>
            </a:r>
            <a:endParaRPr lang="ru-RU" dirty="0"/>
          </a:p>
          <a:p>
            <a:r>
              <a:rPr lang="ru-RU" dirty="0"/>
              <a:t>Участник считается финишировавшим (финишное время фиксируется), когда нога тестируемого пересекает финишную линию носком ботинка</a:t>
            </a:r>
            <a:r>
              <a:rPr lang="ru-RU" dirty="0" smtClean="0"/>
              <a:t>.</a:t>
            </a:r>
            <a:endParaRPr lang="ru-RU" dirty="0"/>
          </a:p>
          <a:p>
            <a:r>
              <a:rPr lang="ru-RU" dirty="0"/>
              <a:t>Все результаты остаются предварительными до того, пока не проверены листки контроллеров.</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442" y="925367"/>
            <a:ext cx="2472073" cy="1649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2128"/>
          <a:stretch/>
        </p:blipFill>
        <p:spPr bwMode="auto">
          <a:xfrm>
            <a:off x="413442" y="2749155"/>
            <a:ext cx="2472073" cy="2172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3432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0993" y="107576"/>
            <a:ext cx="8769572" cy="1398494"/>
          </a:xfrm>
        </p:spPr>
        <p:txBody>
          <a:bodyPr>
            <a:normAutofit/>
          </a:bodyPr>
          <a:lstStyle/>
          <a:p>
            <a:pPr algn="ctr"/>
            <a:r>
              <a:rPr lang="ru" sz="2400" dirty="0" smtClean="0">
                <a:solidFill>
                  <a:srgbClr val="AA0007"/>
                </a:solidFill>
              </a:rPr>
              <a:t>Колличество нормативов котовые необходимо выполнить для получения знака</a:t>
            </a:r>
            <a:endParaRPr lang="ru-RU" sz="2400" dirty="0"/>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972" b="12361"/>
          <a:stretch/>
        </p:blipFill>
        <p:spPr bwMode="auto">
          <a:xfrm>
            <a:off x="439271" y="1467341"/>
            <a:ext cx="4903694" cy="2746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5558118" y="2242552"/>
            <a:ext cx="3657600" cy="738664"/>
          </a:xfrm>
          <a:prstGeom prst="rect">
            <a:avLst/>
          </a:prstGeom>
        </p:spPr>
        <p:txBody>
          <a:bodyPr wrap="square">
            <a:spAutoFit/>
          </a:bodyPr>
          <a:lstStyle/>
          <a:p>
            <a:r>
              <a:rPr lang="ru-RU" b="1" dirty="0" smtClean="0">
                <a:solidFill>
                  <a:srgbClr val="C00000"/>
                </a:solidFill>
              </a:rPr>
              <a:t>Золотой знак – 6 нормативов</a:t>
            </a:r>
          </a:p>
          <a:p>
            <a:r>
              <a:rPr lang="ru-RU" b="1" dirty="0" smtClean="0">
                <a:solidFill>
                  <a:srgbClr val="C00000"/>
                </a:solidFill>
              </a:rPr>
              <a:t>Серебряный знак – 5 нормативов</a:t>
            </a:r>
          </a:p>
          <a:p>
            <a:r>
              <a:rPr lang="ru-RU" b="1" dirty="0" smtClean="0">
                <a:solidFill>
                  <a:srgbClr val="C00000"/>
                </a:solidFill>
              </a:rPr>
              <a:t>Бронзовый знак – 5 нормативов</a:t>
            </a:r>
            <a:endParaRPr lang="ru-RU" b="1" dirty="0">
              <a:solidFill>
                <a:srgbClr val="C00000"/>
              </a:solidFill>
            </a:endParaRPr>
          </a:p>
        </p:txBody>
      </p:sp>
    </p:spTree>
    <p:extLst>
      <p:ext uri="{BB962C8B-B14F-4D97-AF65-F5344CB8AC3E}">
        <p14:creationId xmlns:p14="http://schemas.microsoft.com/office/powerpoint/2010/main" val="2724187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08146" y="277906"/>
            <a:ext cx="6247800" cy="914400"/>
          </a:xfrm>
        </p:spPr>
        <p:txBody>
          <a:bodyPr/>
          <a:lstStyle/>
          <a:p>
            <a:pPr algn="ctr"/>
            <a:r>
              <a:rPr lang="ru" dirty="0" smtClean="0">
                <a:solidFill>
                  <a:srgbClr val="AA0007"/>
                </a:solidFill>
              </a:rPr>
              <a:t>Нормативы</a:t>
            </a:r>
            <a:endParaRPr lang="ru-RU" dirty="0"/>
          </a:p>
        </p:txBody>
      </p:sp>
      <p:sp>
        <p:nvSpPr>
          <p:cNvPr id="3" name="Прямоугольник 2"/>
          <p:cNvSpPr/>
          <p:nvPr/>
        </p:nvSpPr>
        <p:spPr>
          <a:xfrm>
            <a:off x="394447" y="927942"/>
            <a:ext cx="4572000" cy="523220"/>
          </a:xfrm>
          <a:prstGeom prst="rect">
            <a:avLst/>
          </a:prstGeom>
        </p:spPr>
        <p:txBody>
          <a:bodyPr>
            <a:spAutoFit/>
          </a:bodyPr>
          <a:lstStyle/>
          <a:p>
            <a:r>
              <a:rPr lang="ru" dirty="0" smtClean="0">
                <a:solidFill>
                  <a:srgbClr val="AA0007"/>
                </a:solidFill>
              </a:rPr>
              <a:t>Обязательные испытания : </a:t>
            </a:r>
          </a:p>
          <a:p>
            <a:endParaRPr lang="ru-RU" dirty="0"/>
          </a:p>
        </p:txBody>
      </p:sp>
      <p:sp>
        <p:nvSpPr>
          <p:cNvPr id="5" name="Прямоугольник 4"/>
          <p:cNvSpPr/>
          <p:nvPr/>
        </p:nvSpPr>
        <p:spPr>
          <a:xfrm>
            <a:off x="394445" y="1189552"/>
            <a:ext cx="8444753" cy="1169551"/>
          </a:xfrm>
          <a:prstGeom prst="rect">
            <a:avLst/>
          </a:prstGeom>
        </p:spPr>
        <p:txBody>
          <a:bodyPr wrap="square">
            <a:spAutoFit/>
          </a:bodyPr>
          <a:lstStyle/>
          <a:p>
            <a:r>
              <a:rPr lang="ru-RU" dirty="0"/>
              <a:t>бег на 30, 60 и 100 м;</a:t>
            </a:r>
          </a:p>
          <a:p>
            <a:r>
              <a:rPr lang="ru-RU" dirty="0"/>
              <a:t>бег на </a:t>
            </a:r>
            <a:r>
              <a:rPr lang="ru-RU" dirty="0" smtClean="0"/>
              <a:t>1000, 2000, 3000 м; или кросс по пересеченной местности, бег на лыжах;</a:t>
            </a:r>
            <a:endParaRPr lang="ru-RU" dirty="0"/>
          </a:p>
          <a:p>
            <a:r>
              <a:rPr lang="ru-RU" dirty="0"/>
              <a:t>подтягивание из виса на </a:t>
            </a:r>
            <a:r>
              <a:rPr lang="ru-RU" dirty="0" smtClean="0"/>
              <a:t>высокой или низкой </a:t>
            </a:r>
            <a:r>
              <a:rPr lang="ru-RU" dirty="0"/>
              <a:t>перекладине, </a:t>
            </a:r>
            <a:r>
              <a:rPr lang="ru-RU" dirty="0" smtClean="0"/>
              <a:t>рывок </a:t>
            </a:r>
            <a:r>
              <a:rPr lang="ru-RU" dirty="0"/>
              <a:t>гири 16 кг, </a:t>
            </a:r>
            <a:r>
              <a:rPr lang="ru-RU" dirty="0" smtClean="0"/>
              <a:t>сгибание и разгибание рук в упоре лежа на полу;</a:t>
            </a:r>
            <a:endParaRPr lang="ru-RU" dirty="0"/>
          </a:p>
          <a:p>
            <a:r>
              <a:rPr lang="ru-RU" dirty="0"/>
              <a:t>наклон вперед из положения стоя на гимнастической скамье.</a:t>
            </a:r>
          </a:p>
        </p:txBody>
      </p:sp>
      <p:sp>
        <p:nvSpPr>
          <p:cNvPr id="7" name="Прямоугольник 6"/>
          <p:cNvSpPr/>
          <p:nvPr/>
        </p:nvSpPr>
        <p:spPr>
          <a:xfrm>
            <a:off x="506454" y="2392353"/>
            <a:ext cx="2173993" cy="307777"/>
          </a:xfrm>
          <a:prstGeom prst="rect">
            <a:avLst/>
          </a:prstGeom>
        </p:spPr>
        <p:txBody>
          <a:bodyPr wrap="none">
            <a:spAutoFit/>
          </a:bodyPr>
          <a:lstStyle/>
          <a:p>
            <a:r>
              <a:rPr lang="ru" dirty="0" smtClean="0">
                <a:solidFill>
                  <a:srgbClr val="AA0007"/>
                </a:solidFill>
              </a:rPr>
              <a:t>Испытания по выбору : </a:t>
            </a:r>
            <a:endParaRPr lang="ru" dirty="0">
              <a:solidFill>
                <a:srgbClr val="AA0007"/>
              </a:solidFill>
            </a:endParaRPr>
          </a:p>
        </p:txBody>
      </p:sp>
      <p:sp>
        <p:nvSpPr>
          <p:cNvPr id="8" name="Прямоугольник 7"/>
          <p:cNvSpPr/>
          <p:nvPr/>
        </p:nvSpPr>
        <p:spPr>
          <a:xfrm>
            <a:off x="394445" y="2700130"/>
            <a:ext cx="7597640" cy="1600438"/>
          </a:xfrm>
          <a:prstGeom prst="rect">
            <a:avLst/>
          </a:prstGeom>
        </p:spPr>
        <p:txBody>
          <a:bodyPr wrap="square">
            <a:spAutoFit/>
          </a:bodyPr>
          <a:lstStyle/>
          <a:p>
            <a:r>
              <a:rPr lang="ru-RU" dirty="0"/>
              <a:t>челночный бег;</a:t>
            </a:r>
          </a:p>
          <a:p>
            <a:r>
              <a:rPr lang="ru-RU" dirty="0"/>
              <a:t>прыжок в длину с разбега (или прыжок в длину с места толчком двумя ногами);</a:t>
            </a:r>
          </a:p>
          <a:p>
            <a:r>
              <a:rPr lang="ru-RU" dirty="0"/>
              <a:t>метание спортивного снаряда весом 700 г;</a:t>
            </a:r>
          </a:p>
          <a:p>
            <a:r>
              <a:rPr lang="ru-RU" dirty="0"/>
              <a:t>плавание на 50 м;</a:t>
            </a:r>
          </a:p>
          <a:p>
            <a:r>
              <a:rPr lang="ru-RU" dirty="0"/>
              <a:t>подъем туловища из положения лежа на спине</a:t>
            </a:r>
            <a:r>
              <a:rPr lang="ru-RU" dirty="0" smtClean="0"/>
              <a:t>;</a:t>
            </a:r>
          </a:p>
          <a:p>
            <a:r>
              <a:rPr lang="ru-RU" dirty="0" smtClean="0"/>
              <a:t>стрельба </a:t>
            </a:r>
            <a:r>
              <a:rPr lang="ru-RU" dirty="0"/>
              <a:t>из пневматической винтовки или из «электронного оружия»;</a:t>
            </a:r>
          </a:p>
          <a:p>
            <a:endParaRPr lang="ru-RU" dirty="0"/>
          </a:p>
        </p:txBody>
      </p:sp>
    </p:spTree>
    <p:extLst>
      <p:ext uri="{BB962C8B-B14F-4D97-AF65-F5344CB8AC3E}">
        <p14:creationId xmlns:p14="http://schemas.microsoft.com/office/powerpoint/2010/main" val="101459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160" y="436970"/>
            <a:ext cx="8120226" cy="687823"/>
          </a:xfrm>
        </p:spPr>
        <p:txBody>
          <a:bodyPr>
            <a:normAutofit fontScale="90000"/>
          </a:bodyPr>
          <a:lstStyle/>
          <a:p>
            <a:pPr algn="ctr"/>
            <a:r>
              <a:rPr lang="ru" dirty="0" smtClean="0">
                <a:solidFill>
                  <a:srgbClr val="AA0007"/>
                </a:solidFill>
              </a:rPr>
              <a:t>Как записаться на сдачу норм ГТО</a:t>
            </a:r>
            <a:endParaRPr lang="ru-RU" dirty="0"/>
          </a:p>
        </p:txBody>
      </p:sp>
      <p:sp>
        <p:nvSpPr>
          <p:cNvPr id="3" name="Прямоугольник 2"/>
          <p:cNvSpPr/>
          <p:nvPr/>
        </p:nvSpPr>
        <p:spPr>
          <a:xfrm>
            <a:off x="303451" y="1098453"/>
            <a:ext cx="6696704" cy="3308598"/>
          </a:xfrm>
          <a:prstGeom prst="rect">
            <a:avLst/>
          </a:prstGeom>
        </p:spPr>
        <p:txBody>
          <a:bodyPr wrap="square">
            <a:spAutoFit/>
          </a:bodyPr>
          <a:lstStyle/>
          <a:p>
            <a:r>
              <a:rPr lang="ru-RU" sz="1100" b="1" dirty="0">
                <a:solidFill>
                  <a:srgbClr val="C00000"/>
                </a:solidFill>
              </a:rPr>
              <a:t>Через </a:t>
            </a:r>
            <a:r>
              <a:rPr lang="ru-RU" sz="1100" b="1" dirty="0" err="1">
                <a:solidFill>
                  <a:srgbClr val="C00000"/>
                </a:solidFill>
              </a:rPr>
              <a:t>Госуслуги</a:t>
            </a:r>
            <a:endParaRPr lang="ru-RU" sz="1100" b="1" dirty="0">
              <a:solidFill>
                <a:srgbClr val="C00000"/>
              </a:solidFill>
            </a:endParaRPr>
          </a:p>
          <a:p>
            <a:r>
              <a:rPr lang="ru-RU" sz="1100" dirty="0"/>
              <a:t>Как записать ребенка на ГТО через </a:t>
            </a:r>
            <a:r>
              <a:rPr lang="ru-RU" sz="1100" dirty="0" err="1"/>
              <a:t>Госуслуги</a:t>
            </a:r>
            <a:r>
              <a:rPr lang="ru-RU" sz="1100" dirty="0"/>
              <a:t>? Для этого потребуется подтвержденная учетная запись.</a:t>
            </a:r>
          </a:p>
          <a:p>
            <a:r>
              <a:rPr lang="ru-RU" sz="1100" dirty="0"/>
              <a:t>Нужно перейти к разделу «Запись на сдачу нормативов ГТО». </a:t>
            </a:r>
          </a:p>
          <a:p>
            <a:r>
              <a:rPr lang="ru-RU" sz="1100" dirty="0"/>
              <a:t>Там можно ввести данные за себя (для взрослого человека) или ребенка от шести лет.</a:t>
            </a:r>
          </a:p>
          <a:p>
            <a:r>
              <a:rPr lang="ru-RU" sz="1100" dirty="0"/>
              <a:t>При заполнении заявки укажите личные данные – Ф.И.О., дату рождения, СНИЛС, телефон (если у ребенка есть, если нет, можно свой), адрес электронной почты (то же самое).</a:t>
            </a:r>
          </a:p>
          <a:p>
            <a:r>
              <a:rPr lang="ru-RU" sz="1100" dirty="0"/>
              <a:t>Потом запись подтверждается в Личном кабинете. Вы получите уведомление, в котором указаны дата, время, место проведения и выбранные испытания</a:t>
            </a:r>
            <a:r>
              <a:rPr lang="ru-RU" sz="1100" dirty="0" smtClean="0"/>
              <a:t>.</a:t>
            </a:r>
            <a:endParaRPr lang="ru-RU" sz="1100" b="1" dirty="0">
              <a:solidFill>
                <a:srgbClr val="C00000"/>
              </a:solidFill>
            </a:endParaRPr>
          </a:p>
          <a:p>
            <a:r>
              <a:rPr lang="ru-RU" sz="1100" b="1" dirty="0" smtClean="0">
                <a:solidFill>
                  <a:srgbClr val="C00000"/>
                </a:solidFill>
              </a:rPr>
              <a:t>В </a:t>
            </a:r>
            <a:r>
              <a:rPr lang="ru-RU" sz="1100" b="1" dirty="0">
                <a:solidFill>
                  <a:srgbClr val="C00000"/>
                </a:solidFill>
              </a:rPr>
              <a:t>центре тестирования</a:t>
            </a:r>
          </a:p>
          <a:p>
            <a:r>
              <a:rPr lang="ru-RU" sz="1100" dirty="0"/>
              <a:t>Тут надо действовать через портал ГТО. </a:t>
            </a:r>
          </a:p>
          <a:p>
            <a:r>
              <a:rPr lang="ru-RU" sz="1100" dirty="0"/>
              <a:t>Зарегистрируйтесь и создайте Личный кабинет.</a:t>
            </a:r>
          </a:p>
          <a:p>
            <a:r>
              <a:rPr lang="ru-RU" sz="1100" dirty="0"/>
              <a:t>Далее вы можете найти на портале список центров тестирования, из них нужно выбрать тот, который наиболее удобен. Обратитесь в предпочтительный центр по телефону или нанесите личный визит – вас (или ребенка) запишут, а также проконсультируют по поводу подготовки, даты, времени, адреса сдачи нормативов, дадут другую нужную информацию.</a:t>
            </a:r>
          </a:p>
          <a:p>
            <a:r>
              <a:rPr lang="ru-RU" sz="1100" dirty="0"/>
              <a:t>Важно! Записать ребенка через центр тестирования может любой взрослый человек, например, тренер из спортивной секции или учитель физкультуры в школе. Поэтому если вы хотите записаться через школу, нужно обращаться к профильному педагогу.</a:t>
            </a: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4166" b="33698"/>
          <a:stretch/>
        </p:blipFill>
        <p:spPr bwMode="auto">
          <a:xfrm>
            <a:off x="6907946" y="2842204"/>
            <a:ext cx="2097253" cy="1584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8161" r="15172"/>
          <a:stretch/>
        </p:blipFill>
        <p:spPr bwMode="auto">
          <a:xfrm>
            <a:off x="7076995" y="1069846"/>
            <a:ext cx="1627827" cy="168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4332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8484" y="138312"/>
            <a:ext cx="8378370" cy="1037345"/>
          </a:xfrm>
        </p:spPr>
        <p:txBody>
          <a:bodyPr>
            <a:normAutofit fontScale="90000"/>
          </a:bodyPr>
          <a:lstStyle/>
          <a:p>
            <a:r>
              <a:rPr lang="ru" sz="2400" dirty="0" smtClean="0">
                <a:solidFill>
                  <a:srgbClr val="AA0007"/>
                </a:solidFill>
              </a:rPr>
              <a:t>Для участия в сдаче норм ГТО нуодходимо пройти регистрацию на сайте </a:t>
            </a:r>
            <a:r>
              <a:rPr lang="en-US" sz="2400" dirty="0" smtClean="0">
                <a:solidFill>
                  <a:srgbClr val="AA0007"/>
                </a:solidFill>
              </a:rPr>
              <a:t>https</a:t>
            </a:r>
            <a:r>
              <a:rPr lang="en-US" sz="2400" dirty="0">
                <a:solidFill>
                  <a:srgbClr val="AA0007"/>
                </a:solidFill>
              </a:rPr>
              <a:t>://www.gto.ru/</a:t>
            </a:r>
            <a:r>
              <a:rPr lang="ru" sz="2400" dirty="0" smtClean="0">
                <a:solidFill>
                  <a:srgbClr val="AA0007"/>
                </a:solidFill>
              </a:rPr>
              <a:t> для получения УИН и именть медицинский допуск</a:t>
            </a:r>
            <a:endParaRPr lang="ru-RU" sz="24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431" y="1364351"/>
            <a:ext cx="4241798" cy="2989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3013" y="1364351"/>
            <a:ext cx="4241799" cy="2989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3917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177075" y="930075"/>
            <a:ext cx="4340400" cy="3851400"/>
          </a:xfrm>
          <a:prstGeom prst="rect">
            <a:avLst/>
          </a:prstGeom>
          <a:noFill/>
          <a:ln>
            <a:noFill/>
          </a:ln>
        </p:spPr>
        <p:txBody>
          <a:bodyPr spcFirstLastPara="1" wrap="square" lIns="91425" tIns="91425" rIns="91425" bIns="91425" anchor="ctr" anchorCtr="0">
            <a:noAutofit/>
          </a:bodyPr>
          <a:lstStyle/>
          <a:p>
            <a:pPr marL="177800" lvl="0" indent="0" algn="l" rtl="0">
              <a:lnSpc>
                <a:spcPct val="115000"/>
              </a:lnSpc>
              <a:spcBef>
                <a:spcPts val="300"/>
              </a:spcBef>
              <a:spcAft>
                <a:spcPts val="0"/>
              </a:spcAft>
              <a:buSzPts val="3600"/>
              <a:buNone/>
            </a:pPr>
            <a:r>
              <a:rPr lang="ru" sz="1300" dirty="0">
                <a:solidFill>
                  <a:schemeClr val="dk1"/>
                </a:solidFill>
              </a:rPr>
              <a:t>Челночный бег проводится на любой ровной площадке с твердым покрытием, обеспечивающим хорошее сцепление с обувью. На расстоянии 10 м прочерчиваются 2 параллельные линии – «Старт» и «Финиш». Участники, не наступая на стартовую линию, принимают положение высокого старта. По команде «Марш!» (с одновременным включением секундомеров) участники бегут до финишной линии, касаются линии рукой, возвращаются к линии старта, касаются ее и преодолевают последний отрезок без касания линии финиша рукой. Секундомер останавливают в момент пересечения линии «Финиш». Участники стартуют по 2 человека.</a:t>
            </a:r>
            <a:endParaRPr sz="1300" dirty="0">
              <a:solidFill>
                <a:schemeClr val="dk1"/>
              </a:solidFill>
            </a:endParaRPr>
          </a:p>
        </p:txBody>
      </p:sp>
      <p:sp>
        <p:nvSpPr>
          <p:cNvPr id="112" name="Google Shape;112;p7"/>
          <p:cNvSpPr txBox="1">
            <a:spLocks noGrp="1"/>
          </p:cNvSpPr>
          <p:nvPr>
            <p:ph type="title"/>
          </p:nvPr>
        </p:nvSpPr>
        <p:spPr>
          <a:xfrm>
            <a:off x="311675" y="249900"/>
            <a:ext cx="8367900" cy="550800"/>
          </a:xfrm>
          <a:prstGeom prst="rect">
            <a:avLst/>
          </a:prstGeom>
          <a:noFill/>
          <a:ln>
            <a:noFill/>
          </a:ln>
        </p:spPr>
        <p:txBody>
          <a:bodyPr spcFirstLastPara="1" wrap="square" lIns="91425" tIns="91425" rIns="91425" bIns="91425" anchor="ctr" anchorCtr="0">
            <a:normAutofit fontScale="90000"/>
          </a:bodyPr>
          <a:lstStyle/>
          <a:p>
            <a:pPr marL="0" lvl="0" indent="0" algn="ctr" rtl="0">
              <a:lnSpc>
                <a:spcPct val="100000"/>
              </a:lnSpc>
              <a:spcBef>
                <a:spcPts val="0"/>
              </a:spcBef>
              <a:spcAft>
                <a:spcPts val="0"/>
              </a:spcAft>
              <a:buSzPct val="111111"/>
              <a:buNone/>
            </a:pPr>
            <a:r>
              <a:rPr lang="ru" dirty="0">
                <a:solidFill>
                  <a:srgbClr val="AA0007"/>
                </a:solidFill>
              </a:rPr>
              <a:t>Челночный бег 3х10 метров</a:t>
            </a:r>
            <a:endParaRPr dirty="0">
              <a:solidFill>
                <a:srgbClr val="AA0007"/>
              </a:solidFill>
            </a:endParaRPr>
          </a:p>
        </p:txBody>
      </p:sp>
      <p:pic>
        <p:nvPicPr>
          <p:cNvPr id="113" name="Google Shape;113;p7"/>
          <p:cNvPicPr preferRelativeResize="0"/>
          <p:nvPr/>
        </p:nvPicPr>
        <p:blipFill rotWithShape="1">
          <a:blip r:embed="rId3">
            <a:alphaModFix/>
          </a:blip>
          <a:srcRect/>
          <a:stretch/>
        </p:blipFill>
        <p:spPr>
          <a:xfrm>
            <a:off x="4983350" y="1636551"/>
            <a:ext cx="3563050" cy="24384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5036" y="415047"/>
            <a:ext cx="6247800" cy="648511"/>
          </a:xfrm>
        </p:spPr>
        <p:txBody>
          <a:bodyPr>
            <a:normAutofit fontScale="90000"/>
          </a:bodyPr>
          <a:lstStyle/>
          <a:p>
            <a:pPr lvl="0" algn="ctr"/>
            <a:r>
              <a:rPr lang="ru-RU" dirty="0" smtClean="0">
                <a:solidFill>
                  <a:srgbClr val="AA0007"/>
                </a:solidFill>
              </a:rPr>
              <a:t>Бег на длинные дистанции</a:t>
            </a:r>
            <a:r>
              <a:rPr lang="ru-RU" dirty="0">
                <a:solidFill>
                  <a:srgbClr val="AA0007"/>
                </a:solidFill>
              </a:rPr>
              <a:t/>
            </a:r>
            <a:br>
              <a:rPr lang="ru-RU" dirty="0">
                <a:solidFill>
                  <a:srgbClr val="AA0007"/>
                </a:solidFill>
              </a:rPr>
            </a:br>
            <a:endParaRPr lang="ru-RU" dirty="0"/>
          </a:p>
        </p:txBody>
      </p:sp>
      <p:sp>
        <p:nvSpPr>
          <p:cNvPr id="3" name="Прямоугольник 2"/>
          <p:cNvSpPr/>
          <p:nvPr/>
        </p:nvSpPr>
        <p:spPr>
          <a:xfrm>
            <a:off x="385863" y="1004540"/>
            <a:ext cx="8505217" cy="1569660"/>
          </a:xfrm>
          <a:prstGeom prst="rect">
            <a:avLst/>
          </a:prstGeom>
        </p:spPr>
        <p:txBody>
          <a:bodyPr wrap="square">
            <a:spAutoFit/>
          </a:bodyPr>
          <a:lstStyle/>
          <a:p>
            <a:r>
              <a:rPr lang="ru-RU" dirty="0"/>
              <a:t>Бег на выносливость проводится по беговой дорожке стадиона или любой ровной местности. Испытание выполняется из положения высокого старта. Группа участников выстраивается за 3 метра до стартовой линии. Помощник стартера называет участника, тот называет свой номер.</a:t>
            </a:r>
          </a:p>
          <a:p>
            <a:r>
              <a:rPr lang="ru-RU" dirty="0"/>
              <a:t>По команде «На старт!» участники занимают свои места перед линией старта. После выстрела стартера из пистолета или команды «Марш!» они начинают бег</a:t>
            </a:r>
            <a:r>
              <a:rPr lang="ru-RU" dirty="0" smtClean="0"/>
              <a:t>.</a:t>
            </a:r>
          </a:p>
          <a:p>
            <a:r>
              <a:rPr lang="ru-RU" dirty="0"/>
              <a:t>Результат фиксируется хронометром в минутах и секундах с точностью до 0,1 секунды</a:t>
            </a:r>
            <a:r>
              <a:rPr lang="ru-RU" dirty="0" smtClean="0"/>
              <a:t>.</a:t>
            </a:r>
          </a:p>
          <a:p>
            <a:endParaRPr lang="ru-RU" sz="12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944" b="19863"/>
          <a:stretch/>
        </p:blipFill>
        <p:spPr bwMode="auto">
          <a:xfrm>
            <a:off x="2020110" y="2574200"/>
            <a:ext cx="4795736" cy="1783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4994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9625" y="287612"/>
            <a:ext cx="8704728" cy="1083988"/>
          </a:xfrm>
        </p:spPr>
        <p:txBody>
          <a:bodyPr>
            <a:normAutofit fontScale="90000"/>
          </a:bodyPr>
          <a:lstStyle/>
          <a:p>
            <a:pPr lvl="0" algn="ctr"/>
            <a:r>
              <a:rPr lang="ru-RU" dirty="0" smtClean="0">
                <a:solidFill>
                  <a:srgbClr val="AA0007"/>
                </a:solidFill>
              </a:rPr>
              <a:t>Поднимание туловища из положения лежа на спине</a:t>
            </a:r>
            <a:r>
              <a:rPr lang="ru-RU" dirty="0">
                <a:solidFill>
                  <a:srgbClr val="AA0007"/>
                </a:solidFill>
              </a:rPr>
              <a:t/>
            </a:r>
            <a:br>
              <a:rPr lang="ru-RU" dirty="0">
                <a:solidFill>
                  <a:srgbClr val="AA0007"/>
                </a:solidFill>
              </a:rPr>
            </a:br>
            <a:endParaRPr lang="ru-RU"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4928" y="3185011"/>
            <a:ext cx="2309113"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06187" y="1033373"/>
            <a:ext cx="8740589" cy="3046988"/>
          </a:xfrm>
          <a:prstGeom prst="rect">
            <a:avLst/>
          </a:prstGeom>
        </p:spPr>
        <p:txBody>
          <a:bodyPr wrap="square">
            <a:spAutoFit/>
          </a:bodyPr>
          <a:lstStyle/>
          <a:p>
            <a:pPr algn="ctr"/>
            <a:r>
              <a:rPr lang="ru-RU" sz="1200" b="1" dirty="0">
                <a:solidFill>
                  <a:srgbClr val="C00000"/>
                </a:solidFill>
              </a:rPr>
              <a:t>Техника выполнения</a:t>
            </a:r>
            <a:r>
              <a:rPr lang="ru-RU" sz="1200" b="1" dirty="0" smtClean="0">
                <a:solidFill>
                  <a:srgbClr val="C00000"/>
                </a:solidFill>
              </a:rPr>
              <a:t>:</a:t>
            </a:r>
            <a:endParaRPr lang="ru-RU" sz="1200" b="1" dirty="0">
              <a:solidFill>
                <a:srgbClr val="C00000"/>
              </a:solidFill>
            </a:endParaRPr>
          </a:p>
          <a:p>
            <a:r>
              <a:rPr lang="ru-RU" sz="1200" b="1" dirty="0">
                <a:solidFill>
                  <a:srgbClr val="C00000"/>
                </a:solidFill>
              </a:rPr>
              <a:t>Исходное положение</a:t>
            </a:r>
            <a:r>
              <a:rPr lang="ru-RU" sz="1200" dirty="0"/>
              <a:t>. Нужно лечь на спину на коврик или мат. Ноги согнуть в коленях под углом 90 градусов, ступни прижать к полу. Руки за головой, локти развести в стороны.</a:t>
            </a:r>
          </a:p>
          <a:p>
            <a:r>
              <a:rPr lang="ru-RU" sz="1200" b="1" dirty="0">
                <a:solidFill>
                  <a:srgbClr val="C00000"/>
                </a:solidFill>
              </a:rPr>
              <a:t>Начало движения. </a:t>
            </a:r>
            <a:r>
              <a:rPr lang="ru-RU" sz="1200" dirty="0"/>
              <a:t>На вдохе начать поднимать верхнюю часть туловища вверх, напрягая мышцы живота. Подниматься до тех пор, пока плечи не оторвутся от пола. Локти при этом остаются разведёнными в стороны, руки не помогают подниматься.</a:t>
            </a:r>
          </a:p>
          <a:p>
            <a:r>
              <a:rPr lang="ru-RU" sz="1200" b="1" dirty="0">
                <a:solidFill>
                  <a:srgbClr val="C00000"/>
                </a:solidFill>
              </a:rPr>
              <a:t>Фиксация. </a:t>
            </a:r>
            <a:r>
              <a:rPr lang="ru-RU" sz="1200" dirty="0"/>
              <a:t>Достигнув верхней точки подъёма, задержаться на секунду, сохраняя напряжение в мышцах пресса.</a:t>
            </a:r>
          </a:p>
          <a:p>
            <a:r>
              <a:rPr lang="ru-RU" sz="1200" dirty="0"/>
              <a:t>Возвращение в исходное положение. Медленно опустить туловище вниз, контролируя движение. Возвращаясь в исходное положение, выдохнуть.</a:t>
            </a:r>
          </a:p>
          <a:p>
            <a:r>
              <a:rPr lang="ru-RU" sz="1200" b="1" dirty="0">
                <a:solidFill>
                  <a:srgbClr val="C00000"/>
                </a:solidFill>
              </a:rPr>
              <a:t>Повторение. </a:t>
            </a:r>
            <a:r>
              <a:rPr lang="ru-RU" sz="1200" dirty="0"/>
              <a:t>Повторять упражнение необходимое количество раз без паузы между повторениями.</a:t>
            </a:r>
          </a:p>
          <a:p>
            <a:pPr algn="ctr"/>
            <a:r>
              <a:rPr lang="ru-RU" sz="1200" b="1" dirty="0">
                <a:solidFill>
                  <a:srgbClr val="C00000"/>
                </a:solidFill>
              </a:rPr>
              <a:t>Некоторые ошибки, из-за которых выполнение не засчитывается</a:t>
            </a:r>
            <a:r>
              <a:rPr lang="ru-RU" sz="1200" b="1" dirty="0" smtClean="0">
                <a:solidFill>
                  <a:srgbClr val="C00000"/>
                </a:solidFill>
              </a:rPr>
              <a:t>:</a:t>
            </a:r>
            <a:endParaRPr lang="ru-RU" sz="1200" b="1" dirty="0">
              <a:solidFill>
                <a:srgbClr val="C00000"/>
              </a:solidFill>
            </a:endParaRPr>
          </a:p>
          <a:p>
            <a:r>
              <a:rPr lang="ru-RU" sz="1200" dirty="0"/>
              <a:t>отсутствие касания локтями бёдер (коленей);</a:t>
            </a:r>
          </a:p>
          <a:p>
            <a:r>
              <a:rPr lang="ru-RU" sz="1200" dirty="0"/>
              <a:t>отсутствие касания лопатками мата;</a:t>
            </a:r>
          </a:p>
          <a:p>
            <a:r>
              <a:rPr lang="ru-RU" sz="1200" dirty="0"/>
              <a:t>размыкание пальцев рук «из замка»;</a:t>
            </a:r>
          </a:p>
          <a:p>
            <a:r>
              <a:rPr lang="ru-RU" sz="1200" dirty="0"/>
              <a:t>смещение таза (поднимание таза);</a:t>
            </a:r>
          </a:p>
          <a:p>
            <a:r>
              <a:rPr lang="ru-RU" sz="1200" dirty="0"/>
              <a:t>изменение прямого угла согнутых ног.</a:t>
            </a:r>
          </a:p>
        </p:txBody>
      </p:sp>
    </p:spTree>
    <p:extLst>
      <p:ext uri="{BB962C8B-B14F-4D97-AF65-F5344CB8AC3E}">
        <p14:creationId xmlns:p14="http://schemas.microsoft.com/office/powerpoint/2010/main" val="1890956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8"/>
          <p:cNvSpPr txBox="1">
            <a:spLocks noGrp="1"/>
          </p:cNvSpPr>
          <p:nvPr>
            <p:ph type="title"/>
          </p:nvPr>
        </p:nvSpPr>
        <p:spPr>
          <a:xfrm>
            <a:off x="388058" y="800700"/>
            <a:ext cx="8367900" cy="1239300"/>
          </a:xfrm>
          <a:prstGeom prst="rect">
            <a:avLst/>
          </a:prstGeom>
          <a:noFill/>
          <a:ln>
            <a:noFill/>
          </a:ln>
        </p:spPr>
        <p:txBody>
          <a:bodyPr spcFirstLastPara="1" wrap="square" lIns="91425" tIns="91425" rIns="91425" bIns="91425" anchor="ctr" anchorCtr="0">
            <a:noAutofit/>
          </a:bodyPr>
          <a:lstStyle/>
          <a:p>
            <a:pPr marL="177800" lvl="0" indent="0" algn="l" rtl="0">
              <a:lnSpc>
                <a:spcPct val="115000"/>
              </a:lnSpc>
              <a:spcBef>
                <a:spcPts val="300"/>
              </a:spcBef>
              <a:spcAft>
                <a:spcPts val="0"/>
              </a:spcAft>
              <a:buSzPts val="3600"/>
              <a:buNone/>
            </a:pPr>
            <a:r>
              <a:rPr lang="ru" sz="1500">
                <a:solidFill>
                  <a:schemeClr val="dk1"/>
                </a:solidFill>
              </a:rPr>
              <a:t>Бег проводится по дорожкам стадиона или на любой ровной площадке с твердым покрытием. Бег на 30 м выполняется с высокого старта, бег на 60 и 100 м — с низкого или высокого старта. Участники стартуют по 2 — 4 человека.</a:t>
            </a:r>
            <a:endParaRPr sz="1500">
              <a:solidFill>
                <a:schemeClr val="dk1"/>
              </a:solidFill>
            </a:endParaRPr>
          </a:p>
        </p:txBody>
      </p:sp>
      <p:sp>
        <p:nvSpPr>
          <p:cNvPr id="119" name="Google Shape;119;p8"/>
          <p:cNvSpPr txBox="1">
            <a:spLocks noGrp="1"/>
          </p:cNvSpPr>
          <p:nvPr>
            <p:ph type="title"/>
          </p:nvPr>
        </p:nvSpPr>
        <p:spPr>
          <a:xfrm>
            <a:off x="311675" y="249900"/>
            <a:ext cx="8367900" cy="550800"/>
          </a:xfrm>
          <a:prstGeom prst="rect">
            <a:avLst/>
          </a:prstGeom>
          <a:noFill/>
          <a:ln>
            <a:noFill/>
          </a:ln>
        </p:spPr>
        <p:txBody>
          <a:bodyPr spcFirstLastPara="1" wrap="square" lIns="91425" tIns="91425" rIns="91425" bIns="91425" anchor="ctr" anchorCtr="0">
            <a:normAutofit fontScale="90000"/>
          </a:bodyPr>
          <a:lstStyle/>
          <a:p>
            <a:pPr marL="0" lvl="0" indent="0" algn="ctr" rtl="0">
              <a:lnSpc>
                <a:spcPct val="100000"/>
              </a:lnSpc>
              <a:spcBef>
                <a:spcPts val="0"/>
              </a:spcBef>
              <a:spcAft>
                <a:spcPts val="0"/>
              </a:spcAft>
              <a:buSzPct val="111111"/>
              <a:buNone/>
            </a:pPr>
            <a:r>
              <a:rPr lang="ru">
                <a:solidFill>
                  <a:srgbClr val="AA0007"/>
                </a:solidFill>
              </a:rPr>
              <a:t>Бег на короткие дистанции</a:t>
            </a:r>
            <a:endParaRPr>
              <a:solidFill>
                <a:srgbClr val="AA0007"/>
              </a:solidFill>
            </a:endParaRPr>
          </a:p>
        </p:txBody>
      </p:sp>
      <p:pic>
        <p:nvPicPr>
          <p:cNvPr id="120" name="Google Shape;120;p8"/>
          <p:cNvPicPr preferRelativeResize="0"/>
          <p:nvPr/>
        </p:nvPicPr>
        <p:blipFill rotWithShape="1">
          <a:blip r:embed="rId3">
            <a:alphaModFix/>
          </a:blip>
          <a:srcRect/>
          <a:stretch/>
        </p:blipFill>
        <p:spPr>
          <a:xfrm>
            <a:off x="2420388" y="2107425"/>
            <a:ext cx="4150485" cy="2917025"/>
          </a:xfrm>
          <a:prstGeom prst="rect">
            <a:avLst/>
          </a:prstGeom>
          <a:noFill/>
          <a:ln>
            <a:noFill/>
          </a:ln>
        </p:spPr>
      </p:pic>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TotalTime>
  <Words>2249</Words>
  <Application>Microsoft Office PowerPoint</Application>
  <PresentationFormat>Экран (16:9)</PresentationFormat>
  <Paragraphs>107</Paragraphs>
  <Slides>18</Slides>
  <Notes>7</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18</vt:i4>
      </vt:variant>
    </vt:vector>
  </HeadingPairs>
  <TitlesOfParts>
    <vt:vector size="23" baseType="lpstr">
      <vt:lpstr>Arial</vt:lpstr>
      <vt:lpstr>Bahnschrift</vt:lpstr>
      <vt:lpstr>Merriweather</vt:lpstr>
      <vt:lpstr>Roboto</vt:lpstr>
      <vt:lpstr>Paradigm</vt:lpstr>
      <vt:lpstr>ГТО</vt:lpstr>
      <vt:lpstr>Колличество нормативов котовые необходимо выполнить для получения знака</vt:lpstr>
      <vt:lpstr>Нормативы</vt:lpstr>
      <vt:lpstr>Как записаться на сдачу норм ГТО</vt:lpstr>
      <vt:lpstr>Для участия в сдаче норм ГТО нуодходимо пройти регистрацию на сайте https://www.gto.ru/ для получения УИН и именть медицинский допуск</vt:lpstr>
      <vt:lpstr>Челночный бег проводится на любой ровной площадке с твердым покрытием, обеспечивающим хорошее сцепление с обувью. На расстоянии 10 м прочерчиваются 2 параллельные линии – «Старт» и «Финиш». Участники, не наступая на стартовую линию, принимают положение высокого старта. По команде «Марш!» (с одновременным включением секундомеров) участники бегут до финишной линии, касаются линии рукой, возвращаются к линии старта, касаются ее и преодолевают последний отрезок без касания линии финиша рукой. Секундомер останавливают в момент пересечения линии «Финиш». Участники стартуют по 2 человека.</vt:lpstr>
      <vt:lpstr>Бег на длинные дистанции </vt:lpstr>
      <vt:lpstr>Поднимание туловища из положения лежа на спине </vt:lpstr>
      <vt:lpstr>Бег проводится по дорожкам стадиона или на любой ровной площадке с твердым покрытием. Бег на 30 м выполняется с высокого старта, бег на 60 и 100 м — с низкого или высокого старта. Участники стартуют по 2 — 4 человека.</vt:lpstr>
      <vt:lpstr>Подтягивание из виса на высокой перекладине выполняется из исходного положения: вис хватом сверху, кисти рук на ширине плеч, руки, туловище и ноги выпрямлены, ноги не касаются пола, ступни вместе. Участник подтягивается так, чтобы подбородок пересек верхнюю линию грифа перекладины, затем опускается в вис и, зафиксировав на 0,5 секунд исходное положение, продолжает выполнение упражнения. Засчитывается количество правильно выполненных подтягиваний.       Ошибки: 1) подтягивание рывками или с махами ног (туловища); 2) подбородок не поднялся выше грифа перекладины; 3) отсутствие фиксации на 0,5 секунд исходного положения; 4) разновременное сгибание рук.</vt:lpstr>
      <vt:lpstr>Тестирование сгибания и разгибания рук в упоре лежа на полу, может проводится с применением «контактной платформы», либо без нее. Сгибание и разгибание рук в упоре лежа на полу, выполняется из исходного положения: упор лежа на полу, руки на ширине плеч, кисти вперед, локти разведены не более чем на 45 градусов, плечи, туловище и ноги составляют прямую линию. Стопы упираются в пол без опоры. Сгибая руки, необходимо коснуться грудью пола или «контактной платформы» высотой 5 см, затем, разгибая руки, вернуться в исходное положение и, зафиксировав его на 0,5 секунд, продолжить выполнение тестирования. Засчитывается количество правильно выполненных сгибаний и разгибаний рук.  Ошибки: 1) касание пола коленями, бедрами, тазом; 2) нарушение прямой линии «плечи - туловище – ноги»; 3) отсутствие фиксации на 0,5 секунд исходного положения; 4) поочередное разгибание рук; 5) отсутствие касания грудью пола (платформы); 6) разведение локтей относительно туловища более чем на 45 градусов.</vt:lpstr>
      <vt:lpstr>Наклон вперед из положения стоя с прямыми ногами выполняется из исходного положения: стоя на полу или гимнастической скамье, ноги выпрямлены в коленях, ступни ног расположены параллельно на ширине 10 - 15 см. При выполнении испытания (теста) на полу участник по команде выполняет два предварительных наклона. При третьем наклоне касается пола пальцами или ладонями двух рук и фиксирует результат в течение 2 секунд. При выполнении испытания (теста) на гимнастической скамье по команде участник выполняет два предварительных наклона, скользя пальцами рук по линейке измерения. При третьем наклоне участник максимально сгибается и фиксирует результат в течение 2 с. Величина гибкости измеряется в сантиметрах. Результат выше уровня гимнастической скамьи определяется знаком «-» , ниже - знаком «+».  Ошибки: 1) сгибание ног в коленях; 2) фиксация результата пальцами одной руки; 3) отсутствие фиксации результата в течение 2 секунд.</vt:lpstr>
      <vt:lpstr>Прыжок в длину с места толчком двумя ногами выполняется в соответствующем секторе для прыжков. Место отталкивания должно обеспечивать хорошее сцепление с обувью. Участник принимает исходное положение: ноги на ширине плеч, ступни параллельно, носки ног перед линией измерения. Одновременным толчком двух ног выполняется прыжок вперед. Мах руками разрешен. Измерение производится по перпендикулярной прямой от линии измерения до ближайшего следа, оставленного любой частью тела участника. Участнику предоставляются три попытки. В зачет идет лучший результат.  Ошибки: 1) заступ за линию измерения или касание ее; 2) выполнение отталкивания с предварительного подскока; 3) отталкивание ногами разновременно.</vt:lpstr>
      <vt:lpstr>Метание мяча </vt:lpstr>
      <vt:lpstr>Плавание </vt:lpstr>
      <vt:lpstr>Стрельба из пневматической винтовки </vt:lpstr>
      <vt:lpstr>Кросс по пересеченной местности</vt:lpstr>
      <vt:lpstr>Бег на лыжах</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ГТО</dc:title>
  <cp:lastModifiedBy>физкультура</cp:lastModifiedBy>
  <cp:revision>9</cp:revision>
  <dcterms:modified xsi:type="dcterms:W3CDTF">2025-06-19T08:34:07Z</dcterms:modified>
</cp:coreProperties>
</file>