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2" r:id="rId3"/>
    <p:sldId id="293" r:id="rId4"/>
    <p:sldId id="285" r:id="rId5"/>
    <p:sldId id="289" r:id="rId6"/>
    <p:sldId id="292" r:id="rId7"/>
    <p:sldId id="282" r:id="rId8"/>
    <p:sldId id="295" r:id="rId9"/>
    <p:sldId id="284" r:id="rId10"/>
    <p:sldId id="286" r:id="rId11"/>
    <p:sldId id="294" r:id="rId12"/>
    <p:sldId id="296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14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738" algn="l" defTabSz="9114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482" algn="l" defTabSz="9114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7228" algn="l" defTabSz="9114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2960" algn="l" defTabSz="9114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8705" algn="l" defTabSz="9114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4443" algn="l" defTabSz="9114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0180" algn="l" defTabSz="9114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5925" algn="l" defTabSz="9114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DAB67F4-9CC3-4C7B-8115-2516D8CC8117}">
          <p14:sldIdLst>
            <p14:sldId id="256"/>
            <p14:sldId id="272"/>
            <p14:sldId id="293"/>
            <p14:sldId id="285"/>
            <p14:sldId id="289"/>
            <p14:sldId id="292"/>
            <p14:sldId id="282"/>
            <p14:sldId id="295"/>
            <p14:sldId id="284"/>
            <p14:sldId id="286"/>
            <p14:sldId id="294"/>
            <p14:sldId id="296"/>
          </p14:sldIdLst>
        </p14:section>
        <p14:section name="Раздел без заголовка" id="{22D9E8BB-9F88-4185-A9AC-2F3CFAF16FF2}">
          <p14:sldIdLst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10B5B-C02E-4EA3-95E3-0DC6B86124AE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E71BC-03D1-4B7F-82AF-2BFEA41F4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101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4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738" algn="l" defTabSz="9114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482" algn="l" defTabSz="9114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228" algn="l" defTabSz="9114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2960" algn="l" defTabSz="9114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8705" algn="l" defTabSz="9114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4443" algn="l" defTabSz="9114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0180" algn="l" defTabSz="9114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5925" algn="l" defTabSz="9114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149" tIns="45576" rIns="91149" bIns="45576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5738" indent="0" algn="ctr">
              <a:buNone/>
            </a:lvl2pPr>
            <a:lvl3pPr marL="911482" indent="0" algn="ctr">
              <a:buNone/>
            </a:lvl3pPr>
            <a:lvl4pPr marL="1367228" indent="0" algn="ctr">
              <a:buNone/>
            </a:lvl4pPr>
            <a:lvl5pPr marL="1822960" indent="0" algn="ctr">
              <a:buNone/>
            </a:lvl5pPr>
            <a:lvl6pPr marL="2278705" indent="0" algn="ctr">
              <a:buNone/>
            </a:lvl6pPr>
            <a:lvl7pPr marL="2734443" indent="0" algn="ctr">
              <a:buNone/>
            </a:lvl7pPr>
            <a:lvl8pPr marL="3190180" indent="0" algn="ctr">
              <a:buNone/>
            </a:lvl8pPr>
            <a:lvl9pPr marL="3645925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549279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3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5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149" tIns="45576" rIns="91149" bIns="45576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5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10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61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73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73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1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149" tIns="45576" rIns="91149" bIns="45576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21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149" tIns="45576" rIns="91149" bIns="45576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36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37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149" tIns="45576" rIns="91149" bIns="45576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98"/>
            <a:ext cx="8686800" cy="4525963"/>
          </a:xfrm>
          <a:prstGeom prst="rect">
            <a:avLst/>
          </a:prstGeom>
        </p:spPr>
        <p:txBody>
          <a:bodyPr vert="horz" lIns="91149" tIns="45576" rIns="91149" bIns="45576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2" y="76200"/>
            <a:ext cx="2514600" cy="288925"/>
          </a:xfrm>
          <a:prstGeom prst="rect">
            <a:avLst/>
          </a:prstGeom>
        </p:spPr>
        <p:txBody>
          <a:bodyPr vert="horz" lIns="91149" tIns="45576" rIns="91149" bIns="45576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3" y="76200"/>
            <a:ext cx="3352800" cy="288925"/>
          </a:xfrm>
          <a:prstGeom prst="rect">
            <a:avLst/>
          </a:prstGeom>
        </p:spPr>
        <p:txBody>
          <a:bodyPr vert="horz" lIns="91149" tIns="45576" rIns="91149" bIns="45576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1" y="6477000"/>
            <a:ext cx="762000" cy="244475"/>
          </a:xfrm>
          <a:prstGeom prst="rect">
            <a:avLst/>
          </a:prstGeom>
        </p:spPr>
        <p:txBody>
          <a:bodyPr vert="horz" lIns="91149" tIns="45576" rIns="91149" bIns="45576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lIns="91149" tIns="45576" rIns="91149" bIns="45576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149" tIns="45576" rIns="91149" bIns="45576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149" tIns="45576" rIns="91149" bIns="45576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1808" indent="-341808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0578" indent="-284844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39351" indent="-227866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595088" indent="-227866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0832" indent="-22786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06572" indent="-22786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62321" indent="-22786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18050" indent="-22786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73797" indent="-22786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57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14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72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29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787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44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01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45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a.tutoronline.ru/fizika/class/7/ravnovesie-tel/" TargetMode="External"/><Relationship Id="rId7" Type="http://schemas.openxmlformats.org/officeDocument/2006/relationships/hyperlink" Target="https://spo.1sept.ru/article.php?id=200601402&amp;clid=2358576" TargetMode="External"/><Relationship Id="rId2" Type="http://schemas.openxmlformats.org/officeDocument/2006/relationships/hyperlink" Target="file:///C:\Users\Baronkina\Desktop\http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ulin-crimea.ru/articles/stances/" TargetMode="External"/><Relationship Id="rId5" Type="http://schemas.openxmlformats.org/officeDocument/2006/relationships/hyperlink" Target="https://dzen.ru/a/YmumfgCaDFogF2t3/" TargetMode="External"/><Relationship Id="rId4" Type="http://schemas.openxmlformats.org/officeDocument/2006/relationships/hyperlink" Target="https://xianu.livejournal.com/10105.html?ysclid=mhdq12o3wo26099331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52636" y="4293096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Закон  </a:t>
            </a:r>
            <a:r>
              <a:rPr lang="ru-RU" sz="3200" b="1" i="1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сохранения </a:t>
            </a:r>
            <a:r>
              <a:rPr lang="ru-RU" sz="3200" b="1" i="1" dirty="0" smtClean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 момента   импульса</a:t>
            </a:r>
            <a:endParaRPr lang="ru-RU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5816" y="1138986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53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7" y="9390"/>
            <a:ext cx="9108504" cy="8382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4E3B30"/>
                </a:solidFill>
              </a:rPr>
              <a:t>ВРАЩЕНИЕ спортсмена </a:t>
            </a:r>
            <a:r>
              <a:rPr lang="ru-RU" sz="2800">
                <a:solidFill>
                  <a:srgbClr val="4E3B30"/>
                </a:solidFill>
              </a:rPr>
              <a:t>с разведенными </a:t>
            </a:r>
            <a:r>
              <a:rPr lang="ru-RU" sz="2800" dirty="0" smtClean="0">
                <a:solidFill>
                  <a:srgbClr val="4E3B30"/>
                </a:solidFill>
              </a:rPr>
              <a:t/>
            </a:r>
            <a:br>
              <a:rPr lang="ru-RU" sz="2800" dirty="0" smtClean="0">
                <a:solidFill>
                  <a:srgbClr val="4E3B30"/>
                </a:solidFill>
              </a:rPr>
            </a:br>
            <a:r>
              <a:rPr lang="ru-RU" sz="2800" dirty="0">
                <a:solidFill>
                  <a:srgbClr val="4E3B30"/>
                </a:solidFill>
              </a:rPr>
              <a:t> </a:t>
            </a:r>
            <a:r>
              <a:rPr lang="ru-RU" sz="2800" dirty="0" smtClean="0">
                <a:solidFill>
                  <a:srgbClr val="4E3B30"/>
                </a:solidFill>
              </a:rPr>
              <a:t>в </a:t>
            </a:r>
            <a:r>
              <a:rPr lang="ru-RU" sz="2800" dirty="0">
                <a:solidFill>
                  <a:srgbClr val="4E3B30"/>
                </a:solidFill>
              </a:rPr>
              <a:t>стороны </a:t>
            </a:r>
            <a:r>
              <a:rPr lang="ru-RU" sz="2800" dirty="0" smtClean="0">
                <a:solidFill>
                  <a:srgbClr val="4E3B30"/>
                </a:solidFill>
              </a:rPr>
              <a:t>руками</a:t>
            </a:r>
            <a:endParaRPr lang="ru-RU" sz="2800" dirty="0"/>
          </a:p>
        </p:txBody>
      </p:sp>
      <p:sp>
        <p:nvSpPr>
          <p:cNvPr id="4" name="AutoShape 4" descr="https://upload.wikimedia.org/wikipedia/commons/thumb/a/ad/Moment_of_inertia_examples.gif/250px-Moment_of_inertia_examples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undefine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43056" y="2085179"/>
                <a:ext cx="8900944" cy="45504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104306" tIns="52153" rIns="104306" bIns="52153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0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Момент инерции </a:t>
                </a:r>
                <a:r>
                  <a:rPr kumimoji="0" lang="ru-RU" sz="2000" b="1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сгруппировавшегося</a:t>
                </a:r>
                <a:r>
                  <a:rPr kumimoji="0" lang="ru-RU" sz="2000" b="0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 спортсмена</a:t>
                </a:r>
                <a:r>
                  <a:rPr kumimoji="0" lang="ru-RU" sz="2000" b="0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1F2123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000" b="1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𝑱</m:t>
                        </m:r>
                      </m:e>
                      <m:sub>
                        <m:r>
                          <a:rPr kumimoji="0" lang="ru-RU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sub>
                    </m:sSub>
                    <m:r>
                      <a:rPr kumimoji="0" lang="ru-RU" sz="20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1F2123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kumimoji="0" lang="ru-RU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kumimoji="0" lang="ru-RU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kumimoji="0" lang="ru-RU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den>
                    </m:f>
                    <m:r>
                      <a:rPr kumimoji="0" lang="en-US" sz="20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1F2123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𝒎</m:t>
                    </m:r>
                    <m:sSup>
                      <m:sSupPr>
                        <m:ctrlPr>
                          <a:rPr kumimoji="0" lang="ru-RU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kumimoji="0" lang="en-US" sz="2000" b="1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𝑹</m:t>
                        </m:r>
                      </m:e>
                      <m:sup>
                        <m:r>
                          <a:rPr kumimoji="0" lang="en-US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endParaRPr kumimoji="0" lang="ru-RU" sz="2000" b="1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PMingLiU"/>
                  <a:cs typeface="Calibri" pitchFamily="34" charset="0"/>
                </a:endParaRPr>
              </a:p>
              <a:p>
                <a:pPr lvl="0" defTabSz="914400">
                  <a:lnSpc>
                    <a:spcPct val="115000"/>
                  </a:lnSpc>
                  <a:defRPr/>
                </a:pPr>
                <a:r>
                  <a:rPr kumimoji="0" lang="ru-RU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Момент инерции </a:t>
                </a:r>
                <a:r>
                  <a:rPr kumimoji="0" lang="ru-RU" sz="2000" b="0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с </a:t>
                </a:r>
                <a:r>
                  <a:rPr lang="ru-RU" sz="2000" b="1" kern="100" dirty="0">
                    <a:solidFill>
                      <a:srgbClr val="C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разведенными </a:t>
                </a:r>
                <a:r>
                  <a:rPr kumimoji="0" lang="ru-RU" sz="2000" b="1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в стороны </a:t>
                </a:r>
                <a:r>
                  <a:rPr kumimoji="0" lang="ru-RU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руками</a:t>
                </a:r>
                <a:r>
                  <a:rPr kumimoji="0" lang="ru-RU" sz="2000" b="0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 </a:t>
                </a:r>
                <a:r>
                  <a:rPr kumimoji="0" lang="ru-RU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kumimoji="0" lang="ru-RU" sz="2000" b="0" i="0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kumimoji="0" lang="ru-RU" sz="2000" b="1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kumimoji="0" lang="ru-RU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𝑱</m:t>
                        </m:r>
                      </m:e>
                      <m:sub>
                        <m:r>
                          <a:rPr kumimoji="0" lang="ru-RU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sub>
                    </m:sSub>
                    <m:r>
                      <a:rPr kumimoji="0" lang="ru-RU" sz="2000" b="1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1F2123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kumimoji="0" lang="ru-RU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kumimoji="0" lang="ru-RU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kumimoji="0" lang="ru-RU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𝟏𝟐</m:t>
                        </m:r>
                      </m:den>
                    </m:f>
                    <m:sSub>
                      <m:sSubPr>
                        <m:ctrlPr>
                          <a:rPr kumimoji="0" lang="ru-RU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𝒎</m:t>
                        </m:r>
                      </m:e>
                      <m:sub>
                        <m:r>
                          <a:rPr kumimoji="0" lang="ru-RU" sz="2000" b="1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kumimoji="0" lang="ru-RU" sz="2000" b="1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kumimoji="0" lang="ru-RU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𝒍</m:t>
                        </m:r>
                      </m:e>
                      <m:sup>
                        <m:r>
                          <a:rPr kumimoji="0" lang="ru-RU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ru-RU" sz="2000" b="1" i="0" u="none" strike="noStrike" kern="1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ru-RU" sz="2000" b="1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kumimoji="0" lang="ru-RU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kumimoji="0" lang="ru-RU" sz="2000" b="1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  </m:t>
                        </m:r>
                        <m:r>
                          <a:rPr kumimoji="0" lang="ru-RU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den>
                    </m:f>
                    <m:sSub>
                      <m:sSubPr>
                        <m:ctrlPr>
                          <a:rPr kumimoji="0" lang="ru-RU" sz="2000" b="1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𝒎</m:t>
                        </m:r>
                      </m:e>
                      <m:sub>
                        <m:r>
                          <a:rPr kumimoji="0" lang="ru-RU" sz="2000" b="1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sub>
                    </m:sSub>
                    <m:sSup>
                      <m:sSupPr>
                        <m:ctrlPr>
                          <a:rPr kumimoji="0" lang="ru-RU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kumimoji="0" lang="en-US" sz="2000" b="1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𝑹</m:t>
                        </m:r>
                      </m:e>
                      <m:sup>
                        <m:r>
                          <a:rPr kumimoji="0" lang="en-US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endParaRPr kumimoji="0" lang="ru-RU" sz="20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PMingLiU"/>
                  <a:cs typeface="Calibri" pitchFamily="34" charset="0"/>
                </a:endParaRPr>
              </a:p>
              <a:p>
                <a:pPr lvl="0" defTabSz="914400">
                  <a:lnSpc>
                    <a:spcPct val="115000"/>
                  </a:lnSpc>
                  <a:defRPr/>
                </a:pPr>
                <a:r>
                  <a:rPr kumimoji="0" lang="ru-RU" sz="2000" b="0" i="1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Размах рук </a:t>
                </a:r>
                <a14:m>
                  <m:oMath xmlns:m="http://schemas.openxmlformats.org/officeDocument/2006/math">
                    <m:r>
                      <a:rPr lang="ru-RU" sz="2000" b="1" i="1" kern="100">
                        <a:solidFill>
                          <a:srgbClr val="1F2123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𝒍</m:t>
                    </m:r>
                    <m:r>
                      <a:rPr lang="ru-RU" sz="2000" b="1" i="1" kern="100">
                        <a:solidFill>
                          <a:srgbClr val="1F2123"/>
                        </a:solidFill>
                        <a:latin typeface="Cambria Math"/>
                        <a:ea typeface="Times New Roman"/>
                        <a:cs typeface="Times New Roman"/>
                      </a:rPr>
                      <m:t> ~</m:t>
                    </m:r>
                  </m:oMath>
                </a14:m>
                <a:r>
                  <a:rPr kumimoji="0" lang="ru-RU" sz="2000" b="0" i="1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 </a:t>
                </a:r>
                <a:r>
                  <a:rPr kumimoji="0" lang="ru-RU" sz="2000" b="1" i="1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1,5</a:t>
                </a:r>
                <a:r>
                  <a:rPr kumimoji="0" lang="ru-RU" sz="2000" b="0" i="1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 м, </a:t>
                </a:r>
                <a:r>
                  <a:rPr kumimoji="0" lang="ru-RU" sz="2000" b="0" i="1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радиус </a:t>
                </a:r>
                <a:r>
                  <a:rPr kumimoji="0" lang="ru-RU" sz="2000" b="0" i="1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цилиндра «тела спортсмена» </a:t>
                </a:r>
                <a14:m>
                  <m:oMath xmlns:m="http://schemas.openxmlformats.org/officeDocument/2006/math">
                    <m:r>
                      <a:rPr kumimoji="0" lang="en-US" sz="2000" b="1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PMingLiU"/>
                        <a:cs typeface="Times New Roman"/>
                      </a:rPr>
                      <m:t>𝑹</m:t>
                    </m:r>
                    <m:r>
                      <a:rPr kumimoji="0" lang="ru-RU" sz="2000" b="1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PMingLiU"/>
                        <a:cs typeface="Times New Roman"/>
                      </a:rPr>
                      <m:t>~</m:t>
                    </m:r>
                    <m:r>
                      <a:rPr kumimoji="0" lang="ru-RU" sz="20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PMingLiU"/>
                        <a:cs typeface="Times New Roman"/>
                      </a:rPr>
                      <m:t>𝟎</m:t>
                    </m:r>
                    <m:r>
                      <a:rPr kumimoji="0" lang="ru-RU" sz="20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PMingLiU"/>
                        <a:cs typeface="Times New Roman"/>
                      </a:rPr>
                      <m:t>.</m:t>
                    </m:r>
                    <m:r>
                      <a:rPr kumimoji="0" lang="ru-RU" sz="20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PMingLiU"/>
                        <a:cs typeface="Times New Roman"/>
                      </a:rPr>
                      <m:t>𝟏𝟓</m:t>
                    </m:r>
                    <m:r>
                      <a:rPr kumimoji="0" lang="ru-RU" sz="20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PMingLiU"/>
                        <a:cs typeface="Times New Roman"/>
                      </a:rPr>
                      <m:t> м</m:t>
                    </m:r>
                  </m:oMath>
                </a14:m>
                <a:endParaRPr kumimoji="0" lang="en-US" sz="2400" b="1" i="1" u="none" strike="noStrike" kern="1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PMingLiU"/>
                  <a:cs typeface="Calibri" pitchFamily="34" charset="0"/>
                </a:endParaRPr>
              </a:p>
              <a:p>
                <a:pPr marL="0" marR="0" lvl="0" indent="0" algn="l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1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Масса рук человека </a:t>
                </a:r>
                <a:r>
                  <a:rPr kumimoji="0" lang="ru-RU" sz="2000" b="0" i="1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- 15% массы тела:</a:t>
                </a:r>
                <a:r>
                  <a:rPr kumimoji="0" lang="en-US" sz="2000" b="0" i="1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000" b="1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PMingLiU"/>
                            <a:cs typeface="Times New Roman"/>
                          </a:rPr>
                        </m:ctrlPr>
                      </m:sSubPr>
                      <m:e>
                        <m:r>
                          <a:rPr kumimoji="0" lang="ru-RU" sz="2000" b="1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PMingLiU"/>
                            <a:cs typeface="Times New Roman"/>
                          </a:rPr>
                          <m:t>   </m:t>
                        </m:r>
                        <m:r>
                          <a:rPr kumimoji="0" lang="ru-RU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PMingLiU"/>
                            <a:cs typeface="Times New Roman"/>
                          </a:rPr>
                          <m:t>𝒎</m:t>
                        </m:r>
                      </m:e>
                      <m:sub>
                        <m:r>
                          <a:rPr kumimoji="0" lang="ru-RU" sz="2000" b="1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PMingLiU"/>
                            <a:cs typeface="Times New Roman"/>
                          </a:rPr>
                          <m:t>𝟏</m:t>
                        </m:r>
                      </m:sub>
                    </m:sSub>
                    <m:r>
                      <a:rPr kumimoji="0" lang="ru-RU" sz="20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PMingLiU"/>
                        <a:cs typeface="Times New Roman"/>
                      </a:rPr>
                      <m:t>=</m:t>
                    </m:r>
                    <m:r>
                      <a:rPr kumimoji="0" lang="ru-RU" sz="20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PMingLiU"/>
                        <a:cs typeface="Times New Roman"/>
                      </a:rPr>
                      <m:t>𝟎</m:t>
                    </m:r>
                    <m:r>
                      <a:rPr kumimoji="0" lang="ru-RU" sz="2000" b="1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PMingLiU"/>
                        <a:cs typeface="Times New Roman"/>
                      </a:rPr>
                      <m:t>,</m:t>
                    </m:r>
                    <m:r>
                      <a:rPr kumimoji="0" lang="ru-RU" sz="20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PMingLiU"/>
                        <a:cs typeface="Times New Roman"/>
                      </a:rPr>
                      <m:t>𝟏</m:t>
                    </m:r>
                    <m:r>
                      <a:rPr kumimoji="0" lang="ru-RU" sz="2000" b="1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PMingLiU"/>
                        <a:cs typeface="Times New Roman"/>
                      </a:rPr>
                      <m:t>𝟓</m:t>
                    </m:r>
                    <m:r>
                      <a:rPr kumimoji="0" lang="ru-RU" sz="20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PMingLiU"/>
                        <a:cs typeface="Times New Roman"/>
                      </a:rPr>
                      <m:t> </m:t>
                    </m:r>
                    <m:r>
                      <a:rPr kumimoji="0" lang="ru-RU" sz="20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PMingLiU"/>
                        <a:cs typeface="Times New Roman"/>
                      </a:rPr>
                      <m:t>𝒎</m:t>
                    </m:r>
                  </m:oMath>
                </a14:m>
                <a:r>
                  <a:rPr kumimoji="0" lang="ru-RU" sz="2000" b="0" i="1" u="none" strike="noStrike" kern="1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;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000" b="1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PMingLiU"/>
                            <a:cs typeface="Times New Roman"/>
                          </a:rPr>
                        </m:ctrlPr>
                      </m:sSubPr>
                      <m:e>
                        <m:r>
                          <a:rPr kumimoji="0" lang="ru-RU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PMingLiU"/>
                            <a:cs typeface="Times New Roman"/>
                          </a:rPr>
                          <m:t>𝒎</m:t>
                        </m:r>
                      </m:e>
                      <m:sub>
                        <m:r>
                          <a:rPr kumimoji="0" lang="ru-RU" sz="2000" b="1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PMingLiU"/>
                            <a:cs typeface="Times New Roman"/>
                          </a:rPr>
                          <m:t>𝟐</m:t>
                        </m:r>
                      </m:sub>
                    </m:sSub>
                    <m:r>
                      <a:rPr kumimoji="0" lang="ru-RU" sz="20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PMingLiU"/>
                        <a:cs typeface="Times New Roman"/>
                      </a:rPr>
                      <m:t>=</m:t>
                    </m:r>
                    <m:r>
                      <a:rPr kumimoji="0" lang="ru-RU" sz="20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PMingLiU"/>
                        <a:cs typeface="Times New Roman"/>
                      </a:rPr>
                      <m:t>𝟎</m:t>
                    </m:r>
                    <m:r>
                      <a:rPr kumimoji="0" lang="ru-RU" sz="2000" b="1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PMingLiU"/>
                        <a:cs typeface="Times New Roman"/>
                      </a:rPr>
                      <m:t>,</m:t>
                    </m:r>
                    <m:r>
                      <a:rPr kumimoji="0" lang="ru-RU" sz="2000" b="1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PMingLiU"/>
                        <a:cs typeface="Times New Roman"/>
                      </a:rPr>
                      <m:t>𝟖𝟓</m:t>
                    </m:r>
                    <m:r>
                      <a:rPr kumimoji="0" lang="ru-RU" sz="20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PMingLiU"/>
                        <a:cs typeface="Times New Roman"/>
                      </a:rPr>
                      <m:t> </m:t>
                    </m:r>
                    <m:r>
                      <a:rPr kumimoji="0" lang="ru-RU" sz="20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PMingLiU"/>
                        <a:cs typeface="Times New Roman"/>
                      </a:rPr>
                      <m:t>𝒎</m:t>
                    </m:r>
                  </m:oMath>
                </a14:m>
                <a:r>
                  <a:rPr kumimoji="0" lang="ru-RU" sz="2000" b="0" i="1" u="none" strike="noStrike" kern="1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;   </a:t>
                </a: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000" i="1" kern="100">
                            <a:solidFill>
                              <a:srgbClr val="0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𝜔</m:t>
                            </m:r>
                          </m:e>
                          <m:sub>
                            <m:r>
                              <a:rPr lang="ru-RU" sz="200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𝜔</m:t>
                            </m:r>
                          </m:e>
                          <m:sub>
                            <m:r>
                              <a:rPr lang="ru-RU" sz="200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ru-RU" sz="2000" i="1" kern="100">
                        <a:solidFill>
                          <a:srgbClr val="000000"/>
                        </a:solidFill>
                        <a:effectLst/>
                        <a:latin typeface="Cambria Math"/>
                        <a:ea typeface="PMingLiU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ru-RU" sz="2000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PMingLiU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𝐽</m:t>
                            </m:r>
                          </m:e>
                          <m:sub>
                            <m:r>
                              <a:rPr lang="ru-RU" sz="200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𝐽</m:t>
                            </m:r>
                          </m:e>
                          <m:sub>
                            <m:r>
                              <a:rPr lang="ru-RU" sz="200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sz="2000" i="1" kern="100">
                        <a:solidFill>
                          <a:srgbClr val="000000"/>
                        </a:solidFill>
                        <a:effectLst/>
                        <a:latin typeface="Cambria Math"/>
                        <a:ea typeface="PMingLiU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ru-RU" sz="2000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PMingLiU"/>
                            <a:cs typeface="Times New Roman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000" b="0" i="1" kern="10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𝑅</m:t>
                            </m:r>
                          </m:e>
                          <m:sup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 kern="100">
                            <a:solidFill>
                              <a:srgbClr val="0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+</m:t>
                        </m:r>
                        <m:f>
                          <m:f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12</m:t>
                            </m:r>
                          </m:den>
                        </m:f>
                        <m:sSub>
                          <m:sSub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000" b="0" i="1" kern="10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𝑙</m:t>
                            </m:r>
                          </m:e>
                          <m:sup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PMingLiU"/>
                            <a:cs typeface="Times New Roman"/>
                          </a:rPr>
                          <m:t>𝑚</m:t>
                        </m:r>
                        <m:sSup>
                          <m:sSup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𝑅</m:t>
                            </m:r>
                          </m:e>
                          <m:sup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2000" i="1" kern="100">
                        <a:solidFill>
                          <a:srgbClr val="000000"/>
                        </a:solidFill>
                        <a:effectLst/>
                        <a:latin typeface="Cambria Math"/>
                        <a:ea typeface="PMingLiU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ru-RU" sz="2000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PMingLiU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000" b="0" i="1" kern="10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𝑅</m:t>
                            </m:r>
                          </m:e>
                          <m:sup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 kern="100">
                            <a:solidFill>
                              <a:srgbClr val="0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 +</m:t>
                        </m:r>
                        <m:f>
                          <m:f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6</m:t>
                            </m:r>
                          </m:den>
                        </m:f>
                        <m:sSub>
                          <m:sSub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000" b="0" i="1" kern="10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𝑙</m:t>
                            </m:r>
                          </m:e>
                          <m:sup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 kern="100">
                            <a:solidFill>
                              <a:srgbClr val="0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𝑚</m:t>
                        </m:r>
                        <m:sSup>
                          <m:sSup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𝑅</m:t>
                            </m:r>
                          </m:e>
                          <m:sup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2000" i="1" kern="100">
                        <a:solidFill>
                          <a:srgbClr val="000000"/>
                        </a:solidFill>
                        <a:effectLst/>
                        <a:latin typeface="Cambria Math"/>
                        <a:ea typeface="PMingLiU"/>
                        <a:cs typeface="Times New Roman"/>
                      </a:rPr>
                      <m:t> = </m:t>
                    </m:r>
                    <m:f>
                      <m:fPr>
                        <m:ctrlPr>
                          <a:rPr lang="ru-RU" sz="2000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PMingLiU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0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PMingLiU"/>
                            <a:cs typeface="Times New Roman"/>
                          </a:rPr>
                          <m:t>0,85</m:t>
                        </m:r>
                        <m:r>
                          <a:rPr lang="en-US" sz="2000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PMingLiU"/>
                            <a:cs typeface="Times New Roman"/>
                          </a:rPr>
                          <m:t>𝑚</m:t>
                        </m:r>
                        <m:sSup>
                          <m:sSup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𝑅</m:t>
                            </m:r>
                          </m:e>
                          <m:sup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ru-RU" sz="20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PMingLiU"/>
                            <a:cs typeface="Times New Roman"/>
                          </a:rPr>
                          <m:t>+</m:t>
                        </m:r>
                        <m:f>
                          <m:f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6</m:t>
                            </m:r>
                          </m:den>
                        </m:f>
                        <m:r>
                          <a:rPr lang="ru-RU" sz="2000" i="1" kern="100">
                            <a:solidFill>
                              <a:srgbClr val="0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0,15 </m:t>
                        </m:r>
                        <m:r>
                          <a:rPr lang="en-US" sz="2000" i="1" kern="100">
                            <a:solidFill>
                              <a:srgbClr val="0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𝑚</m:t>
                        </m:r>
                        <m:r>
                          <a:rPr lang="en-US" sz="2000" i="1" kern="100">
                            <a:solidFill>
                              <a:srgbClr val="0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 </m:t>
                        </m:r>
                        <m:sSup>
                          <m:sSup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𝑙</m:t>
                            </m:r>
                          </m:e>
                          <m:sup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sz="2000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PMingLiU"/>
                            <a:cs typeface="Times New Roman"/>
                          </a:rPr>
                          <m:t>𝑚</m:t>
                        </m:r>
                        <m:sSup>
                          <m:sSup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𝑅</m:t>
                            </m:r>
                          </m:e>
                          <m:sup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PMingLiU"/>
                            <a:cs typeface="Times New Roman"/>
                          </a:rPr>
                          <m:t> </m:t>
                        </m:r>
                      </m:den>
                    </m:f>
                    <m:r>
                      <a:rPr lang="ru-RU" sz="2000" i="1" kern="100">
                        <a:solidFill>
                          <a:srgbClr val="000000"/>
                        </a:solidFill>
                        <a:effectLst/>
                        <a:latin typeface="Cambria Math"/>
                        <a:ea typeface="PMingLiU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ru-RU" sz="2000" b="1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PMingLiU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000" b="1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PMingLiU"/>
                            <a:cs typeface="Times New Roman"/>
                          </a:rPr>
                          <m:t>𝟓</m:t>
                        </m:r>
                        <m:r>
                          <a:rPr lang="ru-RU" sz="2000" b="1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PMingLiU"/>
                            <a:cs typeface="Times New Roman"/>
                          </a:rPr>
                          <m:t>,</m:t>
                        </m:r>
                        <m:r>
                          <a:rPr lang="ru-RU" sz="2000" b="1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PMingLiU"/>
                            <a:cs typeface="Times New Roman"/>
                          </a:rPr>
                          <m:t>𝟏</m:t>
                        </m:r>
                        <m:r>
                          <a:rPr lang="ru-RU" sz="2000" b="1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PMingLiU"/>
                            <a:cs typeface="Times New Roman"/>
                          </a:rPr>
                          <m:t> </m:t>
                        </m:r>
                        <m:sSup>
                          <m:sSupPr>
                            <m:ctrlPr>
                              <a:rPr lang="ru-RU" sz="2000" b="1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2000" b="1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𝑹</m:t>
                            </m:r>
                          </m:e>
                          <m:sup>
                            <m:r>
                              <a:rPr lang="ru-RU" sz="2000" b="1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  <m:r>
                          <a:rPr lang="ru-RU" sz="2000" b="1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PMingLiU"/>
                            <a:cs typeface="Times New Roman"/>
                          </a:rPr>
                          <m:t> + </m:t>
                        </m:r>
                        <m:r>
                          <a:rPr lang="ru-RU" sz="2000" b="1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PMingLiU"/>
                            <a:cs typeface="Times New Roman"/>
                          </a:rPr>
                          <m:t>𝟎</m:t>
                        </m:r>
                        <m:r>
                          <a:rPr lang="ru-RU" sz="2000" b="1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PMingLiU"/>
                            <a:cs typeface="Times New Roman"/>
                          </a:rPr>
                          <m:t>,</m:t>
                        </m:r>
                        <m:r>
                          <a:rPr lang="ru-RU" sz="2000" b="1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PMingLiU"/>
                            <a:cs typeface="Times New Roman"/>
                          </a:rPr>
                          <m:t>𝟏𝟓</m:t>
                        </m:r>
                        <m:r>
                          <a:rPr lang="ru-RU" sz="2000" b="1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PMingLiU"/>
                            <a:cs typeface="Times New Roman"/>
                          </a:rPr>
                          <m:t> </m:t>
                        </m:r>
                        <m:sSup>
                          <m:sSupPr>
                            <m:ctrlPr>
                              <a:rPr lang="ru-RU" sz="2000" b="1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2000" b="1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𝒍</m:t>
                            </m:r>
                          </m:e>
                          <m:sup>
                            <m:r>
                              <a:rPr lang="ru-RU" sz="2000" b="1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2000" b="1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000" b="1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𝟔</m:t>
                            </m:r>
                            <m:r>
                              <a:rPr lang="en-US" sz="2000" b="1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𝑹</m:t>
                            </m:r>
                          </m:e>
                          <m:sup>
                            <m:r>
                              <a:rPr lang="en-US" sz="2000" b="1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000" kern="100" dirty="0" smtClean="0">
                    <a:effectLst/>
                    <a:latin typeface="Calibri"/>
                    <a:ea typeface="PMingLiU"/>
                    <a:cs typeface="Times New Roman"/>
                  </a:rPr>
                  <a:t> =3,3</a:t>
                </a:r>
                <a:endParaRPr lang="ru-RU" sz="2000" i="1" kern="100" dirty="0">
                  <a:solidFill>
                    <a:sysClr val="windowText" lastClr="000000"/>
                  </a:solidFill>
                  <a:latin typeface="Calibri" pitchFamily="34" charset="0"/>
                  <a:ea typeface="PMingLiU"/>
                  <a:cs typeface="Calibri" pitchFamily="34" charset="0"/>
                </a:endParaRPr>
              </a:p>
              <a:p>
                <a:pPr marL="0" marR="0" lvl="0" indent="0" algn="l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0" i="1" u="none" strike="noStrike" kern="1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ru-RU" sz="2400" b="1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PMingLiU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ru-RU" sz="2400" b="1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kumimoji="0" lang="en-US" sz="2400" b="1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PMingLiU"/>
                                <a:cs typeface="Times New Roman"/>
                              </a:rPr>
                              <m:t>𝛚</m:t>
                            </m:r>
                          </m:e>
                          <m:sub>
                            <m:r>
                              <a:rPr kumimoji="0" lang="en-US" sz="2400" b="1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PMingLiU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ru-RU" sz="2400" b="1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kumimoji="0" lang="en-US" sz="2400" b="1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PMingLiU"/>
                                <a:cs typeface="Times New Roman"/>
                              </a:rPr>
                              <m:t>𝛚</m:t>
                            </m:r>
                          </m:e>
                          <m:sub>
                            <m:r>
                              <a:rPr kumimoji="0" lang="en-US" sz="2400" b="1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PMingLiU"/>
                                <a:cs typeface="Times New Roman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ru-RU" sz="2000" b="1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 </a:t>
                </a:r>
                <a:r>
                  <a:rPr kumimoji="0" lang="ru-RU" sz="2000" b="0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&gt; </a:t>
                </a:r>
                <a:r>
                  <a:rPr kumimoji="0" lang="ru-RU" sz="2000" b="1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3  </a:t>
                </a:r>
                <a:r>
                  <a:rPr kumimoji="0" lang="ru-RU" sz="2000" b="1" i="1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1F2123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Спортсмен, группируясь,  </a:t>
                </a:r>
                <a:r>
                  <a:rPr kumimoji="0" lang="ru-RU" sz="2000" b="1" i="1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изменяет </a:t>
                </a:r>
                <a:r>
                  <a:rPr kumimoji="0" lang="ru-RU" sz="2000" b="1" i="1" u="none" strike="noStrike" kern="1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скорость </a:t>
                </a:r>
                <a:r>
                  <a:rPr kumimoji="0" lang="ru-RU" sz="2000" b="1" i="1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 своего вращения с расставленными в стороны руками более чем в 3 раза!</a:t>
                </a:r>
              </a:p>
              <a:p>
                <a:pPr marL="0" marR="0" lvl="0" indent="0" algn="l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1F2123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( Сила  сопротивления </a:t>
                </a:r>
                <a:r>
                  <a:rPr kumimoji="0" lang="en-US" sz="1800" b="1" i="1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F</a:t>
                </a:r>
                <a:r>
                  <a:rPr kumimoji="0" lang="en-US" sz="1800" b="1" i="1" u="none" strike="noStrike" kern="100" cap="none" spc="0" normalizeH="0" baseline="-2500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c</a:t>
                </a:r>
                <a:r>
                  <a:rPr kumimoji="0" lang="ru-RU" sz="1800" b="1" i="1" u="none" strike="noStrike" kern="1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 = </a:t>
                </a:r>
                <a:r>
                  <a:rPr kumimoji="0" lang="en-US" sz="1800" b="1" i="1" u="none" strike="noStrike" kern="1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k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ru-RU" sz="18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PMingLiU"/>
                            <a:cs typeface="Times New Roman"/>
                          </a:rPr>
                        </m:ctrlPr>
                      </m:sSubSupPr>
                      <m:e>
                        <m:r>
                          <a:rPr kumimoji="0" lang="en-US" sz="18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PMingLiU"/>
                            <a:cs typeface="Times New Roman"/>
                          </a:rPr>
                          <m:t>𝒗</m:t>
                        </m:r>
                      </m:e>
                      <m:sub/>
                      <m:sup>
                        <m:r>
                          <a:rPr kumimoji="0" lang="en-US" sz="18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PMingLiU"/>
                            <a:cs typeface="Times New Roman"/>
                          </a:rPr>
                          <m:t>𝟐</m:t>
                        </m:r>
                      </m:sup>
                    </m:sSubSup>
                    <m:r>
                      <a:rPr kumimoji="0" lang="ru-RU" sz="18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PMingLiU"/>
                        <a:cs typeface="Times New Roman"/>
                      </a:rPr>
                      <m:t>, где </m:t>
                    </m:r>
                  </m:oMath>
                </a14:m>
                <a:r>
                  <a:rPr kumimoji="0" lang="ru-RU" sz="1800" b="1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 </a:t>
                </a:r>
                <a:r>
                  <a:rPr kumimoji="0" lang="en-US" sz="1800" b="1" i="1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k</a:t>
                </a:r>
                <a:r>
                  <a:rPr kumimoji="0" lang="en-US" sz="1800" b="1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 </a:t>
                </a:r>
                <a:r>
                  <a:rPr kumimoji="0" lang="ru-RU" sz="1800" b="1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- </a:t>
                </a:r>
                <a:r>
                  <a:rPr kumimoji="0" lang="ru-RU" sz="1800" b="1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коэффициент </a:t>
                </a:r>
                <a:r>
                  <a:rPr kumimoji="0" lang="ru-RU" sz="1800" b="1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сопротивления, </a:t>
                </a:r>
                <a:r>
                  <a:rPr kumimoji="0" lang="ru-RU" sz="1800" b="1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зависящий от </a:t>
                </a:r>
                <a:r>
                  <a:rPr kumimoji="0" lang="ru-RU" sz="1800" b="1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формы, размеров, состояния поверхности </a:t>
                </a:r>
                <a:r>
                  <a:rPr kumimoji="0" lang="ru-RU" sz="1800" b="1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тела, одежды, вязкости среды).</a:t>
                </a:r>
              </a:p>
              <a:p>
                <a:pPr marL="0" marR="0" lvl="0" indent="0" algn="l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b="1" i="1" kern="100" dirty="0" smtClean="0">
                    <a:solidFill>
                      <a:srgbClr val="C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Поэтому, скорость вращения на практике  меньше , чем в расчетах.</a:t>
                </a:r>
                <a:endParaRPr kumimoji="0" lang="ru-RU" sz="2000" b="0" i="1" u="none" strike="noStrike" kern="1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itchFamily="34" charset="0"/>
                  <a:ea typeface="PMingLiU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56" y="2085179"/>
                <a:ext cx="8900944" cy="4550452"/>
              </a:xfrm>
              <a:prstGeom prst="rect">
                <a:avLst/>
              </a:prstGeom>
              <a:blipFill rotWithShape="1">
                <a:blip r:embed="rId2"/>
                <a:stretch>
                  <a:fillRect l="-616" b="-5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32366"/>
            <a:ext cx="1656184" cy="104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53826"/>
            <a:ext cx="1584176" cy="89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22" y="987878"/>
            <a:ext cx="1606401" cy="906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24060"/>
            <a:ext cx="1440161" cy="89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56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618" y="188640"/>
            <a:ext cx="8686800" cy="838200"/>
          </a:xfrm>
        </p:spPr>
        <p:txBody>
          <a:bodyPr/>
          <a:lstStyle/>
          <a:p>
            <a:r>
              <a:rPr lang="ru-RU" dirty="0" err="1" smtClean="0"/>
              <a:t>ВЫВОДы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196752"/>
            <a:ext cx="8884096" cy="54165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2000" b="1" i="1" kern="100" dirty="0" smtClean="0">
                <a:solidFill>
                  <a:srgbClr val="000000"/>
                </a:solidFill>
                <a:effectLst/>
                <a:latin typeface="Calibri" pitchFamily="34" charset="0"/>
                <a:ea typeface="PMingLiU"/>
                <a:cs typeface="Calibri" pitchFamily="34" charset="0"/>
              </a:rPr>
              <a:t>Спортсмен, с точки зрения физики, - «модель абсолютно твердого тела»,  движение которого есть результат суперпозиции  двух </a:t>
            </a:r>
            <a:r>
              <a:rPr lang="ru-RU" sz="2000" b="1" i="1" kern="100" dirty="0">
                <a:solidFill>
                  <a:srgbClr val="000000"/>
                </a:solidFill>
                <a:latin typeface="Calibri" pitchFamily="34" charset="0"/>
                <a:ea typeface="PMingLiU"/>
                <a:cs typeface="Calibri" pitchFamily="34" charset="0"/>
              </a:rPr>
              <a:t>независимых </a:t>
            </a:r>
            <a:r>
              <a:rPr lang="ru-RU" sz="2000" b="1" i="1" kern="100" dirty="0" smtClean="0">
                <a:solidFill>
                  <a:srgbClr val="000000"/>
                </a:solidFill>
                <a:latin typeface="Calibri" pitchFamily="34" charset="0"/>
                <a:ea typeface="PMingLiU"/>
                <a:cs typeface="Calibri" pitchFamily="34" charset="0"/>
              </a:rPr>
              <a:t>движений: </a:t>
            </a:r>
            <a:r>
              <a:rPr lang="ru-RU" sz="2000" b="1" i="1" kern="100" dirty="0" smtClean="0">
                <a:solidFill>
                  <a:srgbClr val="000000"/>
                </a:solidFill>
                <a:effectLst/>
                <a:latin typeface="Calibri" pitchFamily="34" charset="0"/>
                <a:ea typeface="PMingLiU"/>
                <a:cs typeface="Calibri" pitchFamily="34" charset="0"/>
              </a:rPr>
              <a:t>поступательного и вращательного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000" b="1" i="1" kern="100" dirty="0" smtClean="0">
              <a:solidFill>
                <a:srgbClr val="000000"/>
              </a:solidFill>
              <a:effectLst/>
              <a:latin typeface="Calibri" pitchFamily="34" charset="0"/>
              <a:ea typeface="PMingLiU"/>
              <a:cs typeface="Calibri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2000" b="1" i="1" kern="100" dirty="0" smtClean="0">
                <a:solidFill>
                  <a:srgbClr val="000000"/>
                </a:solidFill>
                <a:latin typeface="Calibri" pitchFamily="34" charset="0"/>
                <a:ea typeface="PMingLiU"/>
                <a:cs typeface="Calibri" pitchFamily="34" charset="0"/>
              </a:rPr>
              <a:t>Описать движение спортсмена можно, рассматривая его,  как сплошной цилиндр, а при </a:t>
            </a:r>
            <a:r>
              <a:rPr lang="ru-RU" sz="2000" b="1" i="1" kern="100" dirty="0">
                <a:solidFill>
                  <a:srgbClr val="000000"/>
                </a:solidFill>
                <a:latin typeface="Calibri" pitchFamily="34" charset="0"/>
                <a:ea typeface="PMingLiU"/>
                <a:cs typeface="Calibri" pitchFamily="34" charset="0"/>
              </a:rPr>
              <a:t>разведении в стороны рук </a:t>
            </a:r>
            <a:r>
              <a:rPr lang="ru-RU" sz="2000" b="1" i="1" kern="100" dirty="0" smtClean="0">
                <a:solidFill>
                  <a:srgbClr val="000000"/>
                </a:solidFill>
                <a:latin typeface="Calibri" pitchFamily="34" charset="0"/>
                <a:ea typeface="PMingLiU"/>
                <a:cs typeface="Calibri" pitchFamily="34" charset="0"/>
              </a:rPr>
              <a:t>или ног, как цилиндр с прикрепленным стержнем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endParaRPr lang="ru-RU" sz="2000" b="1" i="1" kern="100" dirty="0" smtClean="0">
              <a:solidFill>
                <a:srgbClr val="000000"/>
              </a:solidFill>
              <a:latin typeface="Calibri" pitchFamily="34" charset="0"/>
              <a:ea typeface="PMingLiU"/>
              <a:cs typeface="Calibri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2000" b="1" i="1" kern="100" dirty="0" smtClean="0">
                <a:solidFill>
                  <a:srgbClr val="000000"/>
                </a:solidFill>
                <a:effectLst/>
                <a:latin typeface="Calibri" pitchFamily="34" charset="0"/>
                <a:ea typeface="PMingLiU"/>
                <a:cs typeface="Calibri" pitchFamily="34" charset="0"/>
              </a:rPr>
              <a:t>Группируясь, спортсмен, согласно закону сохранения момента импульса,   изменяет скорость своего вращения и прыжков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endParaRPr lang="ru-RU" sz="2000" b="1" i="1" kern="100" dirty="0" smtClean="0">
              <a:solidFill>
                <a:srgbClr val="000000"/>
              </a:solidFill>
              <a:effectLst/>
              <a:latin typeface="Calibri" pitchFamily="34" charset="0"/>
              <a:ea typeface="PMingLiU"/>
              <a:cs typeface="Calibri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2000" b="1" i="1" kern="100" dirty="0">
                <a:solidFill>
                  <a:srgbClr val="000000"/>
                </a:solidFill>
                <a:latin typeface="Calibri" pitchFamily="34" charset="0"/>
                <a:ea typeface="PMingLiU"/>
                <a:cs typeface="Calibri" pitchFamily="34" charset="0"/>
              </a:rPr>
              <a:t> </a:t>
            </a:r>
            <a:r>
              <a:rPr lang="ru-RU" sz="2000" b="1" i="1" kern="100" dirty="0" smtClean="0">
                <a:solidFill>
                  <a:srgbClr val="000000"/>
                </a:solidFill>
                <a:latin typeface="Calibri" pitchFamily="34" charset="0"/>
                <a:ea typeface="PMingLiU"/>
                <a:cs typeface="Calibri" pitchFamily="34" charset="0"/>
              </a:rPr>
              <a:t>При выполнении элемента ушу «прыжок с вращением» кинетическая энергия спортсмена </a:t>
            </a:r>
            <a:r>
              <a:rPr lang="ru-RU" sz="2000" b="1" i="1" kern="100" dirty="0" smtClean="0">
                <a:solidFill>
                  <a:srgbClr val="000000"/>
                </a:solidFill>
                <a:latin typeface="Calibri" pitchFamily="34" charset="0"/>
                <a:ea typeface="PMingLiU"/>
                <a:cs typeface="Calibri" pitchFamily="34" charset="0"/>
              </a:rPr>
              <a:t>равна</a:t>
            </a:r>
            <a:r>
              <a:rPr lang="ru-RU" sz="2000" b="1" i="1" kern="100" dirty="0" smtClean="0">
                <a:solidFill>
                  <a:srgbClr val="000000"/>
                </a:solidFill>
                <a:latin typeface="Calibri" pitchFamily="34" charset="0"/>
                <a:ea typeface="PMingLiU"/>
                <a:cs typeface="Calibri" pitchFamily="34" charset="0"/>
              </a:rPr>
              <a:t> сумме </a:t>
            </a:r>
            <a:r>
              <a:rPr lang="ru-RU" sz="2000" b="1" i="1" kern="100" dirty="0" smtClean="0">
                <a:solidFill>
                  <a:srgbClr val="000000"/>
                </a:solidFill>
                <a:latin typeface="Calibri" pitchFamily="34" charset="0"/>
                <a:ea typeface="PMingLiU"/>
                <a:cs typeface="Calibri" pitchFamily="34" charset="0"/>
              </a:rPr>
              <a:t>кинетических энергий поступательного и вращательного</a:t>
            </a:r>
            <a:r>
              <a:rPr lang="ru-RU" sz="2000" b="1" i="1" kern="100" dirty="0">
                <a:solidFill>
                  <a:srgbClr val="000000"/>
                </a:solidFill>
                <a:latin typeface="Calibri" pitchFamily="34" charset="0"/>
                <a:ea typeface="PMingLiU"/>
                <a:cs typeface="Calibri" pitchFamily="34" charset="0"/>
              </a:rPr>
              <a:t> </a:t>
            </a:r>
            <a:r>
              <a:rPr lang="ru-RU" sz="2000" b="1" i="1" kern="100" dirty="0" smtClean="0">
                <a:solidFill>
                  <a:srgbClr val="000000"/>
                </a:solidFill>
                <a:latin typeface="Calibri" pitchFamily="34" charset="0"/>
                <a:ea typeface="PMingLiU"/>
                <a:cs typeface="Calibri" pitchFamily="34" charset="0"/>
              </a:rPr>
              <a:t>движений</a:t>
            </a:r>
            <a:endParaRPr lang="ru-RU" sz="2000" b="1" i="1" kern="100" dirty="0">
              <a:effectLst/>
              <a:latin typeface="Calibri" pitchFamily="34" charset="0"/>
              <a:ea typeface="PMingLiU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83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686800" cy="8382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Домашнее  задание:  </a:t>
            </a:r>
            <a:r>
              <a:rPr lang="ru-RU" sz="2800" dirty="0" smtClean="0"/>
              <a:t>§48,49 </a:t>
            </a:r>
            <a:r>
              <a:rPr lang="ru-RU" sz="2200" dirty="0" smtClean="0"/>
              <a:t>заполнить </a:t>
            </a:r>
            <a:r>
              <a:rPr lang="ru-RU" sz="2200" dirty="0"/>
              <a:t>таблицу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838833"/>
              </p:ext>
            </p:extLst>
          </p:nvPr>
        </p:nvGraphicFramePr>
        <p:xfrm>
          <a:off x="323528" y="1412776"/>
          <a:ext cx="8352928" cy="4651196"/>
        </p:xfrm>
        <a:graphic>
          <a:graphicData uri="http://schemas.openxmlformats.org/drawingml/2006/table">
            <a:tbl>
              <a:tblPr firstRow="1" firstCol="1" bandRow="1"/>
              <a:tblGrid>
                <a:gridCol w="2016224"/>
                <a:gridCol w="2160240"/>
                <a:gridCol w="2088232"/>
                <a:gridCol w="2088232"/>
              </a:tblGrid>
              <a:tr h="270738"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Движение абсолютно твердого тела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738">
                <a:tc gridSpan="2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Поступательное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Вращательное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1048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Физическая величина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Формула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/обозначение/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Физическая величина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Формула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/обозначение/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77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Линейная скорость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Угловая  скорость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77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Линейное ускорение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Угловое ускорение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738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Масса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Момент инерции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738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Сила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Момент силы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77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Кинетическая энергия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Кинетическая энергия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55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СПИСОК  ЛИТЕРАТУРЫ 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686800" cy="452596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900" kern="100" dirty="0">
                <a:solidFill>
                  <a:schemeClr val="tx1"/>
                </a:solidFill>
                <a:latin typeface="Calibri" pitchFamily="34" charset="0"/>
                <a:ea typeface="PMingLiU"/>
                <a:cs typeface="Calibri" pitchFamily="34" charset="0"/>
              </a:rPr>
              <a:t> </a:t>
            </a:r>
            <a:r>
              <a:rPr lang="ru-RU" sz="2600" kern="100" dirty="0" err="1" smtClean="0">
                <a:solidFill>
                  <a:schemeClr val="tx1"/>
                </a:solidFill>
                <a:latin typeface="Calibri" pitchFamily="34" charset="0"/>
                <a:ea typeface="PMingLiU"/>
                <a:cs typeface="Calibri" pitchFamily="34" charset="0"/>
              </a:rPr>
              <a:t>Г.Я.Мякишев</a:t>
            </a:r>
            <a:r>
              <a:rPr lang="ru-RU" sz="2600" kern="100" dirty="0" smtClean="0">
                <a:solidFill>
                  <a:schemeClr val="tx1"/>
                </a:solidFill>
                <a:latin typeface="Calibri" pitchFamily="34" charset="0"/>
                <a:ea typeface="PMingLiU"/>
                <a:cs typeface="Calibri" pitchFamily="34" charset="0"/>
              </a:rPr>
              <a:t>, Б.Б. </a:t>
            </a:r>
            <a:r>
              <a:rPr lang="ru-RU" sz="2600" kern="100" dirty="0" err="1" smtClean="0">
                <a:solidFill>
                  <a:schemeClr val="tx1"/>
                </a:solidFill>
                <a:latin typeface="Calibri" pitchFamily="34" charset="0"/>
                <a:ea typeface="PMingLiU"/>
                <a:cs typeface="Calibri" pitchFamily="34" charset="0"/>
              </a:rPr>
              <a:t>Буховцев</a:t>
            </a:r>
            <a:r>
              <a:rPr lang="ru-RU" sz="2600" kern="100" dirty="0" smtClean="0">
                <a:solidFill>
                  <a:schemeClr val="tx1"/>
                </a:solidFill>
                <a:latin typeface="Calibri" pitchFamily="34" charset="0"/>
                <a:ea typeface="PMingLiU"/>
                <a:cs typeface="Calibri" pitchFamily="34" charset="0"/>
              </a:rPr>
              <a:t>, Н.Н. Сотский. Физика 10 класс. М.: «Просвещение», 2024</a:t>
            </a:r>
            <a:endParaRPr lang="ru-RU" sz="2600" kern="100" dirty="0">
              <a:solidFill>
                <a:schemeClr val="tx1"/>
              </a:solidFill>
              <a:latin typeface="Calibri" pitchFamily="34" charset="0"/>
              <a:ea typeface="PMingLiU"/>
              <a:cs typeface="Calibri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kern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PMingLiU"/>
                <a:cs typeface="Calibri" pitchFamily="34" charset="0"/>
              </a:rPr>
              <a:t>ИНТЕРНЕТ РЕСУРСЫ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https</a:t>
            </a:r>
            <a:r>
              <a:rPr lang="ru-RU" sz="2000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://</a:t>
            </a:r>
            <a:r>
              <a:rPr lang="en-US" sz="2000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wika</a:t>
            </a:r>
            <a:r>
              <a:rPr lang="ru-RU" sz="2000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.</a:t>
            </a:r>
            <a:r>
              <a:rPr lang="en-US" sz="2000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tutoronline</a:t>
            </a:r>
            <a:r>
              <a:rPr lang="ru-RU" sz="2000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.</a:t>
            </a:r>
            <a:r>
              <a:rPr lang="en-US" sz="2000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ru</a:t>
            </a:r>
            <a:r>
              <a:rPr lang="ru-RU" sz="2000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/</a:t>
            </a:r>
            <a:r>
              <a:rPr lang="en-US" sz="2000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fizika</a:t>
            </a:r>
            <a:r>
              <a:rPr lang="ru-RU" sz="2000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/</a:t>
            </a:r>
            <a:r>
              <a:rPr lang="en-US" sz="2000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class</a:t>
            </a:r>
            <a:r>
              <a:rPr lang="ru-RU" sz="2000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/7/</a:t>
            </a:r>
            <a:r>
              <a:rPr lang="en-US" sz="2000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ravnovesie</a:t>
            </a:r>
            <a:r>
              <a:rPr lang="ru-RU" sz="2000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-</a:t>
            </a:r>
            <a:r>
              <a:rPr lang="en-US" sz="2000" dirty="0" err="1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tel</a:t>
            </a:r>
            <a:r>
              <a:rPr lang="ru-RU" sz="2000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/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https</a:t>
            </a:r>
            <a:r>
              <a:rPr lang="en-US" sz="2000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://xianu.livejournal.com/10105.html?ysclid=mhdq12o3wo26099331/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https</a:t>
            </a:r>
            <a:r>
              <a:rPr lang="en-US" sz="2000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://dzen.ru/a/YmumfgCaDFogF2t3/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https</a:t>
            </a:r>
            <a:r>
              <a:rPr lang="en-US" sz="2000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6"/>
              </a:rPr>
              <a:t>://www.wulin-crimea.ru/articles/stances/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7"/>
              </a:rPr>
              <a:t>https</a:t>
            </a:r>
            <a:r>
              <a:rPr lang="ru-RU" sz="2000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7"/>
              </a:rPr>
              <a:t>://spo.1sept.ru/article.php?id=200601402&amp;clid=2358576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ru-RU" sz="2900" kern="1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PMingLiU"/>
              <a:cs typeface="Calibri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ru-RU" sz="2900" kern="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PMingLiU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2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332656"/>
            <a:ext cx="8867328" cy="1080120"/>
          </a:xfrm>
        </p:spPr>
        <p:txBody>
          <a:bodyPr>
            <a:normAutofit/>
          </a:bodyPr>
          <a:lstStyle/>
          <a:p>
            <a:r>
              <a:rPr lang="ru-RU" cap="none" dirty="0" smtClean="0"/>
              <a:t>Цель урока</a:t>
            </a:r>
            <a:r>
              <a:rPr lang="ru-RU" dirty="0" smtClean="0"/>
              <a:t>: </a:t>
            </a:r>
            <a:br>
              <a:rPr lang="ru-RU" dirty="0" smtClean="0"/>
            </a:br>
            <a:endParaRPr lang="ru-RU" sz="27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24944"/>
            <a:ext cx="4319047" cy="242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1196752"/>
            <a:ext cx="8550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рассмотреть  закон сохранения момента импульса и закон сохранения и превращения  энергии при выполнении спортсменами элементов </a:t>
            </a:r>
            <a:r>
              <a:rPr lang="ru-RU" sz="2400" b="1" i="1" dirty="0" smtClean="0">
                <a:solidFill>
                  <a:srgbClr val="000000"/>
                </a:solidFill>
                <a:latin typeface="Calibri" pitchFamily="34" charset="0"/>
                <a:ea typeface="Times New Roman"/>
                <a:cs typeface="Calibri" pitchFamily="34" charset="0"/>
              </a:rPr>
              <a:t>ушу -  «вращение» и «прыжки».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8040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992888" cy="8382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структура  урока: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u="sng" dirty="0" smtClean="0">
                <a:latin typeface="Calibri" pitchFamily="34" charset="0"/>
                <a:cs typeface="Calibri" pitchFamily="34" charset="0"/>
              </a:rPr>
              <a:t>Актуализация опорных знаний:</a:t>
            </a:r>
          </a:p>
          <a:p>
            <a:pPr>
              <a:buFont typeface="Wingdings" pitchFamily="2" charset="2"/>
              <a:buChar char="q"/>
            </a:pPr>
            <a:r>
              <a:rPr lang="ru-RU" sz="2400" b="1" i="1" dirty="0" smtClean="0">
                <a:latin typeface="Calibri" pitchFamily="34" charset="0"/>
                <a:cs typeface="Calibri" pitchFamily="34" charset="0"/>
              </a:rPr>
              <a:t>Вращательное движение </a:t>
            </a:r>
          </a:p>
          <a:p>
            <a:pPr>
              <a:buFont typeface="Wingdings" pitchFamily="2" charset="2"/>
              <a:buChar char="q"/>
            </a:pPr>
            <a:r>
              <a:rPr lang="ru-RU" sz="2400" b="1" i="1" dirty="0" smtClean="0">
                <a:latin typeface="Calibri" pitchFamily="34" charset="0"/>
                <a:cs typeface="Calibri" pitchFamily="34" charset="0"/>
              </a:rPr>
              <a:t>Кинематика вращательного движения</a:t>
            </a:r>
          </a:p>
          <a:p>
            <a:r>
              <a:rPr lang="ru-RU" sz="2400" b="1" i="1" u="sng" dirty="0" smtClean="0">
                <a:latin typeface="Calibri" pitchFamily="34" charset="0"/>
                <a:cs typeface="Calibri" pitchFamily="34" charset="0"/>
              </a:rPr>
              <a:t>Формирование </a:t>
            </a:r>
            <a:r>
              <a:rPr lang="ru-RU" sz="2400" b="1" i="1" u="sng" dirty="0">
                <a:latin typeface="Calibri" pitchFamily="34" charset="0"/>
                <a:cs typeface="Calibri" pitchFamily="34" charset="0"/>
              </a:rPr>
              <a:t>новых знаний и умений:</a:t>
            </a:r>
            <a:endParaRPr lang="ru-RU" sz="2400" b="1" i="1" u="sng" dirty="0" smtClean="0">
              <a:latin typeface="Calibri" pitchFamily="34" charset="0"/>
              <a:cs typeface="Calibri" pitchFamily="34" charset="0"/>
            </a:endParaRPr>
          </a:p>
          <a:p>
            <a:pPr lvl="0">
              <a:buClr>
                <a:srgbClr val="F0A22E"/>
              </a:buClr>
              <a:buFont typeface="Wingdings" pitchFamily="2" charset="2"/>
              <a:buChar char="q"/>
            </a:pPr>
            <a:r>
              <a:rPr lang="ru-RU" sz="2400" b="1" i="1" dirty="0">
                <a:solidFill>
                  <a:srgbClr val="4E3B30"/>
                </a:solidFill>
                <a:latin typeface="Calibri" pitchFamily="34" charset="0"/>
                <a:cs typeface="Calibri" pitchFamily="34" charset="0"/>
              </a:rPr>
              <a:t>Динамика вращательного движения</a:t>
            </a:r>
          </a:p>
          <a:p>
            <a:pPr>
              <a:buFont typeface="Wingdings" pitchFamily="2" charset="2"/>
              <a:buChar char="q"/>
            </a:pPr>
            <a:r>
              <a:rPr lang="ru-RU" sz="2400" b="1" i="1" dirty="0" smtClean="0">
                <a:latin typeface="Calibri" pitchFamily="34" charset="0"/>
                <a:cs typeface="Calibri" pitchFamily="34" charset="0"/>
              </a:rPr>
              <a:t>Закон сохранения момента импульса</a:t>
            </a:r>
          </a:p>
          <a:p>
            <a:pPr lvl="0">
              <a:buClr>
                <a:srgbClr val="F0A22E"/>
              </a:buClr>
              <a:buFont typeface="Wingdings" pitchFamily="2" charset="2"/>
              <a:buChar char="q"/>
            </a:pPr>
            <a:r>
              <a:rPr lang="ru-RU" sz="2400" b="1" i="1" dirty="0">
                <a:solidFill>
                  <a:srgbClr val="4E3B30"/>
                </a:solidFill>
                <a:latin typeface="Calibri" pitchFamily="34" charset="0"/>
                <a:cs typeface="Calibri" pitchFamily="34" charset="0"/>
              </a:rPr>
              <a:t>Кинетическая энергия вращающегося твердого тела</a:t>
            </a:r>
          </a:p>
          <a:p>
            <a:r>
              <a:rPr lang="ru-RU" sz="2400" b="1" i="1" u="sng" dirty="0" smtClean="0">
                <a:latin typeface="Calibri" pitchFamily="34" charset="0"/>
                <a:cs typeface="Calibri" pitchFamily="34" charset="0"/>
              </a:rPr>
              <a:t>Самостоятельная </a:t>
            </a:r>
            <a:r>
              <a:rPr lang="ru-RU" sz="2400" b="1" i="1" u="sng" dirty="0">
                <a:latin typeface="Calibri" pitchFamily="34" charset="0"/>
                <a:cs typeface="Calibri" pitchFamily="34" charset="0"/>
              </a:rPr>
              <a:t>работа </a:t>
            </a:r>
            <a:r>
              <a:rPr lang="ru-RU" sz="2400" b="1" i="1" u="sng" dirty="0" smtClean="0">
                <a:latin typeface="Calibri" pitchFamily="34" charset="0"/>
                <a:cs typeface="Calibri" pitchFamily="34" charset="0"/>
              </a:rPr>
              <a:t>(решение задач):</a:t>
            </a:r>
          </a:p>
          <a:p>
            <a:pPr>
              <a:buFont typeface="Wingdings" pitchFamily="2" charset="2"/>
              <a:buChar char="q"/>
            </a:pPr>
            <a:r>
              <a:rPr lang="ru-RU" sz="2400" b="1" i="1" dirty="0" smtClean="0">
                <a:latin typeface="Calibri" pitchFamily="34" charset="0"/>
                <a:cs typeface="Calibri" pitchFamily="34" charset="0"/>
              </a:rPr>
              <a:t>Вращение спортсмена с </a:t>
            </a:r>
            <a:r>
              <a:rPr lang="ru-RU" sz="2400" b="1" i="1" dirty="0">
                <a:latin typeface="Calibri" pitchFamily="34" charset="0"/>
                <a:cs typeface="Calibri" pitchFamily="34" charset="0"/>
              </a:rPr>
              <a:t>разведенными </a:t>
            </a:r>
            <a:r>
              <a:rPr lang="ru-RU" sz="2400" b="1" i="1" dirty="0" smtClean="0">
                <a:latin typeface="Calibri" pitchFamily="34" charset="0"/>
                <a:cs typeface="Calibri" pitchFamily="34" charset="0"/>
              </a:rPr>
              <a:t>в стороны ногами</a:t>
            </a:r>
          </a:p>
          <a:p>
            <a:pPr>
              <a:buFont typeface="Wingdings" pitchFamily="2" charset="2"/>
              <a:buChar char="q"/>
            </a:pPr>
            <a:r>
              <a:rPr lang="ru-RU" sz="2400" b="1" i="1" dirty="0" smtClean="0">
                <a:latin typeface="Calibri" pitchFamily="34" charset="0"/>
                <a:cs typeface="Calibri" pitchFamily="34" charset="0"/>
              </a:rPr>
              <a:t>Вращение спортсмена с разведенными в стороны руками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24744"/>
            <a:ext cx="1728192" cy="148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8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709" y="23270"/>
            <a:ext cx="8686800" cy="838200"/>
          </a:xfrm>
        </p:spPr>
        <p:txBody>
          <a:bodyPr/>
          <a:lstStyle/>
          <a:p>
            <a:r>
              <a:rPr lang="ru-RU" dirty="0" smtClean="0"/>
              <a:t>ВРАЩАТЕЛЬНОЕ  </a:t>
            </a:r>
            <a:r>
              <a:rPr lang="ru-RU" dirty="0" err="1" smtClean="0"/>
              <a:t>двиЖение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09" y="4509120"/>
            <a:ext cx="2376264" cy="176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3"/>
          <p:cNvSpPr txBox="1">
            <a:spLocks/>
          </p:cNvSpPr>
          <p:nvPr/>
        </p:nvSpPr>
        <p:spPr>
          <a:xfrm>
            <a:off x="2869751" y="4077072"/>
            <a:ext cx="5958724" cy="150781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91149" tIns="45576" rIns="91149" bIns="45576">
            <a:spAutoFit/>
          </a:bodyPr>
          <a:lstStyle>
            <a:lvl1pPr marL="341808" indent="-34180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0578" indent="-28484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39351" indent="-22786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95088" indent="-22786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0832" indent="-22786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06572" indent="-22786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62321" indent="-22786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18050" indent="-22786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73797" indent="-22786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r>
              <a:rPr lang="ru-RU" sz="2000" b="1" i="1" kern="100" dirty="0" smtClean="0">
                <a:solidFill>
                  <a:srgbClr val="C00000"/>
                </a:solidFill>
                <a:latin typeface="Calibri" pitchFamily="34" charset="0"/>
                <a:ea typeface="PMingLiU"/>
                <a:cs typeface="Calibri" pitchFamily="34" charset="0"/>
              </a:rPr>
              <a:t>Если векторная сумма моментов внешних сил </a:t>
            </a:r>
            <a:r>
              <a:rPr lang="ru-RU" sz="2000" i="1" kern="100" dirty="0" smtClean="0">
                <a:solidFill>
                  <a:srgbClr val="000000"/>
                </a:solidFill>
                <a:latin typeface="Calibri" pitchFamily="34" charset="0"/>
                <a:ea typeface="PMingLiU"/>
                <a:cs typeface="Calibri" pitchFamily="34" charset="0"/>
              </a:rPr>
              <a:t>относительно какой-либо точки материального тела </a:t>
            </a:r>
            <a:r>
              <a:rPr lang="ru-RU" sz="2000" b="1" i="1" kern="100" dirty="0" smtClean="0">
                <a:solidFill>
                  <a:srgbClr val="C00000"/>
                </a:solidFill>
                <a:latin typeface="Calibri" pitchFamily="34" charset="0"/>
                <a:ea typeface="PMingLiU"/>
                <a:cs typeface="Calibri" pitchFamily="34" charset="0"/>
              </a:rPr>
              <a:t>отлична от нуля</a:t>
            </a:r>
            <a:r>
              <a:rPr lang="ru-RU" sz="2000" i="1" kern="100" dirty="0" smtClean="0">
                <a:solidFill>
                  <a:srgbClr val="000000"/>
                </a:solidFill>
                <a:latin typeface="Calibri" pitchFamily="34" charset="0"/>
                <a:ea typeface="PMingLiU"/>
                <a:cs typeface="Calibri" pitchFamily="34" charset="0"/>
              </a:rPr>
              <a:t>, оно начнет совершать </a:t>
            </a:r>
            <a:r>
              <a:rPr lang="ru-RU" sz="2000" b="1" i="1" kern="100" dirty="0" smtClean="0">
                <a:solidFill>
                  <a:srgbClr val="C00000"/>
                </a:solidFill>
                <a:latin typeface="Calibri" pitchFamily="34" charset="0"/>
                <a:ea typeface="PMingLiU"/>
                <a:cs typeface="Calibri" pitchFamily="34" charset="0"/>
              </a:rPr>
              <a:t>вращательное движение</a:t>
            </a: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2787871" y="1447502"/>
            <a:ext cx="5544615" cy="115387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91149" tIns="45576" rIns="91149" bIns="45576">
            <a:spAutoFit/>
          </a:bodyPr>
          <a:lstStyle>
            <a:lvl1pPr marL="341808" indent="-34180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0578" indent="-28484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39351" indent="-22786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95088" indent="-22786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0832" indent="-22786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06572" indent="-22786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62321" indent="-22786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18050" indent="-22786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73797" indent="-22786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r>
              <a:rPr lang="ru-RU" sz="2000" b="1" i="1" kern="100" dirty="0" smtClean="0">
                <a:solidFill>
                  <a:srgbClr val="C00000"/>
                </a:solidFill>
                <a:latin typeface="Calibri" pitchFamily="34" charset="0"/>
                <a:ea typeface="PMingLiU"/>
                <a:cs typeface="Calibri" pitchFamily="34" charset="0"/>
              </a:rPr>
              <a:t>Абсолютно твердое тело</a:t>
            </a:r>
            <a:r>
              <a:rPr lang="ru-RU" sz="2000" b="1" i="1" kern="100" dirty="0" smtClean="0">
                <a:solidFill>
                  <a:schemeClr val="tx1"/>
                </a:solidFill>
                <a:latin typeface="Calibri" pitchFamily="34" charset="0"/>
                <a:ea typeface="PMingLiU"/>
                <a:cs typeface="Calibri" pitchFamily="34" charset="0"/>
              </a:rPr>
              <a:t>- тело, расстояние между любыми двумя точками которого остается постоянным при его движении</a:t>
            </a:r>
            <a:endParaRPr lang="ru-RU" sz="2000" b="1" i="1" kern="100" dirty="0">
              <a:solidFill>
                <a:schemeClr val="tx1"/>
              </a:solidFill>
              <a:latin typeface="Calibri" pitchFamily="34" charset="0"/>
              <a:ea typeface="PMingLiU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3"/>
              <p:cNvSpPr txBox="1">
                <a:spLocks/>
              </p:cNvSpPr>
              <p:nvPr/>
            </p:nvSpPr>
            <p:spPr>
              <a:xfrm>
                <a:off x="2847230" y="5874326"/>
                <a:ext cx="6120680" cy="79992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vert="horz" wrap="square" lIns="91149" tIns="45576" rIns="91149" bIns="45576">
                <a:spAutoFit/>
              </a:bodyPr>
              <a:lstStyle>
                <a:lvl1pPr marL="341808" indent="-34180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/>
                  <a:buChar char=""/>
                  <a:defRPr kumimoji="0" sz="3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0578" indent="-284844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/>
                  <a:buChar char=""/>
                  <a:defRPr kumimoji="0"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39351" indent="-227866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/>
                  <a:buChar char=""/>
                  <a:defRPr kumimoji="0"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595088" indent="-227866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/>
                  <a:buChar char=""/>
                  <a:defRPr kumimoji="0"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0832" indent="-227866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"/>
                  <a:defRPr kumimoji="0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06572" indent="-227866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"/>
                  <a:defRPr kumimoji="0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962321" indent="-227866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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418050" indent="-227866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"/>
                  <a:defRPr kumimoji="0"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873797" indent="-227866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799626">
                  <a:lnSpc>
                    <a:spcPct val="115000"/>
                  </a:lnSpc>
                  <a:spcAft>
                    <a:spcPts val="701"/>
                  </a:spcAft>
                  <a:buClr>
                    <a:srgbClr val="F0A22E"/>
                  </a:buClr>
                  <a:buNone/>
                  <a:defRPr/>
                </a:pPr>
                <a:r>
                  <a:rPr lang="ru-RU" sz="2000" b="1" i="1" kern="100" dirty="0" smtClean="0">
                    <a:solidFill>
                      <a:srgbClr val="C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Момент силы М </a:t>
                </a:r>
                <a:r>
                  <a:rPr lang="ru-RU" sz="2000" b="1" i="1" kern="100" dirty="0" smtClean="0">
                    <a:solidFill>
                      <a:sysClr val="windowText" lastClr="0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- векторная физическая величина, модуль которой:  </a:t>
                </a:r>
                <a:r>
                  <a:rPr lang="ru-RU" sz="2000" b="1" i="1" kern="100" dirty="0" smtClean="0">
                    <a:solidFill>
                      <a:srgbClr val="C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M = F</a:t>
                </a:r>
                <a:r>
                  <a:rPr lang="ru-RU" sz="2000" b="1" kern="100" dirty="0">
                    <a:solidFill>
                      <a:srgbClr val="1F2123"/>
                    </a:solidFill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1" i="1" kern="100" smtClean="0">
                        <a:solidFill>
                          <a:srgbClr val="C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𝒍</m:t>
                    </m:r>
                  </m:oMath>
                </a14:m>
                <a:r>
                  <a:rPr lang="ru-RU" sz="2000" b="1" i="1" kern="100" dirty="0" smtClean="0">
                    <a:solidFill>
                      <a:sysClr val="windowText" lastClr="0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 , где </a:t>
                </a:r>
                <a14:m>
                  <m:oMath xmlns:m="http://schemas.openxmlformats.org/officeDocument/2006/math">
                    <m:r>
                      <a:rPr lang="ru-RU" sz="2000" b="1" i="1" kern="100" smtClean="0">
                        <a:solidFill>
                          <a:srgbClr val="C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𝒍</m:t>
                    </m:r>
                  </m:oMath>
                </a14:m>
                <a:r>
                  <a:rPr lang="ru-RU" sz="2000" b="1" i="1" kern="100" dirty="0" smtClean="0">
                    <a:solidFill>
                      <a:sysClr val="windowText" lastClr="0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– плечо силы</a:t>
                </a:r>
                <a:r>
                  <a:rPr lang="ru-RU" sz="2000" b="1" i="1" kern="100" dirty="0" smtClean="0">
                    <a:solidFill>
                      <a:srgbClr val="C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 F</a:t>
                </a:r>
                <a:endParaRPr lang="ru-RU" sz="2000" b="1" i="1" kern="100" dirty="0">
                  <a:solidFill>
                    <a:srgbClr val="C00000"/>
                  </a:solidFill>
                  <a:latin typeface="Calibri" pitchFamily="34" charset="0"/>
                  <a:ea typeface="PMingLiU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9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230" y="5874326"/>
                <a:ext cx="6120680" cy="799928"/>
              </a:xfrm>
              <a:prstGeom prst="rect">
                <a:avLst/>
              </a:prstGeom>
              <a:blipFill rotWithShape="1">
                <a:blip r:embed="rId3"/>
                <a:stretch>
                  <a:fillRect l="-996" t="-763" r="-498" b="-106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Объект 3"/>
          <p:cNvSpPr txBox="1">
            <a:spLocks/>
          </p:cNvSpPr>
          <p:nvPr/>
        </p:nvSpPr>
        <p:spPr>
          <a:xfrm>
            <a:off x="236794" y="3140968"/>
            <a:ext cx="8439785" cy="79992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91149" tIns="45576" rIns="91149" bIns="45576">
            <a:spAutoFit/>
          </a:bodyPr>
          <a:lstStyle>
            <a:lvl1pPr marL="341808" indent="-34180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0578" indent="-28484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39351" indent="-22786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95088" indent="-22786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0832" indent="-22786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06572" indent="-22786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62321" indent="-22786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18050" indent="-22786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73797" indent="-22786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r>
              <a:rPr lang="ru-RU" sz="2000" b="1" i="1" kern="100" dirty="0" smtClean="0">
                <a:solidFill>
                  <a:srgbClr val="C00000"/>
                </a:solidFill>
                <a:latin typeface="Calibri" pitchFamily="34" charset="0"/>
                <a:ea typeface="PMingLiU"/>
                <a:cs typeface="Calibri" pitchFamily="34" charset="0"/>
              </a:rPr>
              <a:t>Движение </a:t>
            </a:r>
            <a:r>
              <a:rPr lang="ru-RU" sz="2000" b="1" i="1" kern="100" dirty="0" smtClean="0">
                <a:solidFill>
                  <a:schemeClr val="tx1"/>
                </a:solidFill>
                <a:latin typeface="Calibri" pitchFamily="34" charset="0"/>
                <a:ea typeface="PMingLiU"/>
                <a:cs typeface="Calibri" pitchFamily="34" charset="0"/>
              </a:rPr>
              <a:t>абсолютно твердого тела есть </a:t>
            </a:r>
            <a:r>
              <a:rPr lang="ru-RU" sz="2000" b="1" i="1" kern="100" dirty="0" smtClean="0">
                <a:solidFill>
                  <a:srgbClr val="C00000"/>
                </a:solidFill>
                <a:latin typeface="Calibri" pitchFamily="34" charset="0"/>
                <a:ea typeface="PMingLiU"/>
                <a:cs typeface="Calibri" pitchFamily="34" charset="0"/>
              </a:rPr>
              <a:t>сумма </a:t>
            </a:r>
            <a:r>
              <a:rPr lang="ru-RU" sz="2000" b="1" i="1" kern="100" dirty="0" smtClean="0">
                <a:solidFill>
                  <a:schemeClr val="tx1"/>
                </a:solidFill>
                <a:latin typeface="Calibri" pitchFamily="34" charset="0"/>
                <a:ea typeface="PMingLiU"/>
                <a:cs typeface="Calibri" pitchFamily="34" charset="0"/>
              </a:rPr>
              <a:t>двух независимых движений</a:t>
            </a:r>
            <a:r>
              <a:rPr lang="ru-RU" sz="2000" b="1" i="1" kern="100" dirty="0" smtClean="0">
                <a:solidFill>
                  <a:srgbClr val="C00000"/>
                </a:solidFill>
                <a:latin typeface="Calibri" pitchFamily="34" charset="0"/>
                <a:ea typeface="PMingLiU"/>
                <a:cs typeface="Calibri" pitchFamily="34" charset="0"/>
              </a:rPr>
              <a:t> : поступательного и вращательного</a:t>
            </a:r>
            <a:endParaRPr lang="ru-RU" sz="2000" b="1" i="1" kern="100" dirty="0">
              <a:solidFill>
                <a:schemeClr val="tx1"/>
              </a:solidFill>
              <a:latin typeface="Calibri" pitchFamily="34" charset="0"/>
              <a:ea typeface="PMingLiU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884587" y="5400220"/>
                <a:ext cx="22585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0" kern="100">
                          <a:solidFill>
                            <a:srgbClr val="1F2123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587" y="5400220"/>
                <a:ext cx="225850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135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73799"/>
            <a:ext cx="1471251" cy="197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35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729"/>
            <a:ext cx="8568952" cy="8382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Кинематика  ВРАЩАТЕЛЬНОГО ДВИЖЕНИЯ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Объект 3"/>
              <p:cNvSpPr txBox="1">
                <a:spLocks/>
              </p:cNvSpPr>
              <p:nvPr/>
            </p:nvSpPr>
            <p:spPr>
              <a:xfrm>
                <a:off x="3851920" y="991390"/>
                <a:ext cx="4968552" cy="497017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vert="horz" wrap="square" lIns="91149" tIns="45576" rIns="91149" bIns="45576">
                <a:spAutoFit/>
              </a:bodyPr>
              <a:lstStyle>
                <a:lvl1pPr marL="341808" indent="-34180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/>
                  <a:buChar char=""/>
                  <a:defRPr kumimoji="0" sz="3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0578" indent="-284844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/>
                  <a:buChar char=""/>
                  <a:defRPr kumimoji="0"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39351" indent="-227866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/>
                  <a:buChar char=""/>
                  <a:defRPr kumimoji="0"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595088" indent="-227866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/>
                  <a:buChar char=""/>
                  <a:defRPr kumimoji="0"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0832" indent="-227866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"/>
                  <a:defRPr kumimoji="0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06572" indent="-227866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"/>
                  <a:defRPr kumimoji="0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962321" indent="-227866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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418050" indent="-227866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"/>
                  <a:defRPr kumimoji="0"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873797" indent="-227866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5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1" i="1" kern="100" smtClean="0">
                        <a:solidFill>
                          <a:srgbClr val="C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𝝎</m:t>
                    </m:r>
                    <m:r>
                      <a:rPr lang="ru-RU" sz="2400" b="1" i="1" kern="100" smtClean="0">
                        <a:solidFill>
                          <a:srgbClr val="C00000"/>
                        </a:solidFill>
                        <a:latin typeface="Cambria Math"/>
                        <a:ea typeface="PMingLiU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ru-RU" sz="2400" i="1" kern="100">
                            <a:solidFill>
                              <a:srgbClr val="0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i="1" kern="100" smtClean="0">
                            <a:solidFill>
                              <a:srgbClr val="C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el-GR" sz="2400" b="1" i="1" kern="100" dirty="0" smtClean="0">
                            <a:solidFill>
                              <a:srgbClr val="C00000"/>
                            </a:solidFill>
                            <a:latin typeface="Calibri" pitchFamily="34" charset="0"/>
                            <a:ea typeface="PMingLiU"/>
                            <a:cs typeface="Calibri" pitchFamily="34" charset="0"/>
                          </a:rPr>
                          <m:t>φ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i="1" kern="100" smtClean="0">
                            <a:solidFill>
                              <a:srgbClr val="C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Δ</m:t>
                        </m:r>
                        <m:r>
                          <a:rPr lang="en-US" sz="2400" b="1" i="1" kern="100" smtClean="0">
                            <a:solidFill>
                              <a:srgbClr val="C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sz="2400" b="1" i="1" kern="100" dirty="0" smtClean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 - </a:t>
                </a:r>
                <a:r>
                  <a:rPr lang="ru-RU" sz="2000" b="1" i="1" kern="100" dirty="0" smtClean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угловая скорость (рад/с)</a:t>
                </a:r>
              </a:p>
              <a:p>
                <a:pPr marL="0" indent="0">
                  <a:lnSpc>
                    <a:spcPct val="115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1" i="1" kern="100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𝝎</m:t>
                    </m:r>
                    <m:r>
                      <a:rPr lang="ru-RU" sz="2400" b="1" i="1" kern="100">
                        <a:solidFill>
                          <a:schemeClr val="tx1"/>
                        </a:solidFill>
                        <a:latin typeface="Cambria Math"/>
                        <a:ea typeface="PMingLiU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ru-RU" sz="2400" b="1" i="1" kern="100">
                            <a:solidFill>
                              <a:schemeClr val="tx1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b="1" i="1" kern="100" smtClean="0">
                            <a:solidFill>
                              <a:schemeClr val="tx1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𝟐</m:t>
                        </m:r>
                        <m:r>
                          <a:rPr lang="el-GR" sz="2400" b="1" i="1" kern="100" smtClean="0">
                            <a:solidFill>
                              <a:schemeClr val="tx1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𝝅</m:t>
                        </m:r>
                      </m:num>
                      <m:den>
                        <m:r>
                          <a:rPr lang="en-US" sz="2400" b="1" i="1" kern="100" smtClean="0">
                            <a:solidFill>
                              <a:schemeClr val="tx1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𝑻</m:t>
                        </m:r>
                      </m:den>
                    </m:f>
                  </m:oMath>
                </a14:m>
                <a:r>
                  <a:rPr lang="en-US" sz="2400" b="1" i="1" kern="100" dirty="0" smtClean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 b="1" i="1" kern="100">
                        <a:solidFill>
                          <a:prstClr val="black"/>
                        </a:solidFill>
                        <a:latin typeface="Cambria Math"/>
                        <a:ea typeface="PMingLiU"/>
                        <a:cs typeface="Times New Roman"/>
                      </a:rPr>
                      <m:t>𝟐</m:t>
                    </m:r>
                    <m:r>
                      <a:rPr lang="el-GR" sz="2400" b="1" i="1" kern="100">
                        <a:solidFill>
                          <a:prstClr val="black"/>
                        </a:solidFill>
                        <a:latin typeface="Cambria Math"/>
                        <a:ea typeface="PMingLiU"/>
                        <a:cs typeface="Times New Roman"/>
                      </a:rPr>
                      <m:t>𝝅</m:t>
                    </m:r>
                  </m:oMath>
                </a14:m>
                <a:r>
                  <a:rPr lang="el-GR" sz="2400" i="1" kern="100" dirty="0" smtClean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ν</a:t>
                </a:r>
                <a:r>
                  <a:rPr lang="ru-RU" sz="2400" b="1" i="1" kern="100" dirty="0" smtClean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, </a:t>
                </a:r>
              </a:p>
              <a:p>
                <a:pPr marL="0" indent="0">
                  <a:lnSpc>
                    <a:spcPct val="115000"/>
                  </a:lnSpc>
                  <a:buNone/>
                </a:pPr>
                <a:r>
                  <a:rPr lang="el-GR" sz="2400" i="1" kern="100" dirty="0" smtClean="0">
                    <a:solidFill>
                      <a:srgbClr val="C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ν</a:t>
                </a:r>
                <a:r>
                  <a:rPr lang="en-US" sz="2400" b="1" i="1" kern="100" dirty="0" smtClean="0">
                    <a:solidFill>
                      <a:srgbClr val="C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 </a:t>
                </a:r>
                <a:r>
                  <a:rPr lang="ru-RU" sz="2400" b="1" i="1" kern="100" dirty="0" smtClean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– </a:t>
                </a:r>
                <a:r>
                  <a:rPr lang="ru-RU" sz="2000" b="1" i="1" kern="100" dirty="0" smtClean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частота (Гц</a:t>
                </a:r>
                <a:r>
                  <a:rPr lang="ru-RU" sz="2400" b="1" i="1" kern="100" dirty="0" smtClean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);</a:t>
                </a:r>
                <a:r>
                  <a:rPr lang="en-US" sz="2400" b="1" kern="100" dirty="0" smtClean="0">
                    <a:solidFill>
                      <a:prstClr val="black"/>
                    </a:solidFill>
                    <a:ea typeface="PMingLiU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kern="100" smtClean="0">
                        <a:solidFill>
                          <a:srgbClr val="C00000"/>
                        </a:solidFill>
                        <a:latin typeface="Cambria Math"/>
                        <a:ea typeface="PMingLiU"/>
                        <a:cs typeface="Times New Roman"/>
                      </a:rPr>
                      <m:t>𝑻</m:t>
                    </m:r>
                  </m:oMath>
                </a14:m>
                <a:r>
                  <a:rPr lang="ru-RU" sz="2000" b="1" i="1" kern="100" dirty="0" smtClean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- период (с)</a:t>
                </a:r>
                <a:endParaRPr lang="en-US" sz="2000" b="1" i="1" kern="100" dirty="0" smtClean="0">
                  <a:solidFill>
                    <a:schemeClr val="tx1"/>
                  </a:solidFill>
                  <a:latin typeface="Calibri" pitchFamily="34" charset="0"/>
                  <a:ea typeface="PMingLiU"/>
                  <a:cs typeface="Calibri" pitchFamily="34" charset="0"/>
                </a:endParaRPr>
              </a:p>
              <a:p>
                <a:pPr marL="0" indent="0">
                  <a:lnSpc>
                    <a:spcPct val="115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kern="100">
                        <a:solidFill>
                          <a:srgbClr val="C00000"/>
                        </a:solidFill>
                        <a:latin typeface="Cambria Math"/>
                        <a:ea typeface="PMingLiU"/>
                        <a:cs typeface="Times New Roman"/>
                      </a:rPr>
                      <m:t>𝒗</m:t>
                    </m:r>
                    <m:r>
                      <a:rPr lang="ru-RU" sz="2400" b="1" i="1" kern="100">
                        <a:solidFill>
                          <a:prstClr val="black"/>
                        </a:solidFill>
                        <a:latin typeface="Cambria Math"/>
                        <a:ea typeface="PMingLiU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ru-RU" sz="2400" b="1" i="1" kern="100">
                            <a:solidFill>
                              <a:prstClr val="black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b="1" i="1" kern="100">
                            <a:solidFill>
                              <a:prstClr val="black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𝟐</m:t>
                        </m:r>
                        <m:r>
                          <a:rPr lang="el-GR" sz="2400" b="1" i="1" kern="100">
                            <a:solidFill>
                              <a:prstClr val="black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𝝅</m:t>
                        </m:r>
                        <m:r>
                          <a:rPr lang="en-US" sz="2400" b="1" i="1" kern="100" smtClean="0">
                            <a:solidFill>
                              <a:prstClr val="black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𝑹</m:t>
                        </m:r>
                      </m:num>
                      <m:den>
                        <m:r>
                          <a:rPr lang="en-US" sz="2400" b="1" i="1" kern="100">
                            <a:solidFill>
                              <a:prstClr val="black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𝑻</m:t>
                        </m:r>
                      </m:den>
                    </m:f>
                  </m:oMath>
                </a14:m>
                <a:r>
                  <a:rPr lang="ru-RU" sz="2400" b="1" kern="100" dirty="0" smtClean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 - </a:t>
                </a:r>
                <a:r>
                  <a:rPr lang="ru-RU" sz="2000" b="1" i="1" kern="100" dirty="0" smtClean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линейная скорость (м/с)</a:t>
                </a:r>
              </a:p>
              <a:p>
                <a:pPr marL="0" lvl="0" indent="0">
                  <a:lnSpc>
                    <a:spcPct val="115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1" i="1" kern="100">
                        <a:solidFill>
                          <a:srgbClr val="C00000"/>
                        </a:solidFill>
                        <a:latin typeface="Cambria Math"/>
                        <a:ea typeface="PMingLiU"/>
                        <a:cs typeface="Times New Roman"/>
                      </a:rPr>
                      <m:t>𝒗</m:t>
                    </m:r>
                  </m:oMath>
                </a14:m>
                <a:r>
                  <a:rPr lang="en-US" sz="2400" b="1" kern="0" dirty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400" b="1" i="1" kern="0" dirty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1" i="1" kern="100">
                        <a:solidFill>
                          <a:srgbClr val="C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𝝎</m:t>
                    </m:r>
                    <m:r>
                      <a:rPr lang="en-US" sz="2000" b="1" i="1" kern="100" smtClean="0">
                        <a:solidFill>
                          <a:srgbClr val="C00000"/>
                        </a:solidFill>
                        <a:latin typeface="Cambria Math"/>
                        <a:ea typeface="PMingLiU"/>
                        <a:cs typeface="Times New Roman"/>
                      </a:rPr>
                      <m:t>𝑹</m:t>
                    </m:r>
                    <m:r>
                      <a:rPr lang="en-US" sz="2000" b="1" i="1" kern="100" smtClean="0">
                        <a:solidFill>
                          <a:schemeClr val="tx1"/>
                        </a:solidFill>
                        <a:latin typeface="Cambria Math"/>
                        <a:ea typeface="PMingLiU"/>
                        <a:cs typeface="Times New Roman"/>
                      </a:rPr>
                      <m:t>−</m:t>
                    </m:r>
                  </m:oMath>
                </a14:m>
                <a:r>
                  <a:rPr lang="ru-RU" sz="2400" b="1" i="1" kern="100" dirty="0" smtClean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 </a:t>
                </a:r>
                <a:r>
                  <a:rPr lang="ru-RU" sz="2000" b="1" i="1" kern="100" dirty="0" smtClean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связь линейной и угловой скорости</a:t>
                </a:r>
                <a:endParaRPr lang="ru-RU" sz="2000" b="1" i="1" kern="100" dirty="0" smtClean="0">
                  <a:solidFill>
                    <a:srgbClr val="C00000"/>
                  </a:solidFill>
                  <a:latin typeface="Cambria Math"/>
                  <a:ea typeface="PMingLiU"/>
                  <a:cs typeface="Times New Roman"/>
                </a:endParaRPr>
              </a:p>
              <a:p>
                <a:pPr marL="0" lvl="0" indent="0">
                  <a:lnSpc>
                    <a:spcPct val="115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kern="100" smtClean="0">
                            <a:solidFill>
                              <a:srgbClr val="C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b="1" i="1" kern="100">
                            <a:solidFill>
                              <a:srgbClr val="C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𝒂</m:t>
                        </m:r>
                      </m:e>
                      <m:sub>
                        <m:r>
                          <a:rPr lang="en-US" sz="2000" b="1" i="1" kern="100">
                            <a:solidFill>
                              <a:srgbClr val="C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ru-RU" sz="2000" b="1" i="1" kern="100" dirty="0" smtClean="0">
                    <a:solidFill>
                      <a:srgbClr val="C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kern="100">
                            <a:solidFill>
                              <a:srgbClr val="C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kern="100">
                                <a:solidFill>
                                  <a:srgbClr val="C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2400" b="1" i="1" kern="100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 </m:t>
                            </m:r>
                            <m:r>
                              <a:rPr lang="en-US" sz="2400" b="1" i="1" kern="100">
                                <a:solidFill>
                                  <a:srgbClr val="C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𝒗</m:t>
                            </m:r>
                          </m:e>
                          <m:sup>
                            <m:r>
                              <a:rPr lang="en-US" sz="2400" b="1" i="1" kern="100">
                                <a:solidFill>
                                  <a:srgbClr val="C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400" b="1" i="1" kern="100">
                            <a:solidFill>
                              <a:srgbClr val="C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𝑹</m:t>
                        </m:r>
                      </m:den>
                    </m:f>
                  </m:oMath>
                </a14:m>
                <a:r>
                  <a:rPr lang="ru-RU" sz="2000" b="1" i="1" kern="100" dirty="0" smtClean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 </a:t>
                </a:r>
                <a:r>
                  <a:rPr lang="ru-RU" sz="2000" b="1" i="1" kern="100" dirty="0" smtClean="0">
                    <a:solidFill>
                      <a:srgbClr val="C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kern="100">
                            <a:solidFill>
                              <a:srgbClr val="C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000" b="1" i="1" kern="100">
                            <a:solidFill>
                              <a:srgbClr val="C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𝝎</m:t>
                        </m:r>
                      </m:e>
                      <m:sup>
                        <m:r>
                          <a:rPr lang="en-US" sz="1800" b="1" i="1" kern="100">
                            <a:solidFill>
                              <a:srgbClr val="C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kern="100" dirty="0">
                    <a:solidFill>
                      <a:srgbClr val="C00000"/>
                    </a:solidFill>
                    <a:ea typeface="PMingLiU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kern="100">
                        <a:solidFill>
                          <a:srgbClr val="C00000"/>
                        </a:solidFill>
                        <a:latin typeface="Cambria Math"/>
                        <a:ea typeface="PMingLiU"/>
                        <a:cs typeface="Times New Roman"/>
                      </a:rPr>
                      <m:t>𝑹</m:t>
                    </m:r>
                  </m:oMath>
                </a14:m>
                <a:r>
                  <a:rPr lang="ru-RU" sz="2000" b="1" i="1" kern="100" dirty="0" smtClean="0">
                    <a:solidFill>
                      <a:srgbClr val="C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b="1" i="1" kern="100">
                        <a:solidFill>
                          <a:srgbClr val="C00000"/>
                        </a:solidFill>
                        <a:latin typeface="Cambria Math"/>
                        <a:ea typeface="PMingLiU"/>
                        <a:cs typeface="Times New Roman"/>
                      </a:rPr>
                      <m:t>𝒗</m:t>
                    </m:r>
                  </m:oMath>
                </a14:m>
                <a:r>
                  <a:rPr lang="en-US" sz="2000" b="1" kern="0" dirty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kern="100">
                        <a:solidFill>
                          <a:srgbClr val="C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𝝎</m:t>
                    </m:r>
                  </m:oMath>
                </a14:m>
                <a:r>
                  <a:rPr lang="en-US" sz="2000" b="1" kern="0" dirty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ru-RU" sz="2000" b="1" kern="0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ru-RU" sz="2000" b="1" kern="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-</a:t>
                </a:r>
                <a:r>
                  <a:rPr lang="ru-RU" sz="2000" b="1" kern="0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 нормальное </a:t>
                </a:r>
                <a:r>
                  <a:rPr lang="ru-RU" sz="2000" b="1" i="1" kern="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(центростремительное)  ускорение</a:t>
                </a:r>
              </a:p>
              <a:p>
                <a:pPr marL="0" lvl="0" indent="0">
                  <a:lnSpc>
                    <a:spcPct val="115000"/>
                  </a:lnSpc>
                  <a:buNone/>
                </a:pPr>
                <a:endParaRPr lang="ru-RU" sz="2000" b="1" i="1" kern="100" dirty="0">
                  <a:solidFill>
                    <a:schemeClr val="tx1"/>
                  </a:solidFill>
                  <a:latin typeface="Calibri" pitchFamily="34" charset="0"/>
                  <a:ea typeface="PMingLiU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3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991390"/>
                <a:ext cx="4968552" cy="4970172"/>
              </a:xfrm>
              <a:prstGeom prst="rect">
                <a:avLst/>
              </a:prstGeom>
              <a:blipFill rotWithShape="1">
                <a:blip r:embed="rId2"/>
                <a:stretch>
                  <a:fillRect l="-1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24854"/>
            <a:ext cx="1975192" cy="147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Объект 3"/>
              <p:cNvSpPr txBox="1">
                <a:spLocks/>
              </p:cNvSpPr>
              <p:nvPr/>
            </p:nvSpPr>
            <p:spPr>
              <a:xfrm>
                <a:off x="179512" y="6021287"/>
                <a:ext cx="8784976" cy="79992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vert="horz" wrap="square" lIns="91149" tIns="45576" rIns="91149" bIns="45576">
                <a:spAutoFit/>
              </a:bodyPr>
              <a:lstStyle>
                <a:lvl1pPr marL="341808" indent="-34180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/>
                  <a:buChar char=""/>
                  <a:defRPr kumimoji="0" sz="3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0578" indent="-284844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/>
                  <a:buChar char=""/>
                  <a:defRPr kumimoji="0"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39351" indent="-227866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/>
                  <a:buChar char=""/>
                  <a:defRPr kumimoji="0"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595088" indent="-227866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/>
                  <a:buChar char=""/>
                  <a:defRPr kumimoji="0"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0832" indent="-227866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"/>
                  <a:defRPr kumimoji="0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06572" indent="-227866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"/>
                  <a:defRPr kumimoji="0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962321" indent="-227866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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418050" indent="-227866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"/>
                  <a:defRPr kumimoji="0"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873797" indent="-227866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799626">
                  <a:lnSpc>
                    <a:spcPct val="115000"/>
                  </a:lnSpc>
                  <a:spcAft>
                    <a:spcPts val="701"/>
                  </a:spcAft>
                  <a:buClr>
                    <a:srgbClr val="F0A22E"/>
                  </a:buClr>
                  <a:buNone/>
                  <a:defRPr/>
                </a:pPr>
                <a:r>
                  <a:rPr lang="ru-RU" sz="2000" b="1" i="1" kern="100" dirty="0" smtClean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При вращении твердого тела разные его точки имеют </a:t>
                </a:r>
                <a:r>
                  <a:rPr lang="ru-RU" sz="2000" b="1" i="1" kern="100" dirty="0" smtClean="0">
                    <a:solidFill>
                      <a:srgbClr val="C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неодинаковые линейные скорости    </a:t>
                </a:r>
                <a14:m>
                  <m:oMath xmlns:m="http://schemas.openxmlformats.org/officeDocument/2006/math">
                    <m:r>
                      <a:rPr lang="en-US" sz="2000" b="1" i="1" kern="100" smtClean="0">
                        <a:solidFill>
                          <a:schemeClr val="tx1"/>
                        </a:solidFill>
                        <a:latin typeface="Cambria Math"/>
                        <a:ea typeface="PMingLiU"/>
                        <a:cs typeface="Times New Roman"/>
                      </a:rPr>
                      <m:t>𝒗</m:t>
                    </m:r>
                  </m:oMath>
                </a14:m>
                <a:r>
                  <a:rPr lang="ru-RU" sz="2000" b="1" i="1" kern="100" dirty="0" smtClean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,</a:t>
                </a:r>
                <a:r>
                  <a:rPr lang="ru-RU" sz="2000" b="1" i="1" kern="100" dirty="0" smtClean="0">
                    <a:solidFill>
                      <a:srgbClr val="C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 но угловая скорость </a:t>
                </a:r>
                <a14:m>
                  <m:oMath xmlns:m="http://schemas.openxmlformats.org/officeDocument/2006/math">
                    <m:r>
                      <a:rPr lang="en-US" sz="2000" b="1" i="1" kern="100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𝝎</m:t>
                    </m:r>
                  </m:oMath>
                </a14:m>
                <a:r>
                  <a:rPr lang="ru-RU" sz="2000" b="1" i="1" kern="100" dirty="0" smtClean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 </a:t>
                </a:r>
                <a:r>
                  <a:rPr lang="ru-RU" sz="2000" b="1" i="1" kern="100" dirty="0" smtClean="0">
                    <a:solidFill>
                      <a:srgbClr val="C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одинакова!</a:t>
                </a:r>
                <a:endParaRPr lang="ru-RU" sz="2000" b="1" i="1" kern="100" dirty="0">
                  <a:solidFill>
                    <a:srgbClr val="C00000"/>
                  </a:solidFill>
                  <a:latin typeface="Calibri" pitchFamily="34" charset="0"/>
                  <a:ea typeface="PMingLiU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7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021287"/>
                <a:ext cx="8784976" cy="799928"/>
              </a:xfrm>
              <a:prstGeom prst="rect">
                <a:avLst/>
              </a:prstGeom>
              <a:blipFill rotWithShape="1">
                <a:blip r:embed="rId4"/>
                <a:stretch>
                  <a:fillRect l="-693" t="-763" b="-106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utoShape 5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81" y="2699851"/>
            <a:ext cx="188575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0" y="4203116"/>
            <a:ext cx="2976265" cy="157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09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332" y="13542"/>
            <a:ext cx="8686800" cy="8382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Динамика  вращательного  движения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839"/>
            <a:ext cx="3672408" cy="27543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4367105" y="980839"/>
            <a:ext cx="4608512" cy="79992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91149" tIns="45576" rIns="91149" bIns="45576">
            <a:spAutoFit/>
          </a:bodyPr>
          <a:lstStyle>
            <a:lvl1pPr marL="341808" indent="-34180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0578" indent="-28484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39351" indent="-22786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95088" indent="-22786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0832" indent="-22786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06572" indent="-22786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62321" indent="-22786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18050" indent="-22786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73797" indent="-22786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r>
              <a:rPr lang="ru-RU" sz="2000" b="1" i="1" kern="100" dirty="0" smtClean="0">
                <a:solidFill>
                  <a:schemeClr val="tx1"/>
                </a:solidFill>
                <a:latin typeface="Calibri" pitchFamily="34" charset="0"/>
                <a:ea typeface="PMingLiU"/>
                <a:cs typeface="Calibri" pitchFamily="34" charset="0"/>
              </a:rPr>
              <a:t>Причиной </a:t>
            </a:r>
            <a:r>
              <a:rPr lang="ru-RU" sz="2000" b="1" i="1" kern="100" dirty="0" smtClean="0">
                <a:solidFill>
                  <a:srgbClr val="C00000"/>
                </a:solidFill>
                <a:latin typeface="Calibri" pitchFamily="34" charset="0"/>
                <a:ea typeface="PMingLiU"/>
                <a:cs typeface="Calibri" pitchFamily="34" charset="0"/>
              </a:rPr>
              <a:t>изменения угловой скорости </a:t>
            </a:r>
            <a:r>
              <a:rPr lang="ru-RU" sz="2000" b="1" i="1" kern="100" dirty="0" smtClean="0">
                <a:solidFill>
                  <a:schemeClr val="tx1"/>
                </a:solidFill>
                <a:latin typeface="Calibri" pitchFamily="34" charset="0"/>
                <a:ea typeface="PMingLiU"/>
                <a:cs typeface="Calibri" pitchFamily="34" charset="0"/>
              </a:rPr>
              <a:t>со временем – </a:t>
            </a:r>
            <a:r>
              <a:rPr lang="ru-RU" sz="2000" b="1" i="1" kern="100" dirty="0" smtClean="0">
                <a:solidFill>
                  <a:srgbClr val="C00000"/>
                </a:solidFill>
                <a:latin typeface="Calibri" pitchFamily="34" charset="0"/>
                <a:ea typeface="PMingLiU"/>
                <a:cs typeface="Calibri" pitchFamily="34" charset="0"/>
              </a:rPr>
              <a:t>действие</a:t>
            </a:r>
            <a:r>
              <a:rPr lang="ru-RU" sz="2000" b="1" i="1" kern="100" dirty="0" smtClean="0">
                <a:solidFill>
                  <a:schemeClr val="tx1"/>
                </a:solidFill>
                <a:latin typeface="Calibri" pitchFamily="34" charset="0"/>
                <a:ea typeface="PMingLiU"/>
                <a:cs typeface="Calibri" pitchFamily="34" charset="0"/>
              </a:rPr>
              <a:t> на тело  </a:t>
            </a:r>
            <a:r>
              <a:rPr lang="ru-RU" sz="2000" b="1" i="1" kern="100" dirty="0" smtClean="0">
                <a:solidFill>
                  <a:srgbClr val="C00000"/>
                </a:solidFill>
                <a:latin typeface="Calibri" pitchFamily="34" charset="0"/>
                <a:ea typeface="PMingLiU"/>
                <a:cs typeface="Calibri" pitchFamily="34" charset="0"/>
              </a:rPr>
              <a:t>сил</a:t>
            </a:r>
            <a:endParaRPr lang="ru-RU" sz="2000" b="1" i="1" kern="100" dirty="0">
              <a:solidFill>
                <a:srgbClr val="C00000"/>
              </a:solidFill>
              <a:latin typeface="Calibri" pitchFamily="34" charset="0"/>
              <a:ea typeface="PMingLiU"/>
              <a:cs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Объект 3"/>
              <p:cNvSpPr txBox="1">
                <a:spLocks/>
              </p:cNvSpPr>
              <p:nvPr/>
            </p:nvSpPr>
            <p:spPr>
              <a:xfrm>
                <a:off x="4463747" y="1844824"/>
                <a:ext cx="4579562" cy="225468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vert="horz" wrap="square" lIns="91149" tIns="45576" rIns="91149" bIns="45576">
                <a:spAutoFit/>
              </a:bodyPr>
              <a:lstStyle>
                <a:lvl1pPr marL="341808" indent="-34180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/>
                  <a:buChar char=""/>
                  <a:defRPr kumimoji="0" sz="3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0578" indent="-284844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/>
                  <a:buChar char=""/>
                  <a:defRPr kumimoji="0"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39351" indent="-227866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/>
                  <a:buChar char=""/>
                  <a:defRPr kumimoji="0"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595088" indent="-227866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/>
                  <a:buChar char=""/>
                  <a:defRPr kumimoji="0"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0832" indent="-227866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"/>
                  <a:defRPr kumimoji="0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06572" indent="-227866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"/>
                  <a:defRPr kumimoji="0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962321" indent="-227866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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418050" indent="-227866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"/>
                  <a:defRPr kumimoji="0"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873797" indent="-227866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5000"/>
                  </a:lnSpc>
                  <a:buNone/>
                </a:pPr>
                <a:r>
                  <a:rPr lang="ru-RU" sz="2400" b="1" i="1" kern="100" dirty="0" smtClean="0">
                    <a:solidFill>
                      <a:srgbClr val="C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ԑ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kern="100">
                            <a:solidFill>
                              <a:srgbClr val="C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i="1" kern="100">
                            <a:solidFill>
                              <a:srgbClr val="C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Δ</m:t>
                        </m:r>
                        <m:r>
                          <a:rPr lang="en-US" sz="2400" b="1" i="1" kern="100">
                            <a:solidFill>
                              <a:srgbClr val="C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𝝎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i="1" kern="100">
                            <a:solidFill>
                              <a:srgbClr val="C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Δ</m:t>
                        </m:r>
                        <m:r>
                          <a:rPr lang="en-US" sz="2400" b="1" i="1" kern="100">
                            <a:solidFill>
                              <a:srgbClr val="C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𝒕</m:t>
                        </m:r>
                      </m:den>
                    </m:f>
                  </m:oMath>
                </a14:m>
                <a:r>
                  <a:rPr lang="ru-RU" sz="2000" b="1" i="1" kern="100" dirty="0" smtClean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  - угловое ускорение</a:t>
                </a:r>
              </a:p>
              <a:p>
                <a:pPr marL="0" indent="0">
                  <a:lnSpc>
                    <a:spcPct val="115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1" i="1" kern="100" smtClean="0">
                        <a:solidFill>
                          <a:schemeClr val="tx1"/>
                        </a:solidFill>
                        <a:latin typeface="Cambria Math"/>
                        <a:ea typeface="PMingLiU"/>
                        <a:cs typeface="Times New Roman"/>
                      </a:rPr>
                      <m:t>𝒗</m:t>
                    </m:r>
                  </m:oMath>
                </a14:m>
                <a:r>
                  <a:rPr lang="en-US" sz="2000" b="1" kern="0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b="1" i="1" kern="0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b="1" i="1" kern="10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𝝎</m:t>
                    </m:r>
                  </m:oMath>
                </a14:m>
                <a:r>
                  <a:rPr lang="en-US" sz="2000" b="1" kern="0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kern="100" smtClean="0">
                        <a:solidFill>
                          <a:schemeClr val="tx1"/>
                        </a:solidFill>
                        <a:latin typeface="Cambria Math"/>
                        <a:ea typeface="PMingLiU"/>
                        <a:cs typeface="Times New Roman"/>
                      </a:rPr>
                      <m:t>𝒓</m:t>
                    </m:r>
                  </m:oMath>
                </a14:m>
                <a:r>
                  <a:rPr lang="ru-RU" sz="2000" b="1" i="1" kern="100" dirty="0" smtClean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;  </a:t>
                </a:r>
                <a14:m>
                  <m:oMath xmlns:m="http://schemas.openxmlformats.org/officeDocument/2006/math">
                    <m:r>
                      <a:rPr lang="el-GR" sz="2000" b="1" i="1" kern="100" smtClean="0">
                        <a:solidFill>
                          <a:srgbClr val="C00000"/>
                        </a:solidFill>
                        <a:latin typeface="Cambria Math"/>
                        <a:ea typeface="PMingLiU"/>
                        <a:cs typeface="Times New Roman"/>
                      </a:rPr>
                      <m:t>𝜟</m:t>
                    </m:r>
                    <m:r>
                      <a:rPr lang="en-US" sz="1800" b="1" i="1" kern="100">
                        <a:solidFill>
                          <a:srgbClr val="C00000"/>
                        </a:solidFill>
                        <a:latin typeface="Cambria Math"/>
                        <a:ea typeface="PMingLiU"/>
                        <a:cs typeface="Times New Roman"/>
                      </a:rPr>
                      <m:t>𝒗</m:t>
                    </m:r>
                  </m:oMath>
                </a14:m>
                <a:r>
                  <a:rPr lang="en-US" sz="2000" b="1" i="1" kern="0" dirty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l-GR" sz="2000" b="1" i="1" kern="100">
                        <a:solidFill>
                          <a:srgbClr val="C00000"/>
                        </a:solidFill>
                        <a:latin typeface="Cambria Math"/>
                        <a:ea typeface="PMingLiU"/>
                        <a:cs typeface="Times New Roman"/>
                      </a:rPr>
                      <m:t>𝜟</m:t>
                    </m:r>
                    <m:r>
                      <a:rPr lang="en-US" sz="2000" b="1" i="1" kern="100">
                        <a:solidFill>
                          <a:srgbClr val="C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𝝎</m:t>
                    </m:r>
                    <m:r>
                      <a:rPr lang="en-US" sz="2000" b="1" i="1" kern="100" smtClean="0">
                        <a:solidFill>
                          <a:srgbClr val="C00000"/>
                        </a:solidFill>
                        <a:latin typeface="Cambria Math"/>
                        <a:ea typeface="PMingLiU"/>
                        <a:cs typeface="Times New Roman"/>
                      </a:rPr>
                      <m:t>𝒓</m:t>
                    </m:r>
                  </m:oMath>
                </a14:m>
                <a:r>
                  <a:rPr lang="ru-RU" sz="2000" b="1" i="1" kern="100" dirty="0" smtClean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;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 kern="100">
                            <a:solidFill>
                              <a:schemeClr val="tx1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</m:ctrlPr>
                      </m:fPr>
                      <m:num>
                        <m:r>
                          <a:rPr lang="el-GR" sz="2000" b="1" i="1" kern="100">
                            <a:solidFill>
                              <a:schemeClr val="tx1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𝜟</m:t>
                        </m:r>
                        <m:r>
                          <a:rPr lang="en-US" sz="2000" b="1" i="1" kern="100">
                            <a:solidFill>
                              <a:schemeClr val="tx1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𝒗</m:t>
                        </m:r>
                      </m:num>
                      <m:den>
                        <m:r>
                          <a:rPr lang="el-GR" sz="2000" b="1" i="1" kern="100">
                            <a:solidFill>
                              <a:schemeClr val="tx1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𝜟</m:t>
                        </m:r>
                        <m:r>
                          <a:rPr lang="en-US" sz="2000" b="1" i="1" kern="100">
                            <a:solidFill>
                              <a:schemeClr val="tx1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𝒕</m:t>
                        </m:r>
                      </m:den>
                    </m:f>
                  </m:oMath>
                </a14:m>
                <a:r>
                  <a:rPr lang="ru-RU" sz="2000" b="1" i="1" kern="100" dirty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 </a:t>
                </a:r>
                <a:r>
                  <a:rPr lang="ru-RU" sz="2000" b="1" i="1" kern="100" dirty="0" smtClean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ru-RU" sz="2000" b="1" i="1" kern="100" smtClean="0">
                        <a:solidFill>
                          <a:schemeClr val="tx1"/>
                        </a:solidFill>
                        <a:latin typeface="Cambria Math"/>
                        <a:ea typeface="PMingLiU"/>
                        <a:cs typeface="Times New Roman"/>
                      </a:rPr>
                      <m:t> </m:t>
                    </m:r>
                    <m:r>
                      <a:rPr lang="en-US" sz="2000" b="1" i="1" kern="100">
                        <a:solidFill>
                          <a:schemeClr val="tx1"/>
                        </a:solidFill>
                        <a:latin typeface="Cambria Math"/>
                        <a:ea typeface="PMingLiU"/>
                        <a:cs typeface="Times New Roman"/>
                      </a:rPr>
                      <m:t>𝒓</m:t>
                    </m:r>
                    <m:f>
                      <m:fPr>
                        <m:ctrlPr>
                          <a:rPr lang="ru-RU" sz="2400" b="1" i="1" kern="100" smtClean="0">
                            <a:solidFill>
                              <a:schemeClr val="tx1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</m:ctrlPr>
                      </m:fPr>
                      <m:num>
                        <m:r>
                          <a:rPr lang="el-GR" sz="2400" b="1" i="1" kern="100">
                            <a:solidFill>
                              <a:schemeClr val="tx1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𝜟</m:t>
                        </m:r>
                        <m:r>
                          <a:rPr lang="en-US" sz="2400" b="1" i="1" kern="10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𝝎</m:t>
                        </m:r>
                        <m:r>
                          <a:rPr lang="ru-RU" sz="2400" b="1" i="1" kern="100" smtClean="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</m:num>
                      <m:den>
                        <m:r>
                          <a:rPr lang="el-GR" sz="2400" b="1" i="1" kern="100">
                            <a:solidFill>
                              <a:schemeClr val="tx1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𝜟</m:t>
                        </m:r>
                        <m:r>
                          <a:rPr lang="en-US" sz="2400" b="1" i="1" kern="100">
                            <a:solidFill>
                              <a:schemeClr val="tx1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𝒕</m:t>
                        </m:r>
                      </m:den>
                    </m:f>
                  </m:oMath>
                </a14:m>
                <a:r>
                  <a:rPr lang="ru-RU" sz="2000" b="1" i="1" kern="100" dirty="0" smtClean="0">
                    <a:solidFill>
                      <a:srgbClr val="C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 </a:t>
                </a:r>
                <a:r>
                  <a:rPr lang="ru-RU" sz="2000" b="1" i="1" kern="100" dirty="0" smtClean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; </a:t>
                </a:r>
                <a:r>
                  <a:rPr lang="en-US" sz="2000" b="1" i="1" kern="100" dirty="0" smtClean="0">
                    <a:solidFill>
                      <a:srgbClr val="C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a</a:t>
                </a:r>
                <a:r>
                  <a:rPr lang="ru-RU" sz="2000" b="1" i="1" kern="100" dirty="0" smtClean="0">
                    <a:solidFill>
                      <a:srgbClr val="C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 </a:t>
                </a:r>
                <a:r>
                  <a:rPr lang="ru-RU" sz="2000" b="1" i="1" kern="100" dirty="0">
                    <a:solidFill>
                      <a:srgbClr val="C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 kern="100">
                            <a:solidFill>
                              <a:srgbClr val="C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</m:ctrlPr>
                      </m:fPr>
                      <m:num>
                        <m:r>
                          <a:rPr lang="el-GR" sz="2000" b="1" i="1" kern="100">
                            <a:solidFill>
                              <a:srgbClr val="C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𝜟</m:t>
                        </m:r>
                        <m:r>
                          <a:rPr lang="en-US" sz="2000" b="1" i="1" kern="100">
                            <a:solidFill>
                              <a:srgbClr val="C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𝒗</m:t>
                        </m:r>
                      </m:num>
                      <m:den>
                        <m:r>
                          <a:rPr lang="el-GR" sz="2000" b="1" i="1" kern="100">
                            <a:solidFill>
                              <a:srgbClr val="C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𝜟</m:t>
                        </m:r>
                        <m:r>
                          <a:rPr lang="en-US" sz="2000" b="1" i="1" kern="100">
                            <a:solidFill>
                              <a:srgbClr val="C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𝒕</m:t>
                        </m:r>
                      </m:den>
                    </m:f>
                  </m:oMath>
                </a14:m>
                <a:r>
                  <a:rPr lang="ru-RU" sz="2000" b="1" i="1" kern="100" dirty="0" smtClean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 </a:t>
                </a:r>
                <a:r>
                  <a:rPr lang="ru-RU" sz="2000" b="1" i="1" kern="100" dirty="0" smtClean="0">
                    <a:solidFill>
                      <a:srgbClr val="C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 </a:t>
                </a:r>
                <a:endParaRPr lang="ru-RU" sz="2000" b="1" i="1" kern="100" dirty="0">
                  <a:solidFill>
                    <a:srgbClr val="C00000"/>
                  </a:solidFill>
                  <a:latin typeface="Calibri" pitchFamily="34" charset="0"/>
                  <a:ea typeface="PMingLiU"/>
                  <a:cs typeface="Calibri" pitchFamily="34" charset="0"/>
                </a:endParaRPr>
              </a:p>
              <a:p>
                <a:pPr marL="0" indent="0">
                  <a:lnSpc>
                    <a:spcPct val="115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kern="100">
                            <a:solidFill>
                              <a:srgbClr val="C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b="1" i="1" kern="100">
                            <a:solidFill>
                              <a:srgbClr val="C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𝒂</m:t>
                        </m:r>
                      </m:e>
                      <m:sub>
                        <m:r>
                          <a:rPr lang="ru-RU" sz="2000" b="1" i="1" kern="100" smtClean="0">
                            <a:solidFill>
                              <a:srgbClr val="C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ԏ</m:t>
                        </m:r>
                      </m:sub>
                    </m:sSub>
                  </m:oMath>
                </a14:m>
                <a:r>
                  <a:rPr lang="en-US" sz="2000" b="1" i="1" kern="100" dirty="0" smtClean="0">
                    <a:solidFill>
                      <a:srgbClr val="C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 </a:t>
                </a:r>
                <a:r>
                  <a:rPr lang="en-US" sz="2000" b="1" i="1" kern="0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= </a:t>
                </a:r>
                <a:r>
                  <a:rPr lang="ru-RU" sz="2400" b="1" i="1" kern="100" dirty="0">
                    <a:solidFill>
                      <a:srgbClr val="C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ԑ</a:t>
                </a:r>
                <a14:m>
                  <m:oMath xmlns:m="http://schemas.openxmlformats.org/officeDocument/2006/math">
                    <m:r>
                      <a:rPr lang="en-US" sz="2000" b="1" i="1" kern="100" smtClean="0">
                        <a:solidFill>
                          <a:srgbClr val="C00000"/>
                        </a:solidFill>
                        <a:latin typeface="Cambria Math"/>
                        <a:ea typeface="PMingLiU"/>
                        <a:cs typeface="Times New Roman"/>
                      </a:rPr>
                      <m:t>𝒓</m:t>
                    </m:r>
                    <m:r>
                      <a:rPr lang="ru-RU" sz="2000" b="1" i="1" kern="100" smtClean="0">
                        <a:solidFill>
                          <a:srgbClr val="C00000"/>
                        </a:solidFill>
                        <a:latin typeface="Cambria Math"/>
                        <a:ea typeface="PMingLiU"/>
                        <a:cs typeface="Times New Roman"/>
                      </a:rPr>
                      <m:t> </m:t>
                    </m:r>
                  </m:oMath>
                </a14:m>
                <a:r>
                  <a:rPr lang="en-US" sz="2000" b="1" i="1" kern="100" dirty="0" smtClean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– </a:t>
                </a:r>
                <a:r>
                  <a:rPr lang="ru-RU" sz="2000" b="1" i="1" kern="100" dirty="0" smtClean="0">
                    <a:solidFill>
                      <a:srgbClr val="C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касательное</a:t>
                </a:r>
                <a:r>
                  <a:rPr lang="en-US" sz="2000" b="1" i="1" kern="100" dirty="0" smtClean="0">
                    <a:solidFill>
                      <a:srgbClr val="C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 </a:t>
                </a:r>
              </a:p>
              <a:p>
                <a:pPr marL="0" indent="0">
                  <a:lnSpc>
                    <a:spcPct val="115000"/>
                  </a:lnSpc>
                  <a:buNone/>
                </a:pPr>
                <a:r>
                  <a:rPr lang="ru-RU" sz="2000" b="1" i="1" kern="100" dirty="0" smtClean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(тангенциальное</a:t>
                </a:r>
                <a:r>
                  <a:rPr lang="en-US" sz="2000" b="1" i="1" kern="100" dirty="0" smtClean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) </a:t>
                </a:r>
                <a:r>
                  <a:rPr lang="ru-RU" sz="2000" b="1" i="1" kern="100" dirty="0" smtClean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ускорение</a:t>
                </a:r>
              </a:p>
            </p:txBody>
          </p:sp>
        </mc:Choice>
        <mc:Fallback>
          <p:sp>
            <p:nvSpPr>
              <p:cNvPr id="11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747" y="1844824"/>
                <a:ext cx="4579562" cy="2254685"/>
              </a:xfrm>
              <a:prstGeom prst="rect">
                <a:avLst/>
              </a:prstGeom>
              <a:blipFill rotWithShape="1">
                <a:blip r:embed="rId3"/>
                <a:stretch>
                  <a:fillRect l="-1997" b="-32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Объект 3"/>
              <p:cNvSpPr txBox="1">
                <a:spLocks/>
              </p:cNvSpPr>
              <p:nvPr/>
            </p:nvSpPr>
            <p:spPr>
              <a:xfrm>
                <a:off x="1394846" y="4171861"/>
                <a:ext cx="7677413" cy="135546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vert="horz" wrap="square" lIns="91149" tIns="45576" rIns="91149" bIns="45576">
                <a:spAutoFit/>
              </a:bodyPr>
              <a:lstStyle>
                <a:lvl1pPr marL="341808" indent="-34180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/>
                  <a:buChar char=""/>
                  <a:defRPr kumimoji="0" sz="3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0578" indent="-284844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/>
                  <a:buChar char=""/>
                  <a:defRPr kumimoji="0"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39351" indent="-227866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/>
                  <a:buChar char=""/>
                  <a:defRPr kumimoji="0"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595088" indent="-227866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/>
                  <a:buChar char=""/>
                  <a:defRPr kumimoji="0"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0832" indent="-227866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"/>
                  <a:defRPr kumimoji="0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06572" indent="-227866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"/>
                  <a:defRPr kumimoji="0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962321" indent="-227866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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3418050" indent="-227866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"/>
                  <a:defRPr kumimoji="0"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3873797" indent="-227866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5000"/>
                  </a:lnSpc>
                  <a:buNone/>
                </a:pPr>
                <a:r>
                  <a:rPr lang="ru-RU" sz="2000" b="1" i="1" kern="100" dirty="0" smtClean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2 закон Ньютона: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kern="100">
                            <a:solidFill>
                              <a:srgbClr val="C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b="1" i="1" kern="100" smtClean="0">
                            <a:solidFill>
                              <a:srgbClr val="C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𝑭</m:t>
                        </m:r>
                      </m:e>
                      <m:sub>
                        <m:r>
                          <a:rPr lang="ru-RU" sz="2000" b="1" i="1" kern="100">
                            <a:solidFill>
                              <a:srgbClr val="C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ԏ</m:t>
                        </m:r>
                      </m:sub>
                    </m:sSub>
                    <m:r>
                      <a:rPr lang="ru-RU" sz="2000" b="1" i="1" kern="100">
                        <a:solidFill>
                          <a:srgbClr val="C00000"/>
                        </a:solidFill>
                        <a:latin typeface="Cambria Math"/>
                        <a:ea typeface="PMingLiU"/>
                        <a:cs typeface="Times New Roman"/>
                      </a:rPr>
                      <m:t> </m:t>
                    </m:r>
                  </m:oMath>
                </a14:m>
                <a:r>
                  <a:rPr lang="en-US" sz="2000" b="1" i="1" kern="100" dirty="0" smtClean="0">
                    <a:solidFill>
                      <a:srgbClr val="C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= m</a:t>
                </a:r>
                <a:r>
                  <a:rPr lang="ru-RU" sz="2000" b="1" kern="100" dirty="0">
                    <a:solidFill>
                      <a:srgbClr val="C00000"/>
                    </a:solidFill>
                    <a:ea typeface="PMingLiU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kern="100">
                            <a:solidFill>
                              <a:srgbClr val="C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b="1" i="1" kern="100">
                            <a:solidFill>
                              <a:srgbClr val="C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𝒂</m:t>
                        </m:r>
                      </m:e>
                      <m:sub>
                        <m:r>
                          <a:rPr lang="ru-RU" sz="2000" b="1" i="1" kern="100">
                            <a:solidFill>
                              <a:srgbClr val="C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ԏ</m:t>
                        </m:r>
                      </m:sub>
                    </m:sSub>
                  </m:oMath>
                </a14:m>
                <a:r>
                  <a:rPr lang="en-US" sz="2000" b="1" i="1" kern="100" dirty="0">
                    <a:solidFill>
                      <a:srgbClr val="C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 </a:t>
                </a:r>
                <a:r>
                  <a:rPr lang="ru-RU" sz="2000" b="1" i="1" kern="100" dirty="0" smtClean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kern="100" smtClean="0">
                            <a:solidFill>
                              <a:schemeClr val="tx1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b="1" i="1" kern="100" smtClean="0">
                            <a:solidFill>
                              <a:schemeClr val="tx1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𝑭</m:t>
                        </m:r>
                      </m:e>
                      <m:sub>
                        <m:r>
                          <a:rPr lang="ru-RU" sz="2000" b="1" i="1" kern="100">
                            <a:solidFill>
                              <a:schemeClr val="tx1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ԏ</m:t>
                        </m:r>
                      </m:sub>
                    </m:sSub>
                    <m:r>
                      <a:rPr lang="en-US" sz="2000" b="1" i="1" kern="100">
                        <a:solidFill>
                          <a:schemeClr val="tx1"/>
                        </a:solidFill>
                        <a:latin typeface="Cambria Math"/>
                        <a:ea typeface="PMingLiU"/>
                        <a:cs typeface="Times New Roman"/>
                      </a:rPr>
                      <m:t>𝒓</m:t>
                    </m:r>
                    <m:r>
                      <a:rPr lang="en-US" sz="2000" b="1" i="1" kern="100">
                        <a:solidFill>
                          <a:schemeClr val="tx1"/>
                        </a:solidFill>
                        <a:latin typeface="Cambria Math"/>
                        <a:ea typeface="PMingLiU"/>
                        <a:cs typeface="Times New Roman"/>
                      </a:rPr>
                      <m:t> </m:t>
                    </m:r>
                  </m:oMath>
                </a14:m>
                <a:r>
                  <a:rPr lang="en-US" sz="2000" b="1" i="1" kern="100" dirty="0" smtClean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= </a:t>
                </a:r>
                <a:r>
                  <a:rPr lang="en-US" sz="2000" b="1" i="1" kern="100" dirty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m</a:t>
                </a:r>
                <a:r>
                  <a:rPr lang="ru-RU" sz="2000" b="1" kern="100" dirty="0">
                    <a:solidFill>
                      <a:schemeClr val="tx1"/>
                    </a:solidFill>
                    <a:ea typeface="PMingLiU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kern="100">
                            <a:solidFill>
                              <a:schemeClr val="tx1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b="1" i="1" kern="100">
                            <a:solidFill>
                              <a:schemeClr val="tx1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𝒂</m:t>
                        </m:r>
                      </m:e>
                      <m:sub>
                        <m:r>
                          <a:rPr lang="ru-RU" sz="2000" b="1" i="1" kern="100">
                            <a:solidFill>
                              <a:schemeClr val="tx1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ԏ</m:t>
                        </m:r>
                      </m:sub>
                    </m:sSub>
                    <m:r>
                      <a:rPr lang="en-US" sz="2000" b="1" i="1" kern="100">
                        <a:solidFill>
                          <a:schemeClr val="tx1"/>
                        </a:solidFill>
                        <a:latin typeface="Cambria Math"/>
                        <a:ea typeface="PMingLiU"/>
                        <a:cs typeface="Times New Roman"/>
                      </a:rPr>
                      <m:t>𝒓</m:t>
                    </m:r>
                  </m:oMath>
                </a14:m>
                <a:r>
                  <a:rPr lang="ru-RU" sz="2000" b="1" i="1" kern="100" dirty="0" smtClean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 ;  </a:t>
                </a:r>
                <a:r>
                  <a:rPr lang="en-US" sz="2000" b="1" i="1" kern="100" dirty="0" smtClean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M = m</a:t>
                </a:r>
                <a:r>
                  <a:rPr lang="en-US" sz="2000" b="1" i="1" kern="100" dirty="0">
                    <a:solidFill>
                      <a:schemeClr val="tx1"/>
                    </a:solidFill>
                    <a:ea typeface="PMingLiU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kern="100">
                            <a:solidFill>
                              <a:schemeClr val="tx1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1800" b="1" i="1" kern="100">
                            <a:solidFill>
                              <a:schemeClr val="tx1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𝒓</m:t>
                        </m:r>
                      </m:e>
                      <m:sup>
                        <m:r>
                          <a:rPr lang="en-US" sz="1800" b="1" i="1" kern="100">
                            <a:solidFill>
                              <a:schemeClr val="tx1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400" b="1" i="1" kern="100" dirty="0" smtClean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ԑ ;</a:t>
                </a:r>
              </a:p>
              <a:p>
                <a:pPr marL="0" indent="0">
                  <a:lnSpc>
                    <a:spcPct val="115000"/>
                  </a:lnSpc>
                  <a:buNone/>
                </a:pPr>
                <a:r>
                  <a:rPr lang="ru-RU" sz="2400" b="1" i="1" kern="100" dirty="0" smtClean="0">
                    <a:solidFill>
                      <a:srgbClr val="C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ԑ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kern="100">
                            <a:solidFill>
                              <a:srgbClr val="C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b="1" i="1" kern="100" smtClean="0">
                            <a:solidFill>
                              <a:srgbClr val="C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𝑴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1" kern="100" dirty="0">
                            <a:solidFill>
                              <a:srgbClr val="C00000"/>
                            </a:solidFill>
                            <a:latin typeface="Calibri" pitchFamily="34" charset="0"/>
                            <a:ea typeface="PMingLiU"/>
                            <a:cs typeface="Calibri" pitchFamily="34" charset="0"/>
                          </a:rPr>
                          <m:t>J</m:t>
                        </m:r>
                      </m:den>
                    </m:f>
                  </m:oMath>
                </a14:m>
                <a:r>
                  <a:rPr lang="ru-RU" sz="2000" b="1" i="1" kern="100" dirty="0" smtClean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  - основное </a:t>
                </a:r>
                <a:r>
                  <a:rPr lang="ru-RU" sz="2000" b="1" i="1" kern="100" dirty="0" smtClean="0">
                    <a:solidFill>
                      <a:srgbClr val="C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уравнение динамики вращательного движения</a:t>
                </a:r>
                <a:endParaRPr lang="en-US" sz="2000" b="1" i="1" kern="100" dirty="0" smtClean="0">
                  <a:solidFill>
                    <a:srgbClr val="C00000"/>
                  </a:solidFill>
                  <a:latin typeface="Calibri" pitchFamily="34" charset="0"/>
                  <a:ea typeface="PMingLiU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3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846" y="4171861"/>
                <a:ext cx="7677413" cy="1355465"/>
              </a:xfrm>
              <a:prstGeom prst="rect">
                <a:avLst/>
              </a:prstGeom>
              <a:blipFill rotWithShape="1">
                <a:blip r:embed="rId4"/>
                <a:stretch>
                  <a:fillRect l="-1271" t="-1345" r="-635" b="-1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26" y="4099509"/>
            <a:ext cx="1117872" cy="147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61989" y="5661248"/>
                <a:ext cx="8809071" cy="102265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>
                <a:spAutoFit/>
              </a:bodyPr>
              <a:lstStyle/>
              <a:p>
                <a:pPr lvl="0" defTabSz="914400">
                  <a:defRPr/>
                </a:pPr>
                <a:r>
                  <a:rPr lang="ru-RU" sz="2000" b="1" kern="0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Момент инерции</a:t>
                </a:r>
                <a:r>
                  <a:rPr lang="en-US" sz="2000" b="1" i="1" kern="100" dirty="0">
                    <a:solidFill>
                      <a:srgbClr val="C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 </a:t>
                </a:r>
                <a:r>
                  <a:rPr lang="en-US" sz="2000" b="1" i="1" kern="100" dirty="0" smtClean="0">
                    <a:solidFill>
                      <a:srgbClr val="C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J</a:t>
                </a:r>
                <a:r>
                  <a:rPr lang="en-US" sz="2000" b="1" kern="0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ru-RU" sz="2000" b="1" kern="0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ru-RU" sz="2000" b="1" i="1" kern="0" dirty="0" smtClean="0">
                    <a:latin typeface="Calibri" pitchFamily="34" charset="0"/>
                    <a:cs typeface="Calibri" pitchFamily="34" charset="0"/>
                  </a:rPr>
                  <a:t>– это мера инертности вращающегося тела</a:t>
                </a:r>
              </a:p>
              <a:p>
                <a:pPr lvl="0" defTabSz="914400">
                  <a:defRPr/>
                </a:pPr>
                <a:r>
                  <a:rPr lang="ru-RU" sz="2000" b="1" i="1" kern="0" dirty="0" smtClean="0">
                    <a:latin typeface="Calibri" pitchFamily="34" charset="0"/>
                    <a:cs typeface="Calibri" pitchFamily="34" charset="0"/>
                  </a:rPr>
                  <a:t>Для материальной точки: </a:t>
                </a:r>
                <a:r>
                  <a:rPr lang="en-US" sz="2000" b="1" i="1" kern="100" dirty="0">
                    <a:solidFill>
                      <a:srgbClr val="C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J</a:t>
                </a:r>
                <a14:m>
                  <m:oMath xmlns:m="http://schemas.openxmlformats.org/officeDocument/2006/math">
                    <m:r>
                      <a:rPr lang="en-US" sz="2000" b="1" i="1" kern="0">
                        <a:solidFill>
                          <a:srgbClr val="C00000"/>
                        </a:solidFill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1" i="1" kern="100" dirty="0">
                        <a:solidFill>
                          <a:srgbClr val="C00000"/>
                        </a:solidFill>
                        <a:latin typeface="Calibri" pitchFamily="34" charset="0"/>
                        <a:ea typeface="PMingLiU"/>
                        <a:cs typeface="Calibri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2000" b="1" i="1" kern="100" baseline="-25000" dirty="0">
                        <a:solidFill>
                          <a:srgbClr val="C00000"/>
                        </a:solidFill>
                        <a:latin typeface="Calibri" pitchFamily="34" charset="0"/>
                        <a:ea typeface="PMingLiU"/>
                        <a:cs typeface="Calibri" pitchFamily="34" charset="0"/>
                      </a:rPr>
                      <m:t>i</m:t>
                    </m:r>
                    <m:sSup>
                      <m:sSupPr>
                        <m:ctrlPr>
                          <a:rPr lang="en-US" sz="2000" b="1" i="1" kern="0">
                            <a:solidFill>
                              <a:srgbClr val="C00000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1" i="1" kern="100" dirty="0">
                            <a:solidFill>
                              <a:srgbClr val="C00000"/>
                            </a:solidFill>
                            <a:latin typeface="Calibri" pitchFamily="34" charset="0"/>
                            <a:ea typeface="PMingLiU"/>
                            <a:cs typeface="Calibri" pitchFamily="34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000" b="1" i="1" kern="100" baseline="-25000" dirty="0">
                            <a:solidFill>
                              <a:srgbClr val="C00000"/>
                            </a:solidFill>
                            <a:latin typeface="Calibri" pitchFamily="34" charset="0"/>
                            <a:ea typeface="PMingLiU"/>
                            <a:cs typeface="Calibri" pitchFamily="34" charset="0"/>
                          </a:rPr>
                          <m:t>i</m:t>
                        </m:r>
                      </m:e>
                      <m:sup>
                        <m:r>
                          <a:rPr lang="en-US" sz="2000" b="1" i="1" kern="0">
                            <a:solidFill>
                              <a:srgbClr val="C00000"/>
                            </a:solidFill>
                            <a:latin typeface="Cambria Math"/>
                            <a:cs typeface="Calibri" pitchFamily="34" charset="0"/>
                          </a:rPr>
                          <m:t>𝟐</m:t>
                        </m:r>
                      </m:sup>
                    </m:sSup>
                    <m:r>
                      <a:rPr lang="ru-RU" sz="2000" b="1" i="1" kern="100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; </m:t>
                    </m:r>
                    <m:r>
                      <m:rPr>
                        <m:nor/>
                      </m:rPr>
                      <a:rPr lang="en-US" sz="2000" b="1" i="1" kern="100" dirty="0">
                        <a:solidFill>
                          <a:srgbClr val="C00000"/>
                        </a:solidFill>
                        <a:latin typeface="Calibri" pitchFamily="34" charset="0"/>
                        <a:ea typeface="PMingLiU"/>
                        <a:cs typeface="Calibri" pitchFamily="34" charset="0"/>
                      </a:rPr>
                      <m:t>r</m:t>
                    </m:r>
                    <m:r>
                      <m:rPr>
                        <m:nor/>
                      </m:rPr>
                      <a:rPr lang="en-US" sz="2000" b="1" i="1" kern="100" baseline="-25000" dirty="0">
                        <a:solidFill>
                          <a:srgbClr val="C00000"/>
                        </a:solidFill>
                        <a:latin typeface="Calibri" pitchFamily="34" charset="0"/>
                        <a:ea typeface="PMingLiU"/>
                        <a:cs typeface="Calibri" pitchFamily="34" charset="0"/>
                      </a:rPr>
                      <m:t>i</m:t>
                    </m:r>
                  </m:oMath>
                </a14:m>
                <a:r>
                  <a:rPr kumimoji="0" lang="en-US" sz="20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ru-RU" sz="20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– расстояние до оси вращения</a:t>
                </a:r>
                <a:r>
                  <a:rPr kumimoji="0" lang="ru-RU" sz="2000" b="1" i="1" u="none" strike="noStrike" kern="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  точки</a:t>
                </a:r>
              </a:p>
              <a:p>
                <a:pPr lvl="0" defTabSz="914400">
                  <a:defRPr/>
                </a:pPr>
                <a:r>
                  <a:rPr kumimoji="0" lang="ru-RU" sz="20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Для системы материальных точек :</a:t>
                </a:r>
                <a:r>
                  <a:rPr kumimoji="0" lang="en-US" sz="20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b="1" i="1" kern="100" dirty="0" smtClean="0">
                    <a:solidFill>
                      <a:srgbClr val="C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J</a:t>
                </a:r>
                <a14:m>
                  <m:oMath xmlns:m="http://schemas.openxmlformats.org/officeDocument/2006/math">
                    <m:r>
                      <a:rPr kumimoji="0" lang="en-US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1" i="1" kern="100" dirty="0">
                        <a:solidFill>
                          <a:srgbClr val="C00000"/>
                        </a:solidFill>
                        <a:latin typeface="Calibri" pitchFamily="34" charset="0"/>
                        <a:ea typeface="PMingLiU"/>
                        <a:cs typeface="Calibri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2000" b="1" i="1" kern="100" baseline="-25000" dirty="0" smtClean="0">
                        <a:solidFill>
                          <a:srgbClr val="C00000"/>
                        </a:solidFill>
                        <a:latin typeface="Calibri" pitchFamily="34" charset="0"/>
                        <a:ea typeface="PMingLiU"/>
                        <a:cs typeface="Calibri" pitchFamily="34" charset="0"/>
                      </a:rPr>
                      <m:t>1</m:t>
                    </m:r>
                    <m:sSup>
                      <m:sSupPr>
                        <m:ctrlPr>
                          <a:rPr kumimoji="0" lang="en-US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1" i="1" kern="100" dirty="0">
                            <a:solidFill>
                              <a:srgbClr val="C00000"/>
                            </a:solidFill>
                            <a:latin typeface="Calibri" pitchFamily="34" charset="0"/>
                            <a:ea typeface="PMingLiU"/>
                            <a:cs typeface="Calibri" pitchFamily="34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000" b="1" i="1" kern="100" baseline="-25000" dirty="0" smtClean="0">
                            <a:solidFill>
                              <a:srgbClr val="C00000"/>
                            </a:solidFill>
                            <a:latin typeface="Calibri" pitchFamily="34" charset="0"/>
                            <a:ea typeface="PMingLiU"/>
                            <a:cs typeface="Calibri" pitchFamily="34" charset="0"/>
                          </a:rPr>
                          <m:t>1</m:t>
                        </m:r>
                      </m:e>
                      <m:sup>
                        <m:r>
                          <a:rPr kumimoji="0" lang="en-US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Calibri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20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ru-RU" sz="2000" b="1" i="1" kern="100" dirty="0" smtClean="0">
                        <a:solidFill>
                          <a:srgbClr val="C00000"/>
                        </a:solidFill>
                        <a:latin typeface="Cambria Math"/>
                        <a:ea typeface="PMingLiU"/>
                        <a:cs typeface="Calibri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b="1" i="1" kern="100" dirty="0">
                        <a:solidFill>
                          <a:srgbClr val="C00000"/>
                        </a:solidFill>
                        <a:latin typeface="Calibri" pitchFamily="34" charset="0"/>
                        <a:ea typeface="PMingLiU"/>
                        <a:cs typeface="Calibri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2000" b="1" i="1" kern="100" baseline="-25000" dirty="0" smtClean="0">
                        <a:solidFill>
                          <a:srgbClr val="C00000"/>
                        </a:solidFill>
                        <a:latin typeface="Calibri" pitchFamily="34" charset="0"/>
                        <a:ea typeface="PMingLiU"/>
                        <a:cs typeface="Calibri" pitchFamily="34" charset="0"/>
                      </a:rPr>
                      <m:t>2</m:t>
                    </m:r>
                    <m:sSup>
                      <m:sSupPr>
                        <m:ctrlPr>
                          <a:rPr lang="en-US" sz="2000" b="1" i="1" kern="0">
                            <a:solidFill>
                              <a:srgbClr val="C00000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1" i="1" kern="100" dirty="0">
                            <a:solidFill>
                              <a:srgbClr val="C00000"/>
                            </a:solidFill>
                            <a:latin typeface="Calibri" pitchFamily="34" charset="0"/>
                            <a:ea typeface="PMingLiU"/>
                            <a:cs typeface="Calibri" pitchFamily="34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000" b="1" i="1" kern="100" baseline="-25000" dirty="0" smtClean="0">
                            <a:solidFill>
                              <a:srgbClr val="C00000"/>
                            </a:solidFill>
                            <a:latin typeface="Calibri" pitchFamily="34" charset="0"/>
                            <a:ea typeface="PMingLiU"/>
                            <a:cs typeface="Calibri" pitchFamily="34" charset="0"/>
                          </a:rPr>
                          <m:t>2</m:t>
                        </m:r>
                      </m:e>
                      <m:sup>
                        <m:r>
                          <a:rPr lang="en-US" sz="2000" b="1" i="1" kern="0">
                            <a:solidFill>
                              <a:srgbClr val="C00000"/>
                            </a:solidFill>
                            <a:latin typeface="Cambria Math"/>
                            <a:cs typeface="Calibri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20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kumimoji="0" lang="ru-RU" sz="20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cs typeface="Calibri" pitchFamily="34" charset="0"/>
                      </a:rPr>
                      <m:t>…</m:t>
                    </m:r>
                  </m:oMath>
                </a14:m>
                <a:endParaRPr kumimoji="0" lang="ru-RU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89" y="5661248"/>
                <a:ext cx="8809071" cy="1022652"/>
              </a:xfrm>
              <a:prstGeom prst="rect">
                <a:avLst/>
              </a:prstGeom>
              <a:blipFill rotWithShape="1">
                <a:blip r:embed="rId6"/>
                <a:stretch>
                  <a:fillRect l="-761" t="-2994" r="-415" b="-113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472" y="4171861"/>
            <a:ext cx="934496" cy="95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04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16322"/>
            <a:ext cx="8621585" cy="8203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ЗАКОН СОХРАНЕНИЯ МОМЕНТА ИМПУЛЬСА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797152"/>
            <a:ext cx="2701839" cy="198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23822" y="908720"/>
                <a:ext cx="6814647" cy="1412566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115000"/>
                  </a:lnSpc>
                  <a:defRPr/>
                </a:pPr>
                <a:r>
                  <a:rPr kumimoji="0" lang="ru-RU" sz="2000" b="1" i="1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Момент </a:t>
                </a:r>
                <a:r>
                  <a:rPr kumimoji="0" lang="ru-RU" sz="2000" b="1" i="1" u="none" strike="noStrike" kern="1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импульса замкнутой системы тел с течением времени </a:t>
                </a:r>
                <a:r>
                  <a:rPr kumimoji="0" lang="ru-RU" sz="2000" b="1" i="1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не </a:t>
                </a:r>
                <a:r>
                  <a:rPr kumimoji="0" lang="ru-RU" sz="2000" b="1" i="1" u="none" strike="noStrike" kern="1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изменяется</a:t>
                </a:r>
                <a:r>
                  <a:rPr kumimoji="0" lang="ru-RU" sz="2000" b="1" i="1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:</a:t>
                </a:r>
                <a:r>
                  <a:rPr kumimoji="0" lang="en-US" sz="2000" b="1" i="1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 </a:t>
                </a:r>
                <a:r>
                  <a:rPr kumimoji="0" lang="ru-RU" sz="2000" b="1" i="1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 </a:t>
                </a:r>
                <a:r>
                  <a:rPr lang="en-US" sz="2000" b="1" i="1" kern="100" dirty="0" smtClean="0">
                    <a:solidFill>
                      <a:srgbClr val="C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L</a:t>
                </a:r>
                <a:r>
                  <a:rPr lang="ru-RU" sz="2000" b="1" i="1" kern="100" dirty="0" smtClean="0">
                    <a:solidFill>
                      <a:srgbClr val="C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= </a:t>
                </a:r>
                <a:r>
                  <a:rPr lang="en-US" sz="2000" b="1" i="1" kern="100" dirty="0" err="1" smtClean="0">
                    <a:solidFill>
                      <a:srgbClr val="C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const</a:t>
                </a:r>
                <a:r>
                  <a:rPr kumimoji="0" lang="ru-RU" sz="2000" b="1" i="1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000" b="1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kumimoji="0" lang="ru-RU" sz="2000" b="1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    </m:t>
                        </m:r>
                        <m:r>
                          <a:rPr kumimoji="0" lang="en-US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𝑱</m:t>
                        </m:r>
                      </m:e>
                      <m:sub>
                        <m:r>
                          <a:rPr kumimoji="0" lang="en-US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sub>
                    </m:sSub>
                    <m:r>
                      <a:rPr kumimoji="0" lang="ru-RU" sz="2000" b="1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kumimoji="0" lang="ru-RU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𝝎</m:t>
                        </m:r>
                      </m:e>
                      <m:sub>
                        <m:r>
                          <a:rPr kumimoji="0" lang="en-US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sub>
                    </m:sSub>
                    <m:r>
                      <a:rPr kumimoji="0" lang="ru-RU" sz="20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kumimoji="0" lang="ru-RU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𝑱</m:t>
                        </m:r>
                      </m:e>
                      <m:sub>
                        <m:r>
                          <a:rPr kumimoji="0" lang="en-US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sub>
                    </m:sSub>
                    <m:r>
                      <a:rPr kumimoji="0" lang="ru-RU" sz="2000" b="1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kumimoji="0" lang="ru-RU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𝝎</m:t>
                        </m:r>
                      </m:e>
                      <m:sub>
                        <m:r>
                          <a:rPr kumimoji="0" lang="en-US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ru-RU" sz="2000" b="0" i="1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PMingLiU"/>
                    <a:cs typeface="Times New Roman"/>
                  </a:rPr>
                  <a:t> </a:t>
                </a:r>
              </a:p>
              <a:p>
                <a:pPr defTabSz="914400">
                  <a:lnSpc>
                    <a:spcPct val="115000"/>
                  </a:lnSpc>
                  <a:defRPr/>
                </a:pPr>
                <a:r>
                  <a:rPr lang="ru-RU" sz="2000" b="1" i="1" kern="100" dirty="0" smtClean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ԑ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kern="100">
                            <a:solidFill>
                              <a:schemeClr val="tx1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400" b="1" i="1" kern="100">
                            <a:solidFill>
                              <a:schemeClr val="tx1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𝑴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i="1" kern="100" dirty="0">
                            <a:solidFill>
                              <a:schemeClr val="tx1"/>
                            </a:solidFill>
                            <a:latin typeface="Calibri" pitchFamily="34" charset="0"/>
                            <a:ea typeface="PMingLiU"/>
                            <a:cs typeface="Calibri" pitchFamily="34" charset="0"/>
                          </a:rPr>
                          <m:t>J</m:t>
                        </m:r>
                      </m:den>
                    </m:f>
                  </m:oMath>
                </a14:m>
                <a:r>
                  <a:rPr lang="ru-RU" sz="2000" b="1" i="1" kern="100" dirty="0" smtClean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 ;  </a:t>
                </a:r>
                <a:r>
                  <a:rPr lang="ru-RU" sz="2000" b="1" i="1" kern="100" dirty="0">
                    <a:latin typeface="Calibri" pitchFamily="34" charset="0"/>
                    <a:ea typeface="PMingLiU"/>
                    <a:cs typeface="Calibri" pitchFamily="34" charset="0"/>
                  </a:rPr>
                  <a:t>ԑ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 kern="100">
                            <a:latin typeface="Cambria Math"/>
                            <a:ea typeface="PMingLiU"/>
                            <a:cs typeface="Times New Roman"/>
                          </a:rPr>
                        </m:ctrlPr>
                      </m:fPr>
                      <m:num>
                        <m:r>
                          <a:rPr lang="el-GR" sz="2000" b="1" i="1" kern="100">
                            <a:latin typeface="Cambria Math"/>
                            <a:ea typeface="PMingLiU"/>
                            <a:cs typeface="Times New Roman"/>
                          </a:rPr>
                          <m:t>𝜟</m:t>
                        </m:r>
                        <m:r>
                          <a:rPr lang="en-US" sz="2000" b="1" i="1" kern="100">
                            <a:latin typeface="Cambria Math"/>
                            <a:ea typeface="Times New Roman"/>
                            <a:cs typeface="Times New Roman"/>
                          </a:rPr>
                          <m:t>𝝎</m:t>
                        </m:r>
                      </m:num>
                      <m:den>
                        <m:r>
                          <a:rPr lang="el-GR" sz="2000" b="1" i="1" kern="100">
                            <a:latin typeface="Cambria Math"/>
                            <a:ea typeface="PMingLiU"/>
                            <a:cs typeface="Times New Roman"/>
                          </a:rPr>
                          <m:t>𝜟</m:t>
                        </m:r>
                        <m:r>
                          <a:rPr lang="en-US" sz="2000" b="1" i="1" kern="100">
                            <a:latin typeface="Cambria Math"/>
                            <a:ea typeface="PMingLiU"/>
                            <a:cs typeface="Times New Roman"/>
                          </a:rPr>
                          <m:t>𝒕</m:t>
                        </m:r>
                      </m:den>
                    </m:f>
                    <m:r>
                      <a:rPr lang="ru-RU" sz="2000" b="1" i="1" kern="100" smtClean="0">
                        <a:latin typeface="Cambria Math"/>
                        <a:ea typeface="PMingLiU"/>
                        <a:cs typeface="Times New Roman"/>
                      </a:rPr>
                      <m:t>; </m:t>
                    </m:r>
                    <m:r>
                      <a:rPr lang="en-US" sz="2000" b="1" i="1" kern="100">
                        <a:latin typeface="Cambria Math"/>
                        <a:ea typeface="PMingLiU"/>
                        <a:cs typeface="Times New Roman"/>
                      </a:rPr>
                      <m:t>𝑴</m:t>
                    </m:r>
                  </m:oMath>
                </a14:m>
                <a:r>
                  <a:rPr lang="ru-RU" sz="2000" b="1" i="1" kern="100" dirty="0" smtClean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 = </a:t>
                </a:r>
                <a:r>
                  <a:rPr lang="en-US" sz="2000" b="1" i="1" kern="100" dirty="0" smtClean="0">
                    <a:latin typeface="Calibri" pitchFamily="34" charset="0"/>
                    <a:ea typeface="PMingLiU"/>
                    <a:cs typeface="Calibri" pitchFamily="34" charset="0"/>
                  </a:rPr>
                  <a:t>J</a:t>
                </a:r>
                <a:r>
                  <a:rPr lang="ru-RU" sz="2000" b="1" i="1" kern="100" dirty="0" smtClean="0">
                    <a:latin typeface="Calibri" pitchFamily="34" charset="0"/>
                    <a:ea typeface="PMingLiU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 kern="100">
                            <a:latin typeface="Cambria Math"/>
                            <a:ea typeface="PMingLiU"/>
                            <a:cs typeface="Times New Roman"/>
                          </a:rPr>
                        </m:ctrlPr>
                      </m:fPr>
                      <m:num>
                        <m:r>
                          <a:rPr lang="el-GR" sz="2000" b="1" i="1" kern="100">
                            <a:latin typeface="Cambria Math"/>
                            <a:ea typeface="PMingLiU"/>
                            <a:cs typeface="Times New Roman"/>
                          </a:rPr>
                          <m:t>𝜟</m:t>
                        </m:r>
                        <m:r>
                          <a:rPr lang="en-US" sz="2000" b="1" i="1" kern="100">
                            <a:latin typeface="Cambria Math"/>
                            <a:ea typeface="Times New Roman"/>
                            <a:cs typeface="Times New Roman"/>
                          </a:rPr>
                          <m:t>𝝎</m:t>
                        </m:r>
                      </m:num>
                      <m:den>
                        <m:r>
                          <a:rPr lang="el-GR" sz="2000" b="1" i="1" kern="100">
                            <a:latin typeface="Cambria Math"/>
                            <a:ea typeface="PMingLiU"/>
                            <a:cs typeface="Times New Roman"/>
                          </a:rPr>
                          <m:t>𝜟</m:t>
                        </m:r>
                        <m:r>
                          <a:rPr lang="en-US" sz="2000" b="1" i="1" kern="100">
                            <a:latin typeface="Cambria Math"/>
                            <a:ea typeface="PMingLiU"/>
                            <a:cs typeface="Times New Roman"/>
                          </a:rPr>
                          <m:t>𝒕</m:t>
                        </m:r>
                      </m:den>
                    </m:f>
                  </m:oMath>
                </a14:m>
                <a:r>
                  <a:rPr lang="ru-RU" sz="2000" b="1" i="1" kern="100" dirty="0" smtClean="0">
                    <a:latin typeface="Calibri" pitchFamily="34" charset="0"/>
                    <a:ea typeface="PMingLiU"/>
                    <a:cs typeface="Calibri" pitchFamily="34" charset="0"/>
                  </a:rPr>
                  <a:t>;  </a:t>
                </a:r>
                <a:r>
                  <a:rPr lang="ru-RU" sz="2000" b="1" i="1" kern="100" dirty="0" smtClean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   </a:t>
                </a:r>
                <a:r>
                  <a:rPr lang="en-US" sz="2000" b="1" i="1" kern="100" dirty="0" smtClean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J</a:t>
                </a:r>
                <a:r>
                  <a:rPr lang="el-GR" sz="2000" kern="100" dirty="0" smtClean="0">
                    <a:solidFill>
                      <a:schemeClr val="tx1"/>
                    </a:solidFill>
                    <a:ea typeface="PMingLiU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kern="100">
                        <a:solidFill>
                          <a:schemeClr val="tx1"/>
                        </a:solidFill>
                        <a:latin typeface="Cambria Math"/>
                        <a:ea typeface="PMingLiU"/>
                        <a:cs typeface="Times New Roman"/>
                      </a:rPr>
                      <m:t>Δ</m:t>
                    </m:r>
                  </m:oMath>
                </a14:m>
                <a:r>
                  <a:rPr lang="en-US" sz="2000" b="1" i="1" kern="100" dirty="0">
                    <a:solidFill>
                      <a:schemeClr val="tx1"/>
                    </a:solidFill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kern="10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𝝎</m:t>
                    </m:r>
                  </m:oMath>
                </a14:m>
                <a:r>
                  <a:rPr lang="ru-RU" sz="2000" i="1" kern="100" dirty="0">
                    <a:solidFill>
                      <a:schemeClr val="tx1"/>
                    </a:solidFill>
                    <a:latin typeface="Cambria Math"/>
                    <a:ea typeface="PMingLiU"/>
                    <a:cs typeface="Times New Roman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b="1" i="1" kern="100">
                        <a:solidFill>
                          <a:schemeClr val="tx1"/>
                        </a:solidFill>
                        <a:latin typeface="Cambria Math"/>
                        <a:ea typeface="PMingLiU"/>
                        <a:cs typeface="Times New Roman"/>
                      </a:rPr>
                      <m:t>𝑴</m:t>
                    </m:r>
                  </m:oMath>
                </a14:m>
                <a:r>
                  <a:rPr lang="ru-RU" sz="2000" i="1" kern="100" dirty="0">
                    <a:solidFill>
                      <a:schemeClr val="tx1"/>
                    </a:solidFill>
                    <a:latin typeface="Cambria Math"/>
                    <a:ea typeface="PMingLiU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l-GR" sz="2000" b="1" i="1" kern="100">
                        <a:solidFill>
                          <a:schemeClr val="tx1"/>
                        </a:solidFill>
                        <a:latin typeface="Cambria Math"/>
                        <a:ea typeface="PMingLiU"/>
                        <a:cs typeface="Times New Roman"/>
                      </a:rPr>
                      <m:t>𝜟</m:t>
                    </m:r>
                    <m:r>
                      <a:rPr lang="en-US" sz="2000" b="1" i="1" kern="100">
                        <a:solidFill>
                          <a:schemeClr val="tx1"/>
                        </a:solidFill>
                        <a:latin typeface="Cambria Math"/>
                        <a:ea typeface="PMingLiU"/>
                        <a:cs typeface="Times New Roman"/>
                      </a:rPr>
                      <m:t>𝒕</m:t>
                    </m:r>
                    <m:r>
                      <a:rPr lang="ru-RU" sz="2000" b="1" i="1" kern="100" smtClean="0">
                        <a:solidFill>
                          <a:schemeClr val="tx1"/>
                        </a:solidFill>
                        <a:latin typeface="Cambria Math"/>
                        <a:ea typeface="PMingLiU"/>
                        <a:cs typeface="Times New Roman"/>
                      </a:rPr>
                      <m:t>; </m:t>
                    </m:r>
                    <m:r>
                      <a:rPr lang="ru-RU" sz="2000" b="0" i="1" kern="100" smtClean="0">
                        <a:solidFill>
                          <a:srgbClr val="C00000"/>
                        </a:solidFill>
                        <a:latin typeface="Cambria Math"/>
                        <a:ea typeface="PMingLiU"/>
                        <a:cs typeface="Times New Roman"/>
                      </a:rPr>
                      <m:t> </m:t>
                    </m:r>
                    <m:r>
                      <m:rPr>
                        <m:sty m:val="p"/>
                      </m:rPr>
                      <a:rPr lang="el-GR" sz="2000" i="1" kern="100" smtClean="0">
                        <a:solidFill>
                          <a:schemeClr val="tx1"/>
                        </a:solidFill>
                        <a:latin typeface="Cambria Math"/>
                        <a:ea typeface="PMingLiU"/>
                        <a:cs typeface="Times New Roman"/>
                      </a:rPr>
                      <m:t>Δ</m:t>
                    </m:r>
                    <m:r>
                      <a:rPr lang="el-GR" sz="2000" i="1" kern="100" smtClean="0">
                        <a:solidFill>
                          <a:schemeClr val="tx1"/>
                        </a:solidFill>
                        <a:latin typeface="Cambria Math"/>
                        <a:ea typeface="PMingLiU"/>
                        <a:cs typeface="Times New Roman"/>
                      </a:rPr>
                      <m:t> </m:t>
                    </m:r>
                  </m:oMath>
                </a14:m>
                <a:r>
                  <a:rPr lang="en-US" sz="2000" b="1" i="1" kern="100" dirty="0" smtClean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L</a:t>
                </a:r>
                <a:r>
                  <a:rPr lang="ru-RU" sz="2000" b="1" i="1" kern="100" dirty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=</a:t>
                </a:r>
                <a:r>
                  <a:rPr lang="en-US" sz="2000" b="1" kern="100" dirty="0">
                    <a:solidFill>
                      <a:schemeClr val="tx1"/>
                    </a:solidFill>
                    <a:ea typeface="PMingLiU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kern="100">
                        <a:solidFill>
                          <a:schemeClr val="tx1"/>
                        </a:solidFill>
                        <a:latin typeface="Cambria Math"/>
                        <a:ea typeface="PMingLiU"/>
                        <a:cs typeface="Times New Roman"/>
                      </a:rPr>
                      <m:t>𝑴</m:t>
                    </m:r>
                  </m:oMath>
                </a14:m>
                <a:r>
                  <a:rPr lang="ru-RU" sz="2000" i="1" kern="100" dirty="0">
                    <a:solidFill>
                      <a:schemeClr val="tx1"/>
                    </a:solidFill>
                    <a:latin typeface="Cambria Math"/>
                    <a:ea typeface="PMingLiU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l-GR" sz="2000" b="1" i="1" kern="100">
                        <a:solidFill>
                          <a:schemeClr val="tx1"/>
                        </a:solidFill>
                        <a:latin typeface="Cambria Math"/>
                        <a:ea typeface="PMingLiU"/>
                        <a:cs typeface="Times New Roman"/>
                      </a:rPr>
                      <m:t>𝜟</m:t>
                    </m:r>
                    <m:r>
                      <a:rPr lang="en-US" sz="2000" b="1" i="1" kern="100">
                        <a:solidFill>
                          <a:schemeClr val="tx1"/>
                        </a:solidFill>
                        <a:latin typeface="Cambria Math"/>
                        <a:ea typeface="PMingLiU"/>
                        <a:cs typeface="Times New Roman"/>
                      </a:rPr>
                      <m:t>𝒕</m:t>
                    </m:r>
                  </m:oMath>
                </a14:m>
                <a:r>
                  <a:rPr lang="ru-RU" sz="2000" i="1" kern="100" dirty="0" smtClean="0">
                    <a:solidFill>
                      <a:schemeClr val="tx1"/>
                    </a:solidFill>
                    <a:latin typeface="Cambria Math"/>
                    <a:ea typeface="PMingLiU"/>
                    <a:cs typeface="Times New Roman"/>
                  </a:rPr>
                  <a:t>;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kern="100">
                        <a:solidFill>
                          <a:schemeClr val="tx1"/>
                        </a:solidFill>
                        <a:latin typeface="Cambria Math"/>
                        <a:ea typeface="PMingLiU"/>
                        <a:cs typeface="Times New Roman"/>
                      </a:rPr>
                      <m:t>Δ</m:t>
                    </m:r>
                    <m:r>
                      <a:rPr lang="el-GR" sz="2000" i="1" kern="100">
                        <a:solidFill>
                          <a:schemeClr val="tx1"/>
                        </a:solidFill>
                        <a:latin typeface="Cambria Math"/>
                        <a:ea typeface="PMingLiU"/>
                        <a:cs typeface="Times New Roman"/>
                      </a:rPr>
                      <m:t> </m:t>
                    </m:r>
                  </m:oMath>
                </a14:m>
                <a:r>
                  <a:rPr lang="en-US" sz="2000" b="1" i="1" kern="100" dirty="0" smtClean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L</a:t>
                </a:r>
                <a:r>
                  <a:rPr lang="ru-RU" sz="2000" b="1" i="1" kern="100" dirty="0" smtClean="0">
                    <a:solidFill>
                      <a:schemeClr val="tx1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=0; </a:t>
                </a:r>
                <a:endParaRPr lang="ru-RU" sz="2000" i="1" kern="100" dirty="0">
                  <a:solidFill>
                    <a:schemeClr val="tx1"/>
                  </a:solidFill>
                  <a:latin typeface="Cambria Math"/>
                  <a:ea typeface="PMingLiU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2" y="908720"/>
                <a:ext cx="6814647" cy="1412566"/>
              </a:xfrm>
              <a:prstGeom prst="rect">
                <a:avLst/>
              </a:prstGeom>
              <a:blipFill rotWithShape="1">
                <a:blip r:embed="rId3"/>
                <a:stretch>
                  <a:fillRect l="-894" t="-431" r="-268" b="-4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7" y="2733315"/>
            <a:ext cx="2723797" cy="179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196233" y="4407430"/>
            <a:ext cx="5634167" cy="80021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PMingLiU"/>
                <a:cs typeface="Calibri" pitchFamily="34" charset="0"/>
              </a:rPr>
              <a:t>Предметы </a:t>
            </a:r>
            <a:r>
              <a:rPr kumimoji="0" lang="ru-RU" sz="20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PMingLiU"/>
                <a:cs typeface="Calibri" pitchFamily="34" charset="0"/>
              </a:rPr>
              <a:t>одной массы</a:t>
            </a:r>
            <a:r>
              <a:rPr kumimoji="0" lang="ru-RU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PMingLiU"/>
                <a:cs typeface="Calibri" pitchFamily="34" charset="0"/>
              </a:rPr>
              <a:t>, но неодинаковой </a:t>
            </a:r>
            <a:r>
              <a:rPr kumimoji="0" lang="ru-RU" sz="20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PMingLiU"/>
                <a:cs typeface="Calibri" pitchFamily="34" charset="0"/>
              </a:rPr>
              <a:t>формы </a:t>
            </a:r>
            <a:r>
              <a:rPr kumimoji="0" lang="ru-RU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PMingLiU"/>
                <a:cs typeface="Calibri" pitchFamily="34" charset="0"/>
              </a:rPr>
              <a:t>имеют </a:t>
            </a:r>
            <a:r>
              <a:rPr kumimoji="0" lang="ru-RU" sz="2000" b="1" i="0" u="none" strike="noStrike" kern="1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PMingLiU"/>
                <a:cs typeface="Calibri" pitchFamily="34" charset="0"/>
              </a:rPr>
              <a:t>разные </a:t>
            </a:r>
            <a:r>
              <a:rPr kumimoji="0" lang="ru-RU" sz="20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PMingLiU"/>
                <a:cs typeface="Calibri" pitchFamily="34" charset="0"/>
              </a:rPr>
              <a:t>моменты </a:t>
            </a:r>
            <a:r>
              <a:rPr kumimoji="0" lang="ru-RU" sz="2000" b="1" i="0" u="none" strike="noStrike" kern="1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PMingLiU"/>
                <a:cs typeface="Calibri" pitchFamily="34" charset="0"/>
              </a:rPr>
              <a:t>инерции</a:t>
            </a:r>
            <a:r>
              <a:rPr kumimoji="0" lang="en-US" sz="2000" b="0" i="0" u="none" strike="noStrike" kern="1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PMingLiU"/>
                <a:cs typeface="Calibri" pitchFamily="34" charset="0"/>
              </a:rPr>
              <a:t>     </a:t>
            </a:r>
            <a:endParaRPr kumimoji="0" lang="ru-RU" sz="2000" b="1" i="1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PMingLiU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4126" y="5301208"/>
            <a:ext cx="5626274" cy="132343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 defTabSz="91440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Человек</a:t>
            </a:r>
            <a:r>
              <a:rPr lang="ru-RU" sz="2000" b="1" i="1" dirty="0" smtClean="0">
                <a:solidFill>
                  <a:srgbClr val="4E3B30"/>
                </a:solidFill>
                <a:latin typeface="Calibri" pitchFamily="34" charset="0"/>
                <a:cs typeface="Calibri" pitchFamily="34" charset="0"/>
              </a:rPr>
              <a:t> – это «</a:t>
            </a:r>
            <a:r>
              <a:rPr lang="ru-RU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модель твердого тела</a:t>
            </a:r>
            <a:r>
              <a:rPr lang="ru-RU" sz="2000" b="1" i="1" dirty="0" smtClean="0">
                <a:solidFill>
                  <a:srgbClr val="4E3B30"/>
                </a:solidFill>
                <a:latin typeface="Calibri" pitchFamily="34" charset="0"/>
                <a:cs typeface="Calibri" pitchFamily="34" charset="0"/>
              </a:rPr>
              <a:t>», движение которого  есть результат суперпозиции поступательного и вращательного движений</a:t>
            </a:r>
            <a:endParaRPr lang="ru-RU" sz="2000" b="1" i="1" dirty="0">
              <a:solidFill>
                <a:srgbClr val="4E3B3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AutoShape 4" descr="https://upload.wikimedia.org/wikipedia/commons/thumb/a/ad/Moment_of_inertia_examples.gif/250px-Moment_of_inertia_examples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undefine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16799"/>
            <a:ext cx="1743745" cy="146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164434" y="2708920"/>
                <a:ext cx="5665967" cy="163108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>
                <a:spAutoFit/>
              </a:bodyPr>
              <a:lstStyle/>
              <a:p>
                <a:pPr lvl="0" defTabSz="914400"/>
                <a:r>
                  <a:rPr kumimoji="0" lang="ru-RU" sz="2000" b="1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Момент импульса тела</a:t>
                </a:r>
                <a:r>
                  <a:rPr kumimoji="0" lang="en-US" sz="2000" b="1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 L </a:t>
                </a:r>
                <a:r>
                  <a:rPr kumimoji="0" lang="en-US" sz="2000" b="1" i="0" u="none" strike="noStrike" kern="1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-  </a:t>
                </a:r>
                <a:r>
                  <a:rPr kumimoji="0" lang="ru-RU" sz="2000" b="1" i="0" u="none" strike="noStrike" kern="1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векторная</a:t>
                </a:r>
                <a:r>
                  <a:rPr kumimoji="0" lang="ru-RU" sz="2000" b="1" i="0" u="none" strike="noStrike" kern="10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 величина</a:t>
                </a:r>
                <a:r>
                  <a:rPr lang="ru-RU" sz="2000" b="1" kern="100" dirty="0" smtClean="0">
                    <a:latin typeface="Calibri" pitchFamily="34" charset="0"/>
                    <a:ea typeface="PMingLiU"/>
                    <a:cs typeface="Calibri" pitchFamily="34" charset="0"/>
                  </a:rPr>
                  <a:t>, </a:t>
                </a:r>
                <a:r>
                  <a:rPr lang="ru-RU" sz="2000" b="1" i="1" kern="100" dirty="0">
                    <a:solidFill>
                      <a:sysClr val="windowText" lastClr="0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модуль </a:t>
                </a:r>
                <a:r>
                  <a:rPr lang="ru-RU" sz="2000" b="1" i="1" kern="100" dirty="0" smtClean="0">
                    <a:solidFill>
                      <a:sysClr val="windowText" lastClr="0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которой: </a:t>
                </a:r>
                <a:r>
                  <a:rPr kumimoji="0" lang="ru-RU" sz="2000" b="1" i="0" u="none" strike="noStrike" kern="10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 </a:t>
                </a:r>
                <a:r>
                  <a:rPr kumimoji="0" lang="ru-RU" sz="2000" b="1" i="0" u="none" strike="noStrike" kern="10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 </a:t>
                </a:r>
                <a:r>
                  <a:rPr kumimoji="0" lang="ru-RU" sz="2000" b="0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 </a:t>
                </a:r>
                <a:r>
                  <a:rPr kumimoji="0" lang="en-US" sz="2000" b="1" i="1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L</a:t>
                </a:r>
                <a:r>
                  <a:rPr kumimoji="0" lang="ru-RU" sz="2000" b="1" i="1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 </a:t>
                </a:r>
                <a:r>
                  <a:rPr kumimoji="0" lang="en-US" sz="2000" b="1" i="1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=</a:t>
                </a:r>
                <a:r>
                  <a:rPr kumimoji="0" lang="ru-RU" sz="2000" b="1" i="1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 </a:t>
                </a:r>
                <a:r>
                  <a:rPr kumimoji="0" lang="en-US" sz="2000" b="1" i="1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J</a:t>
                </a:r>
                <a:r>
                  <a:rPr kumimoji="0" lang="en-US" sz="2000" b="1" i="1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𝝎</m:t>
                    </m:r>
                  </m:oMath>
                </a14:m>
                <a:r>
                  <a:rPr kumimoji="0" lang="ru-RU" sz="2000" b="1" i="1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1F2123"/>
                    </a:solidFill>
                    <a:effectLst/>
                    <a:uLnTx/>
                    <a:uFillTx/>
                    <a:ea typeface="Times New Roman"/>
                    <a:cs typeface="Times New Roman"/>
                  </a:rPr>
                  <a:t>, </a:t>
                </a:r>
                <a:r>
                  <a:rPr kumimoji="0" lang="ru-RU" sz="2000" b="1" i="1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1F2123"/>
                    </a:solidFill>
                    <a:effectLst/>
                    <a:uLnTx/>
                    <a:uFillTx/>
                    <a:latin typeface="Calibri" pitchFamily="34" charset="0"/>
                    <a:ea typeface="Times New Roman"/>
                    <a:cs typeface="Calibri" pitchFamily="34" charset="0"/>
                  </a:rPr>
                  <a:t>где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J</a:t>
                </a: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– </a:t>
                </a:r>
                <a:r>
                  <a:rPr kumimoji="0" lang="ru-RU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 момент инерции,  </a:t>
                </a:r>
                <a14:m>
                  <m:oMath xmlns:m="http://schemas.openxmlformats.org/officeDocument/2006/math">
                    <m:r>
                      <a:rPr kumimoji="0" lang="en-US" sz="2000" b="1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𝝎</m:t>
                    </m:r>
                    <m:r>
                      <a:rPr kumimoji="0" lang="ru-RU" sz="2000" b="1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kumimoji="0" lang="ru-RU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- угловая скорость</a:t>
                </a:r>
              </a:p>
              <a:p>
                <a:pPr lvl="0" defTabSz="914400">
                  <a:defRPr/>
                </a:pPr>
                <a:r>
                  <a:rPr lang="en-US" sz="2000" b="1" i="1" kern="100" dirty="0" smtClean="0">
                    <a:solidFill>
                      <a:srgbClr val="C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L</a:t>
                </a:r>
                <a:r>
                  <a:rPr lang="ru-RU" sz="2000" b="1" i="1" kern="100" dirty="0" smtClean="0">
                    <a:solidFill>
                      <a:srgbClr val="C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 </a:t>
                </a:r>
                <a:r>
                  <a:rPr lang="ru-RU" sz="2000" b="1" i="1" kern="100" dirty="0" smtClean="0">
                    <a:latin typeface="Calibri" pitchFamily="34" charset="0"/>
                    <a:ea typeface="PMingLiU"/>
                    <a:cs typeface="Calibri" pitchFamily="34" charset="0"/>
                  </a:rPr>
                  <a:t>= </a:t>
                </a:r>
                <a:r>
                  <a:rPr lang="en-US" sz="2000" b="1" i="1" kern="100" dirty="0" smtClean="0">
                    <a:solidFill>
                      <a:srgbClr val="C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p </a:t>
                </a:r>
                <a:r>
                  <a:rPr lang="en-US" b="1" i="1" kern="0" dirty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r</a:t>
                </a:r>
                <a:r>
                  <a:rPr lang="en-US" b="1" i="1" kern="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 = </a:t>
                </a:r>
                <a:r>
                  <a:rPr kumimoji="0" lang="en-US" sz="1800" b="1" i="1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m</a:t>
                </a:r>
                <a:r>
                  <a:rPr lang="en-US" sz="2000" b="1" kern="100" dirty="0">
                    <a:solidFill>
                      <a:srgbClr val="000000"/>
                    </a:solidFill>
                    <a:ea typeface="PMingLiU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kern="100">
                        <a:solidFill>
                          <a:srgbClr val="000000"/>
                        </a:solidFill>
                        <a:latin typeface="Cambria Math"/>
                        <a:ea typeface="PMingLiU"/>
                        <a:cs typeface="Times New Roman"/>
                      </a:rPr>
                      <m:t>𝒗</m:t>
                    </m:r>
                  </m:oMath>
                </a14:m>
                <a:r>
                  <a:rPr kumimoji="0" lang="en-US" sz="1800" b="1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r = </a:t>
                </a:r>
                <a:r>
                  <a:rPr lang="en-US" b="1" i="1" kern="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m</a:t>
                </a:r>
                <a:r>
                  <a:rPr lang="en-US" sz="2000" b="1" kern="100" dirty="0">
                    <a:solidFill>
                      <a:srgbClr val="000000"/>
                    </a:solidFill>
                    <a:ea typeface="PMingLiU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kern="10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𝝎</m:t>
                    </m:r>
                  </m:oMath>
                </a14:m>
                <a:r>
                  <a:rPr lang="en-US" b="1" kern="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b="1" i="1" kern="0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r </a:t>
                </a:r>
                <a:r>
                  <a:rPr lang="en-US" b="1" i="1" kern="0" dirty="0" err="1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r</a:t>
                </a:r>
                <a:r>
                  <a:rPr lang="en-US" b="1" i="1" kern="0" dirty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b="1" i="1" kern="0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 kern="100">
                            <a:solidFill>
                              <a:srgbClr val="1F2123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i="1" kern="0" dirty="0">
                            <a:solidFill>
                              <a:prstClr val="black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m:t>m</m:t>
                        </m:r>
                        <m:r>
                          <a:rPr lang="en-US" sz="2000" b="1" i="1" kern="100" smtClean="0">
                            <a:solidFill>
                              <a:srgbClr val="1F2123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𝒓</m:t>
                        </m:r>
                      </m:e>
                      <m:sup>
                        <m:r>
                          <a:rPr lang="en-US" sz="2000" b="1" i="1" kern="100">
                            <a:solidFill>
                              <a:srgbClr val="1F2123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2000" b="1" i="1" kern="10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𝝎</m:t>
                    </m:r>
                  </m:oMath>
                </a14:m>
                <a:r>
                  <a:rPr lang="en-US" b="1" i="1" kern="0" dirty="0" smtClean="0">
                    <a:solidFill>
                      <a:prstClr val="black"/>
                    </a:solidFill>
                    <a:latin typeface="Calibri" pitchFamily="34" charset="0"/>
                    <a:cs typeface="Calibri" pitchFamily="34" charset="0"/>
                  </a:rPr>
                  <a:t> = </a:t>
                </a:r>
                <a:r>
                  <a:rPr lang="en-US" sz="2000" b="1" i="1" kern="100" dirty="0">
                    <a:solidFill>
                      <a:srgbClr val="C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J</a:t>
                </a:r>
                <a:r>
                  <a:rPr lang="en-US" sz="2000" b="1" i="1" kern="100" dirty="0">
                    <a:solidFill>
                      <a:srgbClr val="C00000"/>
                    </a:solidFill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kern="100">
                        <a:solidFill>
                          <a:srgbClr val="C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𝝎</m:t>
                    </m:r>
                  </m:oMath>
                </a14:m>
                <a:endParaRPr kumimoji="0" lang="ru-RU" sz="18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  <a:p>
                <a:pPr lvl="0" defTabSz="914400">
                  <a:defRPr/>
                </a:pPr>
                <a:r>
                  <a:rPr lang="en-US" sz="2000" b="1" i="1" kern="100" dirty="0" smtClean="0">
                    <a:solidFill>
                      <a:srgbClr val="C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p </a:t>
                </a:r>
                <a:r>
                  <a:rPr lang="en-US" b="1" kern="0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b="1" kern="0" dirty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= </a:t>
                </a:r>
                <a:r>
                  <a:rPr lang="en-US" b="1" i="1" kern="0" dirty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m</a:t>
                </a:r>
                <a:r>
                  <a:rPr lang="en-US" sz="2000" b="1" kern="100" dirty="0">
                    <a:solidFill>
                      <a:srgbClr val="C00000"/>
                    </a:solidFill>
                    <a:ea typeface="PMingLiU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kern="100">
                        <a:solidFill>
                          <a:srgbClr val="C00000"/>
                        </a:solidFill>
                        <a:latin typeface="Cambria Math"/>
                        <a:ea typeface="PMingLiU"/>
                        <a:cs typeface="Times New Roman"/>
                      </a:rPr>
                      <m:t>𝒗</m:t>
                    </m:r>
                    <m:r>
                      <a:rPr lang="en-US" sz="2000" b="1" i="1" kern="100" smtClean="0">
                        <a:solidFill>
                          <a:srgbClr val="C00000"/>
                        </a:solidFill>
                        <a:latin typeface="Cambria Math"/>
                        <a:ea typeface="PMingLiU"/>
                        <a:cs typeface="Times New Roman"/>
                      </a:rPr>
                      <m:t> </m:t>
                    </m:r>
                  </m:oMath>
                </a14:m>
                <a:r>
                  <a:rPr kumimoji="0" lang="ru-RU" sz="1800" b="1" i="1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– импульс тела;   </a:t>
                </a:r>
                <a14:m>
                  <m:oMath xmlns:m="http://schemas.openxmlformats.org/officeDocument/2006/math">
                    <m:r>
                      <a:rPr lang="en-US" sz="2000" b="1" i="1" kern="100" smtClean="0">
                        <a:solidFill>
                          <a:srgbClr val="C00000"/>
                        </a:solidFill>
                        <a:latin typeface="Cambria Math"/>
                        <a:ea typeface="PMingLiU"/>
                        <a:cs typeface="Times New Roman"/>
                      </a:rPr>
                      <m:t>𝒗</m:t>
                    </m:r>
                  </m:oMath>
                </a14:m>
                <a:r>
                  <a:rPr lang="en-US" b="1" kern="0" dirty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b="1" i="1" kern="0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b="1" i="1" kern="100">
                        <a:solidFill>
                          <a:srgbClr val="C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𝝎</m:t>
                    </m:r>
                  </m:oMath>
                </a14:m>
                <a:r>
                  <a:rPr lang="en-US" b="1" kern="0" dirty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b="1" i="1" kern="0" dirty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r </a:t>
                </a:r>
                <a:endParaRPr lang="ru-RU" b="1" i="1" kern="0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434" y="2708920"/>
                <a:ext cx="5665967" cy="1631088"/>
              </a:xfrm>
              <a:prstGeom prst="rect">
                <a:avLst/>
              </a:prstGeom>
              <a:blipFill rotWithShape="1">
                <a:blip r:embed="rId6"/>
                <a:stretch>
                  <a:fillRect l="-1075" t="-1866" b="-55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799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60" y="21371"/>
            <a:ext cx="8834536" cy="1034752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ПрЫЖКИ</a:t>
            </a:r>
            <a:r>
              <a:rPr lang="ru-RU" sz="2800" dirty="0" smtClean="0"/>
              <a:t>. Закон сохранения и превращения энергии.</a:t>
            </a: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35845306"/>
                  </p:ext>
                </p:extLst>
              </p:nvPr>
            </p:nvGraphicFramePr>
            <p:xfrm>
              <a:off x="251520" y="1412776"/>
              <a:ext cx="8731696" cy="51464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0160"/>
                    <a:gridCol w="7291536"/>
                  </a:tblGrid>
                  <a:tr h="216024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i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Разбег </a:t>
                          </a:r>
                          <a:endParaRPr lang="ru-RU" sz="1600" b="1" kern="100" dirty="0">
                            <a:effectLst/>
                            <a:latin typeface="Calibri" pitchFamily="34" charset="0"/>
                            <a:ea typeface="PMingLiU"/>
                            <a:cs typeface="Calibri" pitchFamily="34" charset="0"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0" i="1" kern="100" dirty="0">
                              <a:solidFill>
                                <a:srgbClr val="0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(до отрыва от пола)</a:t>
                          </a:r>
                          <a:endParaRPr lang="ru-RU" sz="1600" b="0" kern="100" dirty="0">
                            <a:effectLst/>
                            <a:latin typeface="Calibri" pitchFamily="34" charset="0"/>
                            <a:ea typeface="PMingLiU"/>
                            <a:cs typeface="Calibri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42900" lvl="0" indent="-3429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Char char=""/>
                          </a:pPr>
                          <a:r>
                            <a:rPr lang="ru-RU" sz="1600" b="1" u="none" kern="100" dirty="0" smtClean="0">
                              <a:solidFill>
                                <a:srgbClr val="0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Во время </a:t>
                          </a:r>
                          <a:r>
                            <a:rPr lang="ru-RU" sz="1600" b="1" u="none" kern="100" dirty="0" smtClean="0">
                              <a:solidFill>
                                <a:srgbClr val="C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разбега </a:t>
                          </a:r>
                          <a:r>
                            <a:rPr lang="ru-RU" sz="1600" b="1" u="none" kern="100" dirty="0" smtClean="0">
                              <a:solidFill>
                                <a:srgbClr val="0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спортсмен обладает </a:t>
                          </a:r>
                          <a:r>
                            <a:rPr lang="ru-RU" sz="1600" b="1" i="1" u="none" kern="100" dirty="0">
                              <a:solidFill>
                                <a:srgbClr val="C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кинетической энергией </a:t>
                          </a:r>
                          <a:r>
                            <a:rPr lang="ru-RU" sz="1600" b="1" i="1" u="none" kern="100" dirty="0">
                              <a:solidFill>
                                <a:srgbClr val="0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поступательного </a:t>
                          </a:r>
                          <a:r>
                            <a:rPr lang="ru-RU" sz="1600" b="1" i="1" u="none" kern="100" dirty="0" smtClean="0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движения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ru-RU" sz="1600" b="1" i="1" u="none" strike="noStrike" kern="1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600" b="1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  <m:t>𝒎</m:t>
                                  </m:r>
                                  <m:sSubSup>
                                    <m:sSubSupPr>
                                      <m:ctrlPr>
                                        <a:rPr kumimoji="0" lang="ru-RU" sz="1600" b="1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PMingLiU"/>
                                          <a:cs typeface="Times New Roman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0" lang="en-US" sz="1600" b="1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PMingLiU"/>
                                          <a:cs typeface="Times New Roman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kumimoji="0" lang="ru-RU" sz="1600" b="1" i="1" u="none" strike="noStrike" kern="1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PMingLiU"/>
                                          <a:cs typeface="Times New Roman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kumimoji="0" lang="en-US" sz="1600" b="1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PMingLiU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kumimoji="0" lang="ru-RU" sz="1600" b="1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ru-RU" sz="1600" b="1" i="1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 </a:t>
                          </a:r>
                          <a:endParaRPr lang="ru-RU" sz="1600" b="1" i="0" u="none" kern="100" dirty="0"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ea typeface="PMingLiU"/>
                            <a:cs typeface="Calibri" pitchFamily="34" charset="0"/>
                          </a:endParaRPr>
                        </a:p>
                        <a:p>
                          <a:pPr marL="342900" lvl="0" indent="-3429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Char char=""/>
                          </a:pPr>
                          <a:r>
                            <a:rPr lang="ru-RU" sz="1600" b="1" u="none" kern="100" dirty="0">
                              <a:solidFill>
                                <a:srgbClr val="0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В </a:t>
                          </a:r>
                          <a:r>
                            <a:rPr lang="ru-RU" sz="1600" b="1" u="none" kern="100" dirty="0">
                              <a:solidFill>
                                <a:srgbClr val="C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конце </a:t>
                          </a:r>
                          <a:r>
                            <a:rPr lang="ru-RU" sz="1600" b="1" u="none" kern="100" dirty="0" smtClean="0">
                              <a:solidFill>
                                <a:srgbClr val="C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разбега</a:t>
                          </a:r>
                          <a:r>
                            <a:rPr lang="ru-RU" sz="1600" b="1" u="none" kern="100" baseline="0" dirty="0" smtClean="0">
                              <a:solidFill>
                                <a:srgbClr val="C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 </a:t>
                          </a:r>
                          <a:r>
                            <a:rPr lang="ru-RU" sz="1600" b="1" u="none" kern="100" dirty="0" smtClean="0">
                              <a:solidFill>
                                <a:srgbClr val="C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 </a:t>
                          </a:r>
                          <a:r>
                            <a:rPr lang="ru-RU" sz="1600" b="1" u="none" kern="100" dirty="0">
                              <a:solidFill>
                                <a:srgbClr val="0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спортсмен </a:t>
                          </a:r>
                          <a:r>
                            <a:rPr lang="ru-RU" sz="1600" b="1" u="none" kern="100" dirty="0" smtClean="0">
                              <a:solidFill>
                                <a:srgbClr val="0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 </a:t>
                          </a:r>
                          <a:r>
                            <a:rPr lang="ru-RU" sz="1600" b="1" u="none" kern="100" dirty="0" smtClean="0">
                              <a:solidFill>
                                <a:srgbClr val="0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за счет мышц ног отталкивается </a:t>
                          </a:r>
                          <a:r>
                            <a:rPr lang="ru-RU" sz="1600" b="1" u="none" kern="100" dirty="0">
                              <a:solidFill>
                                <a:srgbClr val="0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от </a:t>
                          </a:r>
                          <a:r>
                            <a:rPr lang="ru-RU" sz="1600" b="1" u="none" kern="100" dirty="0" smtClean="0">
                              <a:solidFill>
                                <a:srgbClr val="0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поверхности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ru-RU" sz="1600" b="1" i="1" u="none" strike="noStrike" kern="1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1600" b="1" i="1" u="none" strike="noStrike" kern="1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  <m:t> </m:t>
                                  </m:r>
                                  <m:r>
                                    <a:rPr kumimoji="0" lang="ru-RU" sz="1600" b="1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kumimoji="0" lang="ru-RU" sz="1600" b="1" i="1" u="none" strike="noStrike" kern="1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  <m:t>м</m:t>
                                  </m:r>
                                  <m:r>
                                    <a:rPr kumimoji="0" lang="ru-RU" sz="1600" b="1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  <m:t>𝟏</m:t>
                                  </m:r>
                                  <m:r>
                                    <a:rPr kumimoji="0" lang="en-US" sz="1600" b="1" i="1" u="none" strike="noStrike" kern="1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600" b="1" i="1" u="none" kern="100" dirty="0" smtClean="0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(работа мышц)</a:t>
                          </a:r>
                          <a:endParaRPr lang="ru-RU" sz="1600" b="1" i="1" u="none" kern="100" dirty="0"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ea typeface="PMingLiU"/>
                            <a:cs typeface="Calibri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i="1" kern="100" dirty="0">
                              <a:solidFill>
                                <a:srgbClr val="0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Полет</a:t>
                          </a:r>
                          <a:endParaRPr lang="ru-RU" sz="1600" b="1" kern="100" dirty="0">
                            <a:effectLst/>
                            <a:latin typeface="Calibri" pitchFamily="34" charset="0"/>
                            <a:ea typeface="PMingLiU"/>
                            <a:cs typeface="Calibri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42900" lvl="0" indent="-3429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Char char=""/>
                          </a:pPr>
                          <a:r>
                            <a:rPr lang="ru-RU" sz="1600" b="1" i="1" u="none" kern="100" dirty="0" smtClean="0">
                              <a:solidFill>
                                <a:srgbClr val="C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Кинетическая энергия</a:t>
                          </a:r>
                          <a:r>
                            <a:rPr lang="ru-RU" sz="1600" b="1" u="none" kern="100" dirty="0">
                              <a:solidFill>
                                <a:srgbClr val="C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 </a:t>
                          </a:r>
                          <a:r>
                            <a:rPr lang="ru-RU" sz="16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поступательного</a:t>
                          </a:r>
                          <a:r>
                            <a:rPr lang="ru-RU" sz="1600" b="1" u="none" kern="100" dirty="0">
                              <a:solidFill>
                                <a:srgbClr val="C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 </a:t>
                          </a:r>
                          <a:r>
                            <a:rPr lang="ru-RU" sz="1600" b="1" u="none" kern="100" dirty="0">
                              <a:solidFill>
                                <a:srgbClr val="0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движения </a:t>
                          </a:r>
                          <a:r>
                            <a:rPr lang="ru-RU" sz="1600" b="1" u="none" kern="100" dirty="0" smtClean="0">
                              <a:solidFill>
                                <a:srgbClr val="0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ru-RU" sz="1600" b="1" i="1" u="none" strike="noStrike" kern="1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600" b="1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  <m:t>𝒎</m:t>
                                  </m:r>
                                  <m:sSubSup>
                                    <m:sSubSupPr>
                                      <m:ctrlPr>
                                        <a:rPr kumimoji="0" lang="ru-RU" sz="1600" b="1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PMingLiU"/>
                                          <a:cs typeface="Times New Roman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0" lang="en-US" sz="1600" b="1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PMingLiU"/>
                                          <a:cs typeface="Times New Roman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kumimoji="0" lang="ru-RU" sz="1600" b="1" i="1" u="none" strike="noStrike" kern="1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PMingLiU"/>
                                          <a:cs typeface="Times New Roman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kumimoji="0" lang="en-US" sz="1600" b="1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PMingLiU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kumimoji="0" lang="ru-RU" sz="1600" b="1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ru-RU" sz="1600" b="1" i="1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 </a:t>
                          </a:r>
                          <a:r>
                            <a:rPr lang="ru-RU" sz="1600" b="1" u="none" kern="100" dirty="0" smtClean="0">
                              <a:solidFill>
                                <a:schemeClr val="bg1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  </a:t>
                          </a:r>
                          <a:r>
                            <a:rPr lang="ru-RU" sz="1600" b="1" u="none" kern="100" dirty="0" smtClean="0">
                              <a:solidFill>
                                <a:srgbClr val="0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превращается </a:t>
                          </a:r>
                          <a:r>
                            <a:rPr lang="ru-RU" sz="1600" b="1" u="none" kern="100" dirty="0">
                              <a:solidFill>
                                <a:srgbClr val="0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в </a:t>
                          </a:r>
                          <a:r>
                            <a:rPr lang="ru-RU" sz="1600" b="1" i="1" u="none" kern="100" dirty="0">
                              <a:solidFill>
                                <a:srgbClr val="C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потенциальную  </a:t>
                          </a:r>
                          <a:r>
                            <a:rPr lang="en-US" sz="1600" b="1" i="0" u="none" kern="100" dirty="0" err="1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mgh</a:t>
                          </a:r>
                          <a:r>
                            <a:rPr lang="en-US" sz="1600" b="1" i="0" u="none" kern="100" dirty="0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 </a:t>
                          </a:r>
                          <a:r>
                            <a:rPr lang="en-US" sz="1600" b="1" i="1" u="none" kern="100" dirty="0">
                              <a:solidFill>
                                <a:srgbClr val="0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 </a:t>
                          </a:r>
                          <a:r>
                            <a:rPr lang="ru-RU" sz="1600" b="1" u="none" kern="100" dirty="0">
                              <a:solidFill>
                                <a:srgbClr val="0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и  спортсмен поднимается </a:t>
                          </a:r>
                          <a:r>
                            <a:rPr lang="ru-RU" sz="1600" b="1" u="none" kern="100" dirty="0">
                              <a:solidFill>
                                <a:srgbClr val="C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вверх</a:t>
                          </a:r>
                          <a:r>
                            <a:rPr lang="ru-RU" sz="1600" b="1" u="none" kern="100" dirty="0">
                              <a:solidFill>
                                <a:srgbClr val="0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 </a:t>
                          </a:r>
                          <a:endParaRPr lang="ru-RU" sz="1600" b="1" u="none" kern="100" dirty="0">
                            <a:effectLst/>
                            <a:latin typeface="Calibri" pitchFamily="34" charset="0"/>
                            <a:ea typeface="PMingLiU"/>
                            <a:cs typeface="Calibri" pitchFamily="34" charset="0"/>
                          </a:endParaRPr>
                        </a:p>
                        <a:p>
                          <a:pPr marL="342900" lvl="0" indent="-34290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Char char=""/>
                          </a:pPr>
                          <a:r>
                            <a:rPr lang="ru-RU" sz="1600" b="1" u="none" kern="100" dirty="0">
                              <a:solidFill>
                                <a:srgbClr val="0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В </a:t>
                          </a:r>
                          <a:r>
                            <a:rPr lang="ru-RU" sz="1600" b="1" u="none" kern="100" dirty="0">
                              <a:solidFill>
                                <a:srgbClr val="C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верхней точке </a:t>
                          </a:r>
                          <a:r>
                            <a:rPr lang="ru-RU" sz="1600" b="1" u="none" kern="100" dirty="0">
                              <a:solidFill>
                                <a:srgbClr val="0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полета</a:t>
                          </a:r>
                          <a:r>
                            <a:rPr lang="ru-RU" sz="1600" b="1" i="1" u="none" kern="100" dirty="0">
                              <a:solidFill>
                                <a:srgbClr val="0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 </a:t>
                          </a:r>
                          <a:r>
                            <a:rPr lang="ru-RU" sz="1600" b="1" i="1" u="none" kern="100" dirty="0">
                              <a:solidFill>
                                <a:srgbClr val="C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потенциальная энергия</a:t>
                          </a:r>
                          <a:r>
                            <a:rPr lang="ru-RU" sz="1600" b="1" u="none" kern="100" dirty="0">
                              <a:solidFill>
                                <a:srgbClr val="C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 </a:t>
                          </a:r>
                          <a:r>
                            <a:rPr lang="ru-RU" sz="1600" b="1" u="none" kern="100" dirty="0" smtClean="0">
                              <a:solidFill>
                                <a:srgbClr val="C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 </a:t>
                          </a:r>
                          <a:r>
                            <a:rPr kumimoji="0" lang="en-US" sz="1600" b="1" i="0" u="none" strike="noStrike" kern="1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mgh</a:t>
                          </a:r>
                          <a:r>
                            <a:rPr kumimoji="0" lang="ru-RU" sz="1600" b="1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 </a:t>
                          </a:r>
                          <a:r>
                            <a:rPr lang="ru-RU" sz="1600" b="1" u="none" kern="100" dirty="0" smtClean="0">
                              <a:solidFill>
                                <a:srgbClr val="0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 </a:t>
                          </a:r>
                          <a:r>
                            <a:rPr lang="ru-RU" sz="1600" b="1" u="none" kern="100" dirty="0">
                              <a:solidFill>
                                <a:srgbClr val="0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превращается в </a:t>
                          </a:r>
                          <a:r>
                            <a:rPr lang="ru-RU" sz="1600" b="1" i="1" u="none" kern="100" dirty="0">
                              <a:solidFill>
                                <a:srgbClr val="C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кинетическую  энергию </a:t>
                          </a:r>
                          <a:r>
                            <a:rPr lang="ru-RU" sz="1600" b="1" i="1" u="none" kern="100" dirty="0" smtClean="0">
                              <a:solidFill>
                                <a:srgbClr val="0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 поступательного </a:t>
                          </a:r>
                          <a:r>
                            <a:rPr lang="ru-RU" sz="1600" b="1" i="1" u="none" kern="100" dirty="0">
                              <a:solidFill>
                                <a:srgbClr val="0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движения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ru-RU" sz="1600" b="1" i="1" u="none" strike="noStrike" kern="1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600" b="1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  <m:t>𝒎</m:t>
                                  </m:r>
                                  <m:sSubSup>
                                    <m:sSubSupPr>
                                      <m:ctrlPr>
                                        <a:rPr kumimoji="0" lang="ru-RU" sz="1600" b="1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PMingLiU"/>
                                          <a:cs typeface="Times New Roman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0" lang="en-US" sz="1600" b="1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PMingLiU"/>
                                          <a:cs typeface="Times New Roman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kumimoji="0" lang="ru-RU" sz="1600" b="1" i="1" u="none" strike="noStrike" kern="1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PMingLiU"/>
                                          <a:cs typeface="Times New Roman"/>
                                        </a:rPr>
                                        <m:t>𝟐</m:t>
                                      </m:r>
                                    </m:sub>
                                    <m:sup>
                                      <m:r>
                                        <a:rPr kumimoji="0" lang="en-US" sz="1600" b="1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PMingLiU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kumimoji="0" lang="ru-RU" sz="1600" b="1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ru-RU" sz="1600" b="1" i="1" u="none" strike="noStrike" kern="1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 </a:t>
                          </a:r>
                          <a:r>
                            <a:rPr kumimoji="0" lang="ru-RU" sz="1600" b="1" i="1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 </a:t>
                          </a:r>
                          <a:r>
                            <a:rPr lang="ru-RU" sz="1600" b="1" i="1" u="none" kern="100" dirty="0" smtClean="0"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и </a:t>
                          </a:r>
                        </a:p>
                        <a:p>
                          <a:pPr marL="0" lvl="0" indent="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Symbol"/>
                            <a:buNone/>
                          </a:pPr>
                          <a:r>
                            <a:rPr lang="ru-RU" sz="1600" b="1" i="1" u="none" kern="100" dirty="0" smtClean="0">
                              <a:solidFill>
                                <a:srgbClr val="0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     </a:t>
                          </a:r>
                          <a:r>
                            <a:rPr lang="ru-RU" sz="1600" b="1" i="1" u="none" kern="100" dirty="0" smtClean="0">
                              <a:solidFill>
                                <a:srgbClr val="C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  </a:t>
                          </a:r>
                          <a:r>
                            <a:rPr lang="ru-RU" sz="1600" b="1" i="1" u="none" kern="100" dirty="0">
                              <a:solidFill>
                                <a:srgbClr val="C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вращательного движения  </a:t>
                          </a:r>
                          <a:r>
                            <a:rPr lang="ru-RU" sz="1600" b="1" i="1" u="none" kern="100" dirty="0" smtClean="0">
                              <a:solidFill>
                                <a:srgbClr val="C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600" b="1" i="1" u="none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1600" b="1" i="1" u="none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PMingLiU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0" u="none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PMingLiU"/>
                                          <a:cs typeface="Times New Roman"/>
                                        </a:rPr>
                                        <m:t>𝐉</m:t>
                                      </m:r>
                                    </m:e>
                                    <m:sub>
                                      <m:r>
                                        <a:rPr lang="en-US" sz="1600" b="1" i="0" u="none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PMingLiU"/>
                                          <a:cs typeface="Times New Roman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ru-RU" sz="1600" b="1" i="1" u="none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PMingLiU"/>
                                          <a:cs typeface="Times New Roman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b="1" i="0" u="none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PMingLiU"/>
                                          <a:cs typeface="Times New Roman"/>
                                        </a:rPr>
                                        <m:t>𝛚</m:t>
                                      </m:r>
                                    </m:e>
                                    <m:sub>
                                      <m:r>
                                        <a:rPr lang="en-US" sz="1600" b="1" i="0" u="none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PMingLiU"/>
                                          <a:cs typeface="Times New Roman"/>
                                        </a:rPr>
                                        <m:t>𝟐</m:t>
                                      </m:r>
                                    </m:sub>
                                    <m:sup>
                                      <m:r>
                                        <a:rPr lang="en-US" sz="1600" b="1" i="0" u="none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PMingLiU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ru-RU" sz="1600" b="1" i="0" u="none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endParaRPr lang="ru-RU" sz="1600" b="1" i="0" u="none" kern="100" dirty="0">
                            <a:solidFill>
                              <a:srgbClr val="C00000"/>
                            </a:solidFill>
                            <a:effectLst/>
                            <a:latin typeface="Calibri" pitchFamily="34" charset="0"/>
                            <a:ea typeface="PMingLiU"/>
                            <a:cs typeface="Calibri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i="1" kern="100" dirty="0">
                              <a:solidFill>
                                <a:srgbClr val="0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Приземление</a:t>
                          </a:r>
                          <a:endParaRPr lang="ru-RU" sz="1600" b="1" kern="100" dirty="0">
                            <a:effectLst/>
                            <a:latin typeface="Calibri" pitchFamily="34" charset="0"/>
                            <a:ea typeface="PMingLiU"/>
                            <a:cs typeface="Calibri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ru-RU" sz="1600" b="1" u="none" kern="100" dirty="0">
                              <a:solidFill>
                                <a:srgbClr val="0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Спортсмен </a:t>
                          </a:r>
                          <a:r>
                            <a:rPr lang="ru-RU" sz="1600" b="1" i="1" u="none" kern="100" dirty="0">
                              <a:solidFill>
                                <a:srgbClr val="0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гасит энергию полета</a:t>
                          </a:r>
                          <a:r>
                            <a:rPr lang="ru-RU" sz="1600" b="1" u="none" kern="100" dirty="0">
                              <a:solidFill>
                                <a:srgbClr val="0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, совершая работу </a:t>
                          </a:r>
                          <a:r>
                            <a:rPr lang="ru-RU" sz="1600" b="1" i="1" u="none" kern="100" dirty="0">
                              <a:solidFill>
                                <a:srgbClr val="0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за счет мышц </a:t>
                          </a:r>
                          <a:r>
                            <a:rPr lang="ru-RU" sz="1600" b="1" i="1" u="none" kern="100" dirty="0" smtClean="0">
                              <a:solidFill>
                                <a:srgbClr val="0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ног</a:t>
                          </a:r>
                          <a:r>
                            <a:rPr lang="ru-RU" sz="1600" b="1" u="none" kern="100" dirty="0" smtClean="0">
                              <a:solidFill>
                                <a:srgbClr val="0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ru-RU" sz="1600" b="1" i="1" u="none" strike="noStrike" kern="1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1600" b="1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kumimoji="0" lang="ru-RU" sz="1600" b="1" i="1" u="none" strike="noStrike" kern="1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  <m:t>м</m:t>
                                  </m:r>
                                  <m:r>
                                    <a:rPr kumimoji="0" lang="ru-RU" sz="1600" b="1" i="1" u="none" strike="noStrike" kern="1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  <m:t>𝟑</m:t>
                                  </m:r>
                                </m:sub>
                              </m:sSub>
                            </m:oMath>
                          </a14:m>
                          <a:endParaRPr kumimoji="0" lang="ru-RU" sz="1600" b="1" i="0" u="none" strike="noStrike" kern="10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 pitchFamily="34" charset="0"/>
                            <a:ea typeface="PMingLiU"/>
                            <a:cs typeface="Calibri" pitchFamily="34" charset="0"/>
                          </a:endParaRPr>
                        </a:p>
                        <a:p>
                          <a:pPr marL="285750" lvl="0" indent="-28575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ru-RU" sz="1600" b="1" i="1" u="none" kern="100" dirty="0">
                              <a:solidFill>
                                <a:srgbClr val="0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Оставшаяся энергия</a:t>
                          </a:r>
                          <a:r>
                            <a:rPr lang="ru-RU" sz="1600" b="1" u="none" kern="100" dirty="0">
                              <a:solidFill>
                                <a:srgbClr val="0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 преобразуется в </a:t>
                          </a:r>
                          <a:r>
                            <a:rPr lang="ru-RU" sz="1600" b="1" i="1" u="none" kern="100" dirty="0">
                              <a:solidFill>
                                <a:srgbClr val="C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кинетическую </a:t>
                          </a:r>
                          <a:r>
                            <a:rPr lang="ru-RU" sz="1600" b="1" i="1" u="none" kern="100" dirty="0" smtClean="0">
                              <a:solidFill>
                                <a:srgbClr val="C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энергию поступательного </a:t>
                          </a:r>
                          <a:r>
                            <a:rPr lang="ru-RU" sz="1600" b="1" i="1" u="none" kern="100" dirty="0">
                              <a:solidFill>
                                <a:srgbClr val="C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движения</a:t>
                          </a:r>
                          <a:r>
                            <a:rPr lang="ru-RU" sz="1600" b="1" i="1" u="none" kern="100" dirty="0" smtClean="0">
                              <a:solidFill>
                                <a:srgbClr val="C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600" b="1" i="1" u="none" kern="1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 u="none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  <m:t>𝒎</m:t>
                                  </m:r>
                                  <m:sSubSup>
                                    <m:sSubSupPr>
                                      <m:ctrlPr>
                                        <a:rPr lang="ru-RU" sz="1600" b="1" i="1" u="none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PMingLiU"/>
                                          <a:cs typeface="Times New Roman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b="1" i="1" u="none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PMingLiU"/>
                                          <a:cs typeface="Times New Roman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sz="1600" b="1" i="1" u="none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PMingLiU"/>
                                          <a:cs typeface="Times New Roman"/>
                                        </a:rPr>
                                        <m:t>𝟑</m:t>
                                      </m:r>
                                    </m:sub>
                                    <m:sup>
                                      <m:r>
                                        <a:rPr lang="en-US" sz="1600" b="1" i="1" u="none" kern="1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PMingLiU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ru-RU" sz="1600" b="1" i="1" u="none" kern="1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endParaRPr lang="ru-RU" sz="1600" b="1" u="none" kern="100" dirty="0">
                            <a:effectLst/>
                            <a:latin typeface="Calibri" pitchFamily="34" charset="0"/>
                            <a:ea typeface="PMingLiU"/>
                            <a:cs typeface="Calibri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kumimoji="0" lang="ru-RU" sz="2000" b="1" i="0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Arial Narrow"/>
                              <a:ea typeface="PMingLiU"/>
                              <a:cs typeface="Times New Roman"/>
                            </a:rPr>
                            <a:t> </a:t>
                          </a:r>
                          <a:r>
                            <a:rPr kumimoji="0" lang="ru-RU" sz="2000" b="1" i="1" u="none" strike="noStrike" kern="1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1F2123"/>
                              </a:solidFill>
                              <a:effectLst/>
                              <a:uLnTx/>
                              <a:uFillTx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ЗСЭ: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ru-RU" sz="2000" b="1" i="1" u="none" strike="noStrike" kern="1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1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  <m:t>𝒎</m:t>
                                  </m:r>
                                  <m:sSubSup>
                                    <m:sSubSupPr>
                                      <m:ctrlPr>
                                        <a:rPr kumimoji="0" lang="ru-RU" sz="2000" b="1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PMingLiU"/>
                                          <a:cs typeface="Times New Roman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0" lang="en-US" sz="2000" b="1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PMingLiU"/>
                                          <a:cs typeface="Times New Roman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kumimoji="0" lang="en-US" sz="2000" b="1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PMingLiU"/>
                                          <a:cs typeface="Times New Roman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kumimoji="0" lang="en-US" sz="2000" b="1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PMingLiU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kumimoji="0" lang="ru-RU" sz="2000" b="1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kumimoji="0" lang="ru-RU" sz="2000" b="1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PMingLiU"/>
                                  <a:cs typeface="Times New Roman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ru-RU" sz="2000" b="1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000" b="1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kumimoji="0" lang="ru-RU" sz="2000" b="1" i="1" u="none" strike="noStrike" kern="1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  <m:t>м</m:t>
                                  </m:r>
                                  <m:r>
                                    <a:rPr kumimoji="0" lang="ru-RU" sz="2000" b="1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kumimoji="0" lang="ru-RU" sz="2000" b="1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PMingLiU"/>
                                  <a:cs typeface="Times New Roman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ru-RU" sz="2000" b="1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1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  <m:t>𝒎</m:t>
                                  </m:r>
                                  <m:sSubSup>
                                    <m:sSubSupPr>
                                      <m:ctrlPr>
                                        <a:rPr kumimoji="0" lang="ru-RU" sz="2000" b="1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PMingLiU"/>
                                          <a:cs typeface="Times New Roman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0" lang="en-US" sz="2000" b="1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PMingLiU"/>
                                          <a:cs typeface="Times New Roman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kumimoji="0" lang="en-US" sz="2000" b="1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PMingLiU"/>
                                          <a:cs typeface="Times New Roman"/>
                                        </a:rPr>
                                        <m:t>𝟐</m:t>
                                      </m:r>
                                    </m:sub>
                                    <m:sup>
                                      <m:r>
                                        <a:rPr kumimoji="0" lang="en-US" sz="2000" b="1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PMingLiU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kumimoji="0" lang="ru-RU" sz="2000" b="1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kumimoji="0" lang="ru-RU" sz="2000" b="1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PMingLiU"/>
                                  <a:cs typeface="Times New Roman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ru-RU" sz="2000" b="1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ru-RU" sz="2000" b="1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PMingLiU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1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PMingLiU"/>
                                          <a:cs typeface="Times New Roman"/>
                                        </a:rPr>
                                        <m:t>𝑱</m:t>
                                      </m:r>
                                    </m:e>
                                    <m:sub>
                                      <m:r>
                                        <a:rPr kumimoji="0" lang="en-US" sz="2000" b="1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PMingLiU"/>
                                          <a:cs typeface="Times New Roman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kumimoji="0" lang="ru-RU" sz="2000" b="1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PMingLiU"/>
                                          <a:cs typeface="Times New Roman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0" lang="en-US" sz="2000" b="1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PMingLiU"/>
                                          <a:cs typeface="Times New Roman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kumimoji="0" lang="en-US" sz="2000" b="1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PMingLiU"/>
                                          <a:cs typeface="Times New Roman"/>
                                        </a:rPr>
                                        <m:t>𝟐</m:t>
                                      </m:r>
                                    </m:sub>
                                    <m:sup>
                                      <m:r>
                                        <a:rPr kumimoji="0" lang="en-US" sz="2000" b="1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PMingLiU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kumimoji="0" lang="ru-RU" sz="2000" b="1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kumimoji="0" lang="ru-RU" sz="2000" b="1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PMingLiU"/>
                                  <a:cs typeface="Times New Roman"/>
                                </a:rPr>
                                <m:t>+</m:t>
                              </m:r>
                              <m:r>
                                <a:rPr kumimoji="0" lang="ru-RU" sz="2000" b="0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PMingLiU"/>
                                  <a:cs typeface="Times New Roman"/>
                                </a:rPr>
                                <m:t>𝑚𝑔h</m:t>
                              </m:r>
                              <m:r>
                                <a:rPr kumimoji="0" lang="ru-RU" sz="2000" b="1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PMingLiU"/>
                                  <a:cs typeface="Times New Roman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ru-RU" sz="2000" b="1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1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  <m:t>𝒎</m:t>
                                  </m:r>
                                  <m:sSubSup>
                                    <m:sSubSupPr>
                                      <m:ctrlPr>
                                        <a:rPr kumimoji="0" lang="ru-RU" sz="2000" b="1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PMingLiU"/>
                                          <a:cs typeface="Times New Roman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0" lang="en-US" sz="2000" b="1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PMingLiU"/>
                                          <a:cs typeface="Times New Roman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kumimoji="0" lang="en-US" sz="2000" b="1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PMingLiU"/>
                                          <a:cs typeface="Times New Roman"/>
                                        </a:rPr>
                                        <m:t>𝟑</m:t>
                                      </m:r>
                                    </m:sub>
                                    <m:sup>
                                      <m:r>
                                        <a:rPr kumimoji="0" lang="en-US" sz="2000" b="1" i="1" u="none" strike="noStrike" kern="1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PMingLiU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kumimoji="0" lang="ru-RU" sz="2000" b="1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kumimoji="0" lang="ru-RU" sz="2000" b="1" i="1" u="none" strike="noStrike" kern="1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PMingLiU"/>
                                  <a:cs typeface="Times New Roman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ru-RU" sz="2000" b="1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000" b="1" i="1" u="none" strike="noStrike" kern="1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kumimoji="0" lang="ru-RU" sz="2000" b="1" i="1" u="none" strike="noStrike" kern="1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  <m:t>м</m:t>
                                  </m:r>
                                  <m:r>
                                    <a:rPr kumimoji="0" lang="ru-RU" sz="2000" b="1" i="1" u="none" strike="noStrike" kern="1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PMingLiU"/>
                                      <a:cs typeface="Times New Roman"/>
                                    </a:rPr>
                                    <m:t>𝟑</m:t>
                                  </m:r>
                                </m:sub>
                              </m:sSub>
                            </m:oMath>
                          </a14:m>
                          <a:endParaRPr lang="ru-RU" sz="1600" b="1" kern="100" dirty="0">
                            <a:solidFill>
                              <a:srgbClr val="C00000"/>
                            </a:solidFill>
                            <a:effectLst/>
                            <a:latin typeface="Calibri" pitchFamily="34" charset="0"/>
                            <a:ea typeface="PMingLiU"/>
                            <a:cs typeface="Calibri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285750" lvl="0" indent="-28575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endParaRPr lang="ru-RU" sz="1600" b="1" u="none" kern="100" dirty="0">
                            <a:effectLst/>
                            <a:latin typeface="Calibri" pitchFamily="34" charset="0"/>
                            <a:ea typeface="PMingLiU"/>
                            <a:cs typeface="Calibri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35845306"/>
                  </p:ext>
                </p:extLst>
              </p:nvPr>
            </p:nvGraphicFramePr>
            <p:xfrm>
              <a:off x="251520" y="1412776"/>
              <a:ext cx="8731696" cy="51464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0160"/>
                    <a:gridCol w="7291536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128079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i="1" kern="100" dirty="0" smtClean="0">
                              <a:solidFill>
                                <a:srgbClr val="0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Разбег </a:t>
                          </a:r>
                          <a:endParaRPr lang="ru-RU" sz="1600" b="1" kern="100" dirty="0">
                            <a:effectLst/>
                            <a:latin typeface="Calibri" pitchFamily="34" charset="0"/>
                            <a:ea typeface="PMingLiU"/>
                            <a:cs typeface="Calibri" pitchFamily="34" charset="0"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0" i="1" kern="100" dirty="0">
                              <a:solidFill>
                                <a:srgbClr val="0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(до отрыва от пола)</a:t>
                          </a:r>
                          <a:endParaRPr lang="ru-RU" sz="1600" b="0" kern="100" dirty="0">
                            <a:effectLst/>
                            <a:latin typeface="Calibri" pitchFamily="34" charset="0"/>
                            <a:ea typeface="PMingLiU"/>
                            <a:cs typeface="Calibri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9716" t="-29048" b="-279524"/>
                          </a:stretch>
                        </a:blipFill>
                      </a:tcPr>
                    </a:tc>
                  </a:tr>
                  <a:tr h="193090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i="1" kern="100" dirty="0">
                              <a:solidFill>
                                <a:srgbClr val="0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Полет</a:t>
                          </a:r>
                          <a:endParaRPr lang="ru-RU" sz="1600" b="1" kern="100" dirty="0">
                            <a:effectLst/>
                            <a:latin typeface="Calibri" pitchFamily="34" charset="0"/>
                            <a:ea typeface="PMingLiU"/>
                            <a:cs typeface="Calibri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9716" t="-85489" b="-85174"/>
                          </a:stretch>
                        </a:blipFill>
                      </a:tcPr>
                    </a:tc>
                  </a:tr>
                  <a:tr h="99803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i="1" kern="100" dirty="0">
                              <a:solidFill>
                                <a:srgbClr val="000000"/>
                              </a:solidFill>
                              <a:effectLst/>
                              <a:latin typeface="Calibri" pitchFamily="34" charset="0"/>
                              <a:ea typeface="PMingLiU"/>
                              <a:cs typeface="Calibri" pitchFamily="34" charset="0"/>
                            </a:rPr>
                            <a:t>Приземление</a:t>
                          </a:r>
                          <a:endParaRPr lang="ru-RU" sz="1600" b="1" kern="100" dirty="0">
                            <a:effectLst/>
                            <a:latin typeface="Calibri" pitchFamily="34" charset="0"/>
                            <a:ea typeface="PMingLiU"/>
                            <a:cs typeface="Calibri" pitchFamily="34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9716" t="-360736" b="-65644"/>
                          </a:stretch>
                        </a:blipFill>
                      </a:tcPr>
                    </a:tc>
                  </a:tr>
                  <a:tr h="570992">
                    <a:tc grid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t="-798936" b="-1383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285750" lvl="0" indent="-285750"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endParaRPr lang="ru-RU" sz="1600" b="1" u="none" kern="100" dirty="0">
                            <a:effectLst/>
                            <a:latin typeface="Calibri" pitchFamily="34" charset="0"/>
                            <a:ea typeface="PMingLiU"/>
                            <a:cs typeface="Calibri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3933"/>
            <a:ext cx="1450975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3933"/>
            <a:ext cx="144462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3933"/>
            <a:ext cx="1420813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965" y="453145"/>
            <a:ext cx="14319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48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62077"/>
            <a:ext cx="2396803" cy="164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62077"/>
            <a:ext cx="2160240" cy="167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7" y="9390"/>
            <a:ext cx="9108504" cy="8382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4E3B30"/>
                </a:solidFill>
              </a:rPr>
              <a:t>ВРАЩЕНИЕ спортсмена с разведенными </a:t>
            </a:r>
            <a:r>
              <a:rPr lang="ru-RU" sz="2800" dirty="0" smtClean="0">
                <a:solidFill>
                  <a:srgbClr val="4E3B30"/>
                </a:solidFill>
              </a:rPr>
              <a:t/>
            </a:r>
            <a:br>
              <a:rPr lang="ru-RU" sz="2800" dirty="0" smtClean="0">
                <a:solidFill>
                  <a:srgbClr val="4E3B30"/>
                </a:solidFill>
              </a:rPr>
            </a:br>
            <a:r>
              <a:rPr lang="ru-RU" sz="2800" dirty="0">
                <a:solidFill>
                  <a:srgbClr val="4E3B30"/>
                </a:solidFill>
              </a:rPr>
              <a:t> </a:t>
            </a:r>
            <a:r>
              <a:rPr lang="ru-RU" sz="2800" dirty="0" smtClean="0">
                <a:solidFill>
                  <a:srgbClr val="4E3B30"/>
                </a:solidFill>
              </a:rPr>
              <a:t>в </a:t>
            </a:r>
            <a:r>
              <a:rPr lang="ru-RU" sz="2800" dirty="0">
                <a:solidFill>
                  <a:srgbClr val="4E3B30"/>
                </a:solidFill>
              </a:rPr>
              <a:t>стороны </a:t>
            </a:r>
            <a:r>
              <a:rPr lang="ru-RU" sz="2800" dirty="0" smtClean="0">
                <a:solidFill>
                  <a:srgbClr val="4E3B30"/>
                </a:solidFill>
              </a:rPr>
              <a:t>ногами</a:t>
            </a:r>
            <a:endParaRPr lang="ru-RU" sz="2800" dirty="0"/>
          </a:p>
        </p:txBody>
      </p:sp>
      <p:sp>
        <p:nvSpPr>
          <p:cNvPr id="4" name="AutoShape 4" descr="https://upload.wikimedia.org/wikipedia/commons/thumb/a/ad/Moment_of_inertia_examples.gif/250px-Moment_of_inertia_examples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7" descr="undefine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55575" y="2020545"/>
                <a:ext cx="8812760" cy="45504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104306" tIns="52153" rIns="104306" bIns="52153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0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Момент инерции </a:t>
                </a:r>
                <a:r>
                  <a:rPr kumimoji="0" lang="ru-RU" sz="2000" b="1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сгруппировавшегося</a:t>
                </a:r>
                <a:r>
                  <a:rPr kumimoji="0" lang="ru-RU" sz="2000" b="0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 спортсмена</a:t>
                </a:r>
                <a:r>
                  <a:rPr kumimoji="0" lang="ru-RU" sz="2000" b="0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1F2123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000" b="1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𝑱</m:t>
                        </m:r>
                      </m:e>
                      <m:sub>
                        <m:r>
                          <a:rPr kumimoji="0" lang="ru-RU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sub>
                    </m:sSub>
                    <m:r>
                      <a:rPr kumimoji="0" lang="ru-RU" sz="20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1F2123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kumimoji="0" lang="ru-RU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kumimoji="0" lang="ru-RU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kumimoji="0" lang="ru-RU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den>
                    </m:f>
                    <m:r>
                      <a:rPr kumimoji="0" lang="en-US" sz="20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1F2123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𝒎</m:t>
                    </m:r>
                    <m:sSup>
                      <m:sSupPr>
                        <m:ctrlPr>
                          <a:rPr kumimoji="0" lang="ru-RU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kumimoji="0" lang="en-US" sz="2000" b="1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𝑹</m:t>
                        </m:r>
                      </m:e>
                      <m:sup>
                        <m:r>
                          <a:rPr kumimoji="0" lang="en-US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endParaRPr kumimoji="0" lang="ru-RU" sz="2000" b="1" i="0" u="none" strike="noStrike" kern="1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PMingLiU"/>
                  <a:cs typeface="Calibri" pitchFamily="34" charset="0"/>
                </a:endParaRPr>
              </a:p>
              <a:p>
                <a:pPr lvl="0" defTabSz="914400">
                  <a:lnSpc>
                    <a:spcPct val="115000"/>
                  </a:lnSpc>
                  <a:defRPr/>
                </a:pPr>
                <a:r>
                  <a:rPr kumimoji="0" lang="ru-RU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Момент инерции </a:t>
                </a:r>
                <a:r>
                  <a:rPr kumimoji="0" lang="ru-RU" sz="2000" b="0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с </a:t>
                </a:r>
                <a:r>
                  <a:rPr lang="ru-RU" sz="2000" b="1" kern="100" dirty="0" smtClean="0">
                    <a:solidFill>
                      <a:srgbClr val="C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разведенными </a:t>
                </a:r>
                <a:r>
                  <a:rPr lang="ru-RU" sz="2000" b="1" kern="100" dirty="0">
                    <a:solidFill>
                      <a:srgbClr val="C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в стороны </a:t>
                </a:r>
                <a:r>
                  <a:rPr kumimoji="0" lang="ru-RU" sz="2000" b="1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ногами</a:t>
                </a:r>
                <a:r>
                  <a:rPr kumimoji="0" lang="ru-RU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kumimoji="0" lang="ru-RU" sz="2000" b="0" i="0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kumimoji="0" lang="ru-RU" sz="2000" b="1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kumimoji="0" lang="ru-RU" sz="2000" b="1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a:rPr kumimoji="0" lang="ru-RU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𝑱</m:t>
                        </m:r>
                      </m:e>
                      <m:sub>
                        <m:r>
                          <a:rPr kumimoji="0" lang="ru-RU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sub>
                    </m:sSub>
                    <m:r>
                      <a:rPr kumimoji="0" lang="ru-RU" sz="2000" b="1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1F2123"/>
                        </a:solidFill>
                        <a:effectLst/>
                        <a:uLnTx/>
                        <a:uFillTx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kumimoji="0" lang="ru-RU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kumimoji="0" lang="ru-RU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kumimoji="0" lang="ru-RU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𝟏𝟐</m:t>
                        </m:r>
                      </m:den>
                    </m:f>
                    <m:sSub>
                      <m:sSubPr>
                        <m:ctrlPr>
                          <a:rPr kumimoji="0" lang="ru-RU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𝒎</m:t>
                        </m:r>
                      </m:e>
                      <m:sub>
                        <m:r>
                          <a:rPr kumimoji="0" lang="ru-RU" sz="2000" b="1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sub>
                    </m:sSub>
                    <m:sSup>
                      <m:sSupPr>
                        <m:ctrlPr>
                          <a:rPr kumimoji="0" lang="ru-RU" sz="2000" b="1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kumimoji="0" lang="ru-RU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𝒍</m:t>
                        </m:r>
                      </m:e>
                      <m:sup>
                        <m:r>
                          <a:rPr kumimoji="0" lang="ru-RU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ru-RU" sz="2000" b="1" i="0" u="none" strike="noStrike" kern="1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ru-RU" sz="2000" b="1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kumimoji="0" lang="ru-RU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kumimoji="0" lang="ru-RU" sz="2000" b="1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  </m:t>
                        </m:r>
                        <m:r>
                          <a:rPr kumimoji="0" lang="ru-RU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den>
                    </m:f>
                    <m:sSub>
                      <m:sSubPr>
                        <m:ctrlPr>
                          <a:rPr kumimoji="0" lang="ru-RU" sz="2000" b="1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𝒎</m:t>
                        </m:r>
                      </m:e>
                      <m:sub>
                        <m:r>
                          <a:rPr kumimoji="0" lang="ru-RU" sz="2000" b="1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sub>
                    </m:sSub>
                    <m:sSup>
                      <m:sSupPr>
                        <m:ctrlPr>
                          <a:rPr kumimoji="0" lang="ru-RU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kumimoji="0" lang="en-US" sz="2000" b="1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𝑹</m:t>
                        </m:r>
                      </m:e>
                      <m:sup>
                        <m:r>
                          <a:rPr kumimoji="0" lang="en-US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1F2123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endParaRPr kumimoji="0" lang="ru-RU" sz="20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PMingLiU"/>
                  <a:cs typeface="Calibri" pitchFamily="34" charset="0"/>
                </a:endParaRPr>
              </a:p>
              <a:p>
                <a:pPr lvl="0" defTabSz="914400">
                  <a:lnSpc>
                    <a:spcPct val="115000"/>
                  </a:lnSpc>
                  <a:defRPr/>
                </a:pPr>
                <a:r>
                  <a:rPr kumimoji="0" lang="ru-RU" sz="2000" b="0" i="1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Размах ног</a:t>
                </a:r>
                <a14:m>
                  <m:oMath xmlns:m="http://schemas.openxmlformats.org/officeDocument/2006/math">
                    <m:r>
                      <a:rPr lang="ru-RU" sz="2000" b="0" i="1" kern="100" smtClean="0">
                        <a:solidFill>
                          <a:srgbClr val="1F2123"/>
                        </a:solidFill>
                        <a:latin typeface="Cambria Math"/>
                        <a:ea typeface="Times New Roman"/>
                        <a:cs typeface="Times New Roman"/>
                      </a:rPr>
                      <m:t>   </m:t>
                    </m:r>
                    <m:r>
                      <a:rPr lang="ru-RU" sz="2000" b="1" i="1" kern="100">
                        <a:solidFill>
                          <a:srgbClr val="1F2123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𝒍</m:t>
                    </m:r>
                    <m:r>
                      <a:rPr kumimoji="0" lang="ru-RU" sz="2000" b="1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PMingLiU"/>
                        <a:cs typeface="Times New Roman"/>
                      </a:rPr>
                      <m:t>~</m:t>
                    </m:r>
                  </m:oMath>
                </a14:m>
                <a:r>
                  <a:rPr kumimoji="0" lang="ru-RU" sz="2000" b="0" i="1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 </a:t>
                </a:r>
                <a:r>
                  <a:rPr kumimoji="0" lang="ru-RU" sz="2000" b="1" i="1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2</a:t>
                </a:r>
                <a:r>
                  <a:rPr kumimoji="0" lang="ru-RU" sz="2000" b="0" i="1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 м, </a:t>
                </a:r>
                <a:r>
                  <a:rPr kumimoji="0" lang="ru-RU" sz="2000" b="0" i="1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радиус </a:t>
                </a:r>
                <a:r>
                  <a:rPr kumimoji="0" lang="ru-RU" sz="2000" b="0" i="1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цилиндра «тела спортсмена» </a:t>
                </a:r>
                <a14:m>
                  <m:oMath xmlns:m="http://schemas.openxmlformats.org/officeDocument/2006/math">
                    <m:r>
                      <a:rPr kumimoji="0" lang="en-US" sz="2000" b="1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PMingLiU"/>
                        <a:cs typeface="Times New Roman"/>
                      </a:rPr>
                      <m:t>𝑹</m:t>
                    </m:r>
                    <m:r>
                      <a:rPr kumimoji="0" lang="ru-RU" sz="2000" b="1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PMingLiU"/>
                        <a:cs typeface="Times New Roman"/>
                      </a:rPr>
                      <m:t>~</m:t>
                    </m:r>
                    <m:r>
                      <a:rPr kumimoji="0" lang="ru-RU" sz="20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PMingLiU"/>
                        <a:cs typeface="Times New Roman"/>
                      </a:rPr>
                      <m:t>𝟎</m:t>
                    </m:r>
                    <m:r>
                      <a:rPr kumimoji="0" lang="ru-RU" sz="20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PMingLiU"/>
                        <a:cs typeface="Times New Roman"/>
                      </a:rPr>
                      <m:t>.</m:t>
                    </m:r>
                    <m:r>
                      <a:rPr kumimoji="0" lang="ru-RU" sz="20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PMingLiU"/>
                        <a:cs typeface="Times New Roman"/>
                      </a:rPr>
                      <m:t>𝟏𝟓</m:t>
                    </m:r>
                    <m:r>
                      <a:rPr kumimoji="0" lang="ru-RU" sz="20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PMingLiU"/>
                        <a:cs typeface="Times New Roman"/>
                      </a:rPr>
                      <m:t> м</m:t>
                    </m:r>
                  </m:oMath>
                </a14:m>
                <a:endParaRPr kumimoji="0" lang="en-US" sz="2400" b="1" i="1" u="none" strike="noStrike" kern="1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34" charset="0"/>
                  <a:ea typeface="PMingLiU"/>
                  <a:cs typeface="Calibri" pitchFamily="34" charset="0"/>
                </a:endParaRPr>
              </a:p>
              <a:p>
                <a:pPr marL="0" marR="0" lvl="0" indent="0" algn="l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1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Масса ног человека </a:t>
                </a:r>
                <a:r>
                  <a:rPr kumimoji="0" lang="ru-RU" sz="2000" b="0" i="1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– 30 % массы тела:</a:t>
                </a:r>
                <a:r>
                  <a:rPr kumimoji="0" lang="en-US" sz="2000" b="0" i="1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000" b="1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PMingLiU"/>
                            <a:cs typeface="Times New Roman"/>
                          </a:rPr>
                        </m:ctrlPr>
                      </m:sSubPr>
                      <m:e>
                        <m:r>
                          <a:rPr kumimoji="0" lang="ru-RU" sz="2000" b="1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PMingLiU"/>
                            <a:cs typeface="Times New Roman"/>
                          </a:rPr>
                          <m:t>   </m:t>
                        </m:r>
                        <m:r>
                          <a:rPr kumimoji="0" lang="ru-RU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PMingLiU"/>
                            <a:cs typeface="Times New Roman"/>
                          </a:rPr>
                          <m:t>𝒎</m:t>
                        </m:r>
                      </m:e>
                      <m:sub>
                        <m:r>
                          <a:rPr kumimoji="0" lang="ru-RU" sz="2000" b="1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PMingLiU"/>
                            <a:cs typeface="Times New Roman"/>
                          </a:rPr>
                          <m:t>𝟏</m:t>
                        </m:r>
                      </m:sub>
                    </m:sSub>
                    <m:r>
                      <a:rPr kumimoji="0" lang="ru-RU" sz="20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PMingLiU"/>
                        <a:cs typeface="Times New Roman"/>
                      </a:rPr>
                      <m:t>=</m:t>
                    </m:r>
                    <m:r>
                      <a:rPr kumimoji="0" lang="ru-RU" sz="20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PMingLiU"/>
                        <a:cs typeface="Times New Roman"/>
                      </a:rPr>
                      <m:t>𝟎</m:t>
                    </m:r>
                    <m:r>
                      <a:rPr kumimoji="0" lang="ru-RU" sz="2000" b="1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PMingLiU"/>
                        <a:cs typeface="Times New Roman"/>
                      </a:rPr>
                      <m:t>,</m:t>
                    </m:r>
                    <m:r>
                      <a:rPr kumimoji="0" lang="ru-RU" sz="20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PMingLiU"/>
                        <a:cs typeface="Times New Roman"/>
                      </a:rPr>
                      <m:t> </m:t>
                    </m:r>
                    <m:r>
                      <a:rPr kumimoji="0" lang="ru-RU" sz="2000" b="1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PMingLiU"/>
                        <a:cs typeface="Times New Roman"/>
                      </a:rPr>
                      <m:t>𝟑</m:t>
                    </m:r>
                    <m:r>
                      <a:rPr kumimoji="0" lang="ru-RU" sz="2000" b="1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PMingLiU"/>
                        <a:cs typeface="Times New Roman"/>
                      </a:rPr>
                      <m:t> </m:t>
                    </m:r>
                    <m:r>
                      <a:rPr kumimoji="0" lang="ru-RU" sz="20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PMingLiU"/>
                        <a:cs typeface="Times New Roman"/>
                      </a:rPr>
                      <m:t>𝒎</m:t>
                    </m:r>
                  </m:oMath>
                </a14:m>
                <a:r>
                  <a:rPr kumimoji="0" lang="ru-RU" sz="2000" b="0" i="1" u="none" strike="noStrike" kern="1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;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000" b="1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PMingLiU"/>
                            <a:cs typeface="Times New Roman"/>
                          </a:rPr>
                        </m:ctrlPr>
                      </m:sSubPr>
                      <m:e>
                        <m:r>
                          <a:rPr kumimoji="0" lang="ru-RU" sz="20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PMingLiU"/>
                            <a:cs typeface="Times New Roman"/>
                          </a:rPr>
                          <m:t>𝒎</m:t>
                        </m:r>
                      </m:e>
                      <m:sub>
                        <m:r>
                          <a:rPr kumimoji="0" lang="ru-RU" sz="2000" b="1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PMingLiU"/>
                            <a:cs typeface="Times New Roman"/>
                          </a:rPr>
                          <m:t>𝟐</m:t>
                        </m:r>
                      </m:sub>
                    </m:sSub>
                    <m:r>
                      <a:rPr kumimoji="0" lang="ru-RU" sz="20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PMingLiU"/>
                        <a:cs typeface="Times New Roman"/>
                      </a:rPr>
                      <m:t>=</m:t>
                    </m:r>
                    <m:r>
                      <a:rPr kumimoji="0" lang="ru-RU" sz="20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PMingLiU"/>
                        <a:cs typeface="Times New Roman"/>
                      </a:rPr>
                      <m:t>𝟎</m:t>
                    </m:r>
                    <m:r>
                      <a:rPr kumimoji="0" lang="ru-RU" sz="2000" b="1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PMingLiU"/>
                        <a:cs typeface="Times New Roman"/>
                      </a:rPr>
                      <m:t>,</m:t>
                    </m:r>
                    <m:r>
                      <a:rPr kumimoji="0" lang="ru-RU" sz="20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PMingLiU"/>
                        <a:cs typeface="Times New Roman"/>
                      </a:rPr>
                      <m:t> </m:t>
                    </m:r>
                    <m:r>
                      <a:rPr kumimoji="0" lang="ru-RU" sz="2000" b="1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PMingLiU"/>
                        <a:cs typeface="Times New Roman"/>
                      </a:rPr>
                      <m:t>𝟕</m:t>
                    </m:r>
                    <m:r>
                      <a:rPr kumimoji="0" lang="ru-RU" sz="2000" b="1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PMingLiU"/>
                        <a:cs typeface="Times New Roman"/>
                      </a:rPr>
                      <m:t> </m:t>
                    </m:r>
                    <m:r>
                      <a:rPr kumimoji="0" lang="ru-RU" sz="20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PMingLiU"/>
                        <a:cs typeface="Times New Roman"/>
                      </a:rPr>
                      <m:t>𝒎</m:t>
                    </m:r>
                  </m:oMath>
                </a14:m>
                <a:r>
                  <a:rPr kumimoji="0" lang="ru-RU" sz="2000" b="0" i="1" u="none" strike="noStrike" kern="1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;   </a:t>
                </a: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000" i="1" kern="100">
                            <a:solidFill>
                              <a:srgbClr val="0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𝜔</m:t>
                            </m:r>
                          </m:e>
                          <m:sub>
                            <m:r>
                              <a:rPr lang="ru-RU" sz="200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𝜔</m:t>
                            </m:r>
                          </m:e>
                          <m:sub>
                            <m:r>
                              <a:rPr lang="ru-RU" sz="200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ru-RU" sz="2000" i="1" kern="100">
                        <a:solidFill>
                          <a:srgbClr val="000000"/>
                        </a:solidFill>
                        <a:effectLst/>
                        <a:latin typeface="Cambria Math"/>
                        <a:ea typeface="PMingLiU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ru-RU" sz="2000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PMingLiU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𝐽</m:t>
                            </m:r>
                          </m:e>
                          <m:sub>
                            <m:r>
                              <a:rPr lang="ru-RU" sz="200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𝐽</m:t>
                            </m:r>
                          </m:e>
                          <m:sub>
                            <m:r>
                              <a:rPr lang="ru-RU" sz="200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ru-RU" sz="2000" i="1" kern="100">
                        <a:solidFill>
                          <a:srgbClr val="000000"/>
                        </a:solidFill>
                        <a:effectLst/>
                        <a:latin typeface="Cambria Math"/>
                        <a:ea typeface="PMingLiU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ru-RU" sz="2000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PMingLiU"/>
                            <a:cs typeface="Times New Roman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000" b="0" i="1" kern="10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𝑅</m:t>
                            </m:r>
                          </m:e>
                          <m:sup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 kern="100">
                            <a:solidFill>
                              <a:srgbClr val="0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+</m:t>
                        </m:r>
                        <m:f>
                          <m:f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12</m:t>
                            </m:r>
                          </m:den>
                        </m:f>
                        <m:sSub>
                          <m:sSub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000" b="0" i="1" kern="10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𝑙</m:t>
                            </m:r>
                          </m:e>
                          <m:sup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𝑅</m:t>
                            </m:r>
                          </m:e>
                          <m:sup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2000" i="1" kern="100">
                        <a:solidFill>
                          <a:srgbClr val="000000"/>
                        </a:solidFill>
                        <a:effectLst/>
                        <a:latin typeface="Cambria Math"/>
                        <a:ea typeface="PMingLiU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ru-RU" sz="2000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PMingLiU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000" b="0" i="1" kern="10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𝑅</m:t>
                            </m:r>
                          </m:e>
                          <m:sup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 kern="100">
                            <a:solidFill>
                              <a:srgbClr val="0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 +</m:t>
                        </m:r>
                        <m:f>
                          <m:f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6</m:t>
                            </m:r>
                          </m:den>
                        </m:f>
                        <m:sSub>
                          <m:sSub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000" b="0" i="1" kern="10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𝑙</m:t>
                            </m:r>
                          </m:e>
                          <m:sup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 kern="100">
                            <a:solidFill>
                              <a:srgbClr val="0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𝑚</m:t>
                        </m:r>
                        <m:sSup>
                          <m:sSup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𝑅</m:t>
                            </m:r>
                          </m:e>
                          <m:sup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2000" i="1" kern="100">
                        <a:solidFill>
                          <a:srgbClr val="000000"/>
                        </a:solidFill>
                        <a:effectLst/>
                        <a:latin typeface="Cambria Math"/>
                        <a:ea typeface="PMingLiU"/>
                        <a:cs typeface="Times New Roman"/>
                      </a:rPr>
                      <m:t> = </m:t>
                    </m:r>
                    <m:f>
                      <m:fPr>
                        <m:ctrlPr>
                          <a:rPr lang="ru-RU" sz="2000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PMingLiU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0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PMingLiU"/>
                            <a:cs typeface="Times New Roman"/>
                          </a:rPr>
                          <m:t>0,7</m:t>
                        </m:r>
                        <m:r>
                          <a:rPr lang="en-US" sz="2000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PMingLiU"/>
                            <a:cs typeface="Times New Roman"/>
                          </a:rPr>
                          <m:t>𝑚</m:t>
                        </m:r>
                        <m:sSup>
                          <m:sSup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𝑅</m:t>
                            </m:r>
                          </m:e>
                          <m:sup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ru-RU" sz="20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PMingLiU"/>
                            <a:cs typeface="Times New Roman"/>
                          </a:rPr>
                          <m:t>+</m:t>
                        </m:r>
                        <m:f>
                          <m:f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6</m:t>
                            </m:r>
                          </m:den>
                        </m:f>
                        <m:r>
                          <a:rPr lang="ru-RU" sz="2000" i="1" kern="100">
                            <a:solidFill>
                              <a:srgbClr val="0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0, </m:t>
                        </m:r>
                        <m:r>
                          <a:rPr lang="ru-RU" sz="2000" b="0" i="1" kern="100" smtClean="0">
                            <a:solidFill>
                              <a:srgbClr val="0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3</m:t>
                        </m:r>
                        <m:r>
                          <a:rPr lang="en-US" sz="2000" i="1" kern="100">
                            <a:solidFill>
                              <a:srgbClr val="0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𝑚</m:t>
                        </m:r>
                        <m:r>
                          <a:rPr lang="en-US" sz="2000" i="1" kern="100">
                            <a:solidFill>
                              <a:srgbClr val="000000"/>
                            </a:solidFill>
                            <a:latin typeface="Cambria Math"/>
                            <a:ea typeface="PMingLiU"/>
                            <a:cs typeface="Times New Roman"/>
                          </a:rPr>
                          <m:t> </m:t>
                        </m:r>
                        <m:sSup>
                          <m:sSup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𝑙</m:t>
                            </m:r>
                          </m:e>
                          <m:sup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PMingLiU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sz="2000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PMingLiU"/>
                            <a:cs typeface="Times New Roman"/>
                          </a:rPr>
                          <m:t>𝑚</m:t>
                        </m:r>
                        <m:sSup>
                          <m:sSupPr>
                            <m:ctrlP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𝑅</m:t>
                            </m:r>
                          </m:e>
                          <m:sup>
                            <m:r>
                              <a:rPr lang="ru-RU" sz="20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ru-RU" sz="2000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PMingLiU"/>
                            <a:cs typeface="Times New Roman"/>
                          </a:rPr>
                          <m:t> </m:t>
                        </m:r>
                      </m:den>
                    </m:f>
                    <m:r>
                      <a:rPr lang="ru-RU" sz="2000" i="1" kern="100">
                        <a:solidFill>
                          <a:srgbClr val="000000"/>
                        </a:solidFill>
                        <a:effectLst/>
                        <a:latin typeface="Cambria Math"/>
                        <a:ea typeface="PMingLiU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ru-RU" sz="2000" b="1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PMingLiU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000" b="1" i="1" kern="10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PMingLiU"/>
                            <a:cs typeface="Times New Roman"/>
                          </a:rPr>
                          <m:t>𝟎</m:t>
                        </m:r>
                        <m:r>
                          <a:rPr lang="ru-RU" sz="2000" b="1" i="1" kern="10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PMingLiU"/>
                            <a:cs typeface="Times New Roman"/>
                          </a:rPr>
                          <m:t>,</m:t>
                        </m:r>
                        <m:r>
                          <a:rPr lang="ru-RU" sz="2000" b="1" i="1" kern="10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PMingLiU"/>
                            <a:cs typeface="Times New Roman"/>
                          </a:rPr>
                          <m:t>𝟕</m:t>
                        </m:r>
                        <m:r>
                          <a:rPr lang="ru-RU" sz="2000" b="1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PMingLiU"/>
                            <a:cs typeface="Times New Roman"/>
                          </a:rPr>
                          <m:t> </m:t>
                        </m:r>
                        <m:sSup>
                          <m:sSupPr>
                            <m:ctrlPr>
                              <a:rPr lang="ru-RU" sz="2000" b="1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2000" b="1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𝑹</m:t>
                            </m:r>
                          </m:e>
                          <m:sup>
                            <m:r>
                              <a:rPr lang="ru-RU" sz="2000" b="1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  <m:r>
                          <a:rPr lang="ru-RU" sz="2000" b="1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PMingLiU"/>
                            <a:cs typeface="Times New Roman"/>
                          </a:rPr>
                          <m:t> + </m:t>
                        </m:r>
                        <m:r>
                          <a:rPr lang="ru-RU" sz="2000" b="1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PMingLiU"/>
                            <a:cs typeface="Times New Roman"/>
                          </a:rPr>
                          <m:t>𝟎</m:t>
                        </m:r>
                        <m:r>
                          <a:rPr lang="ru-RU" sz="2000" b="1" i="1" kern="10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PMingLiU"/>
                            <a:cs typeface="Times New Roman"/>
                          </a:rPr>
                          <m:t>, </m:t>
                        </m:r>
                        <m:r>
                          <a:rPr lang="ru-RU" sz="2000" b="1" i="1" kern="10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PMingLiU"/>
                            <a:cs typeface="Times New Roman"/>
                          </a:rPr>
                          <m:t>𝟎𝟓</m:t>
                        </m:r>
                        <m:sSup>
                          <m:sSupPr>
                            <m:ctrlPr>
                              <a:rPr lang="ru-RU" sz="2000" b="1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2000" b="1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𝒍</m:t>
                            </m:r>
                          </m:e>
                          <m:sup>
                            <m:r>
                              <a:rPr lang="ru-RU" sz="2000" b="1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2000" b="1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000" b="1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𝑹</m:t>
                            </m:r>
                          </m:e>
                          <m:sup>
                            <m:r>
                              <a:rPr lang="en-US" sz="2000" b="1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PMingLiU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2000" kern="100" dirty="0" smtClean="0">
                    <a:effectLst/>
                    <a:latin typeface="Calibri"/>
                    <a:ea typeface="PMingLiU"/>
                    <a:cs typeface="Times New Roman"/>
                  </a:rPr>
                  <a:t> = 9,5</a:t>
                </a:r>
                <a:endParaRPr lang="ru-RU" sz="2000" i="1" kern="100" dirty="0">
                  <a:solidFill>
                    <a:sysClr val="windowText" lastClr="000000"/>
                  </a:solidFill>
                  <a:latin typeface="Calibri" pitchFamily="34" charset="0"/>
                  <a:ea typeface="PMingLiU"/>
                  <a:cs typeface="Calibri" pitchFamily="34" charset="0"/>
                </a:endParaRPr>
              </a:p>
              <a:p>
                <a:pPr marL="0" marR="0" lvl="0" indent="0" algn="l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0" i="1" u="none" strike="noStrike" kern="1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ru-RU" sz="2400" b="1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PMingLiU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ru-RU" sz="2400" b="1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kumimoji="0" lang="en-US" sz="2400" b="1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PMingLiU"/>
                                <a:cs typeface="Times New Roman"/>
                              </a:rPr>
                              <m:t>𝛚</m:t>
                            </m:r>
                          </m:e>
                          <m:sub>
                            <m:r>
                              <a:rPr kumimoji="0" lang="en-US" sz="2400" b="1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PMingLiU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ru-RU" sz="2400" b="1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PMingLiU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kumimoji="0" lang="en-US" sz="2400" b="1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PMingLiU"/>
                                <a:cs typeface="Times New Roman"/>
                              </a:rPr>
                              <m:t>𝛚</m:t>
                            </m:r>
                          </m:e>
                          <m:sub>
                            <m:r>
                              <a:rPr kumimoji="0" lang="en-US" sz="2400" b="1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PMingLiU"/>
                                <a:cs typeface="Times New Roman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ru-RU" sz="2000" b="1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 </a:t>
                </a:r>
                <a:r>
                  <a:rPr kumimoji="0" lang="ru-RU" sz="2000" b="0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&gt; </a:t>
                </a:r>
                <a:r>
                  <a:rPr kumimoji="0" lang="ru-RU" sz="2000" b="1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9  </a:t>
                </a:r>
                <a:r>
                  <a:rPr kumimoji="0" lang="ru-RU" sz="2000" b="1" i="1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1F2123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Спортсмен, группируясь,  </a:t>
                </a:r>
                <a:r>
                  <a:rPr kumimoji="0" lang="ru-RU" sz="2000" b="1" i="1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изменяет </a:t>
                </a:r>
                <a:r>
                  <a:rPr kumimoji="0" lang="ru-RU" sz="2000" b="1" i="1" u="none" strike="noStrike" kern="1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скорость </a:t>
                </a:r>
                <a:r>
                  <a:rPr kumimoji="0" lang="ru-RU" sz="2000" b="1" i="1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 своего вращения с расставленными в стороны ногами более чем в 9 раза!</a:t>
                </a:r>
              </a:p>
              <a:p>
                <a:pPr marL="0" marR="0" lvl="0" indent="0" algn="l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1F2123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( Сила  сопротивления </a:t>
                </a:r>
                <a:r>
                  <a:rPr kumimoji="0" lang="en-US" sz="1800" b="1" i="1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F</a:t>
                </a:r>
                <a:r>
                  <a:rPr kumimoji="0" lang="en-US" sz="1800" b="1" i="1" u="none" strike="noStrike" kern="100" cap="none" spc="0" normalizeH="0" baseline="-2500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c</a:t>
                </a:r>
                <a:r>
                  <a:rPr kumimoji="0" lang="ru-RU" sz="1800" b="1" i="1" u="none" strike="noStrike" kern="1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 = </a:t>
                </a:r>
                <a:r>
                  <a:rPr kumimoji="0" lang="en-US" sz="1800" b="1" i="1" u="none" strike="noStrike" kern="1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k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ru-RU" sz="18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PMingLiU"/>
                            <a:cs typeface="Times New Roman"/>
                          </a:rPr>
                        </m:ctrlPr>
                      </m:sSubSupPr>
                      <m:e>
                        <m:r>
                          <a:rPr kumimoji="0" lang="en-US" sz="18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PMingLiU"/>
                            <a:cs typeface="Times New Roman"/>
                          </a:rPr>
                          <m:t>𝒗</m:t>
                        </m:r>
                      </m:e>
                      <m:sub/>
                      <m:sup>
                        <m:r>
                          <a:rPr kumimoji="0" lang="en-US" sz="1800" b="1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PMingLiU"/>
                            <a:cs typeface="Times New Roman"/>
                          </a:rPr>
                          <m:t>𝟐</m:t>
                        </m:r>
                      </m:sup>
                    </m:sSubSup>
                    <m:r>
                      <a:rPr kumimoji="0" lang="ru-RU" sz="1800" b="1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PMingLiU"/>
                        <a:cs typeface="Times New Roman"/>
                      </a:rPr>
                      <m:t>, где </m:t>
                    </m:r>
                  </m:oMath>
                </a14:m>
                <a:r>
                  <a:rPr kumimoji="0" lang="ru-RU" sz="1800" b="1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 </a:t>
                </a:r>
                <a:r>
                  <a:rPr kumimoji="0" lang="en-US" sz="1800" b="1" i="1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k</a:t>
                </a:r>
                <a:r>
                  <a:rPr kumimoji="0" lang="en-US" sz="1800" b="1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 </a:t>
                </a:r>
                <a:r>
                  <a:rPr kumimoji="0" lang="ru-RU" sz="1800" b="1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- </a:t>
                </a:r>
                <a:r>
                  <a:rPr kumimoji="0" lang="ru-RU" sz="1800" b="1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коэффициент </a:t>
                </a:r>
                <a:r>
                  <a:rPr kumimoji="0" lang="ru-RU" sz="1800" b="1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сопротивления, </a:t>
                </a:r>
                <a:r>
                  <a:rPr kumimoji="0" lang="ru-RU" sz="1800" b="1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зависящий от </a:t>
                </a:r>
                <a:r>
                  <a:rPr kumimoji="0" lang="ru-RU" sz="1800" b="1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формы, размеров, состояния поверхности </a:t>
                </a:r>
                <a:r>
                  <a:rPr kumimoji="0" lang="ru-RU" sz="1800" b="1" i="0" u="none" strike="noStrike" kern="1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PMingLiU"/>
                    <a:cs typeface="Calibri" pitchFamily="34" charset="0"/>
                  </a:rPr>
                  <a:t>тела, одежды, вязкости среды).</a:t>
                </a:r>
              </a:p>
              <a:p>
                <a:pPr marL="0" marR="0" lvl="0" indent="0" algn="l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b="1" i="1" kern="100" dirty="0" smtClean="0">
                    <a:solidFill>
                      <a:srgbClr val="C00000"/>
                    </a:solidFill>
                    <a:latin typeface="Calibri" pitchFamily="34" charset="0"/>
                    <a:ea typeface="PMingLiU"/>
                    <a:cs typeface="Calibri" pitchFamily="34" charset="0"/>
                  </a:rPr>
                  <a:t>Поэтому, скорость вращения  на практике  меньше , чем в расчетах.</a:t>
                </a:r>
                <a:endParaRPr kumimoji="0" lang="ru-RU" sz="2000" b="0" i="1" u="none" strike="noStrike" kern="1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itchFamily="34" charset="0"/>
                  <a:ea typeface="PMingLiU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2020545"/>
                <a:ext cx="8812760" cy="4550452"/>
              </a:xfrm>
              <a:prstGeom prst="rect">
                <a:avLst/>
              </a:prstGeom>
              <a:blipFill rotWithShape="1">
                <a:blip r:embed="rId4"/>
                <a:stretch>
                  <a:fillRect l="-623" b="-6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248" y="908720"/>
            <a:ext cx="1512168" cy="106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39890"/>
            <a:ext cx="1400491" cy="93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63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1187</TotalTime>
  <Words>1533</Words>
  <Application>Microsoft Office PowerPoint</Application>
  <PresentationFormat>Экран (4:3)</PresentationFormat>
  <Paragraphs>125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Закон  сохранения  момента   импульса</vt:lpstr>
      <vt:lpstr>Цель урока:  </vt:lpstr>
      <vt:lpstr>структура  урока:</vt:lpstr>
      <vt:lpstr>ВРАЩАТЕЛЬНОЕ  двиЖение</vt:lpstr>
      <vt:lpstr>Кинематика  ВРАЩАТЕЛЬНОГО ДВИЖЕНИЯ</vt:lpstr>
      <vt:lpstr>Динамика  вращательного  движения</vt:lpstr>
      <vt:lpstr>ЗАКОН СОХРАНЕНИЯ МОМЕНТА ИМПУЛЬСА</vt:lpstr>
      <vt:lpstr>ПрЫЖКИ. Закон сохранения и превращения энергии.</vt:lpstr>
      <vt:lpstr>ВРАЩЕНИЕ спортсмена с разведенными   в стороны ногами</vt:lpstr>
      <vt:lpstr>ВРАЩЕНИЕ спортсмена с разведенными   в стороны руками</vt:lpstr>
      <vt:lpstr>ВЫВОДы</vt:lpstr>
      <vt:lpstr>Домашнее  задание:  §48,49 заполнить таблицу</vt:lpstr>
      <vt:lpstr>СПИСОК  ЛИТЕРАТУРЫ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Baronkina</dc:creator>
  <cp:lastModifiedBy>School</cp:lastModifiedBy>
  <cp:revision>129</cp:revision>
  <dcterms:created xsi:type="dcterms:W3CDTF">2025-11-29T13:29:29Z</dcterms:created>
  <dcterms:modified xsi:type="dcterms:W3CDTF">2025-12-19T04:44:49Z</dcterms:modified>
</cp:coreProperties>
</file>