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5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6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D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2853" y="1507363"/>
            <a:ext cx="3930015" cy="4013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838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D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83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0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0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0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7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2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0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C%D0%BF%D0%BE%D0%B7%D0%B8%D1%86%D0%B8%D1%8F_(%D0%B8%D0%B7%D0%BE%D0%B1%D1%80%D0%B0%D0%B7%D0%B8%D1%82%D0%B5%D0%BB%D1%8C%D0%BD%D0%BE%D0%B5_%D0%B8%D1%81%D0%BA%D1%83%D1%81%D1%81%D1%82%D0%B2%D0%BE)" TargetMode="External"/><Relationship Id="rId2" Type="http://schemas.openxmlformats.org/officeDocument/2006/relationships/hyperlink" Target="https://ru.wikipedia.org/wiki/%D0%A1%D0%BE%D0%B2%D1%80%D0%B5%D0%BC%D0%B5%D0%BD%D0%BD%D0%BE%D0%B5_%D0%B8%D1%81%D0%BA%D1%83%D1%81%D1%81%D1%82%D0%B2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811" y="455775"/>
            <a:ext cx="509841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00" dirty="0"/>
              <a:t>ГОРОДСКАЯ</a:t>
            </a:r>
            <a:r>
              <a:rPr spc="-155" dirty="0"/>
              <a:t> </a:t>
            </a:r>
            <a:r>
              <a:rPr spc="320" dirty="0"/>
              <a:t>СРЕДА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962" y="1267206"/>
            <a:ext cx="2649855" cy="44456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65"/>
              </a:spcBef>
            </a:pPr>
            <a:r>
              <a:rPr sz="2000" dirty="0">
                <a:solidFill>
                  <a:schemeClr val="tx1"/>
                </a:solidFill>
                <a:latin typeface="Tahoma"/>
                <a:cs typeface="Tahoma"/>
              </a:rPr>
              <a:t>-</a:t>
            </a:r>
            <a:r>
              <a:rPr sz="20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chemeClr val="tx1"/>
                </a:solidFill>
                <a:latin typeface="Tahoma"/>
                <a:cs typeface="Tahoma"/>
              </a:rPr>
              <a:t>особый</a:t>
            </a:r>
            <a:r>
              <a:rPr sz="20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chemeClr val="tx1"/>
                </a:solidFill>
                <a:latin typeface="Tahoma"/>
                <a:cs typeface="Tahoma"/>
              </a:rPr>
              <a:t>мир,</a:t>
            </a:r>
            <a:r>
              <a:rPr sz="2000" spc="-6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chemeClr val="tx1"/>
                </a:solidFill>
                <a:latin typeface="Tahoma"/>
                <a:cs typeface="Tahoma"/>
              </a:rPr>
              <a:t>то</a:t>
            </a:r>
            <a:r>
              <a:rPr sz="20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chemeClr val="tx1"/>
                </a:solidFill>
                <a:latin typeface="Tahoma"/>
                <a:cs typeface="Tahoma"/>
              </a:rPr>
              <a:t>что </a:t>
            </a:r>
            <a:r>
              <a:rPr sz="2000" spc="60" dirty="0">
                <a:solidFill>
                  <a:schemeClr val="tx1"/>
                </a:solidFill>
                <a:latin typeface="Tahoma"/>
                <a:cs typeface="Tahoma"/>
              </a:rPr>
              <a:t>наполняет</a:t>
            </a:r>
            <a:r>
              <a:rPr sz="20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chemeClr val="tx1"/>
                </a:solidFill>
                <a:latin typeface="Tahoma"/>
                <a:cs typeface="Tahoma"/>
              </a:rPr>
              <a:t>город</a:t>
            </a:r>
            <a:r>
              <a:rPr sz="2000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endParaRPr sz="2000">
              <a:solidFill>
                <a:schemeClr val="tx1"/>
              </a:solidFill>
              <a:latin typeface="Tahoma"/>
              <a:cs typeface="Tahoma"/>
            </a:endParaRPr>
          </a:p>
          <a:p>
            <a:pPr marL="3175" algn="ctr">
              <a:lnSpc>
                <a:spcPts val="2010"/>
              </a:lnSpc>
            </a:pP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влияет</a:t>
            </a:r>
            <a:r>
              <a:rPr sz="2000" spc="-8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chemeClr val="tx1"/>
                </a:solidFill>
                <a:latin typeface="Tahoma"/>
                <a:cs typeface="Tahoma"/>
              </a:rPr>
              <a:t>на</a:t>
            </a:r>
            <a:r>
              <a:rPr sz="2000" spc="-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жизнь</a:t>
            </a:r>
            <a:endParaRPr sz="2000">
              <a:solidFill>
                <a:schemeClr val="tx1"/>
              </a:solidFill>
              <a:latin typeface="Tahoma"/>
              <a:cs typeface="Tahoma"/>
            </a:endParaRPr>
          </a:p>
          <a:p>
            <a:pPr marL="76200" marR="32384" indent="-40005">
              <a:lnSpc>
                <a:spcPct val="90000"/>
              </a:lnSpc>
              <a:spcBef>
                <a:spcPts val="120"/>
              </a:spcBef>
            </a:pPr>
            <a:r>
              <a:rPr sz="2000" spc="114" dirty="0">
                <a:solidFill>
                  <a:schemeClr val="tx1"/>
                </a:solidFill>
                <a:latin typeface="Tahoma"/>
                <a:cs typeface="Tahoma"/>
              </a:rPr>
              <a:t>горожан.</a:t>
            </a:r>
            <a:r>
              <a:rPr sz="20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chemeClr val="tx1"/>
                </a:solidFill>
                <a:latin typeface="Tahoma"/>
                <a:cs typeface="Tahoma"/>
              </a:rPr>
              <a:t>Элементы </a:t>
            </a:r>
            <a:r>
              <a:rPr sz="2000" spc="145" dirty="0">
                <a:solidFill>
                  <a:schemeClr val="tx1"/>
                </a:solidFill>
                <a:latin typeface="Tahoma"/>
                <a:cs typeface="Tahoma"/>
              </a:rPr>
              <a:t>городской</a:t>
            </a:r>
            <a:r>
              <a:rPr sz="2000" spc="-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chemeClr val="tx1"/>
                </a:solidFill>
                <a:latin typeface="Tahoma"/>
                <a:cs typeface="Tahoma"/>
              </a:rPr>
              <a:t>среды </a:t>
            </a:r>
            <a:r>
              <a:rPr sz="2000" spc="80" dirty="0">
                <a:solidFill>
                  <a:schemeClr val="tx1"/>
                </a:solidFill>
                <a:latin typeface="Tahoma"/>
                <a:cs typeface="Tahoma"/>
              </a:rPr>
              <a:t>могут</a:t>
            </a:r>
            <a:r>
              <a:rPr sz="20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быть</a:t>
            </a:r>
            <a:r>
              <a:rPr sz="2000" spc="-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chemeClr val="tx1"/>
                </a:solidFill>
                <a:latin typeface="Tahoma"/>
                <a:cs typeface="Tahoma"/>
              </a:rPr>
              <a:t>созданы </a:t>
            </a:r>
            <a:r>
              <a:rPr sz="2000" spc="95" dirty="0">
                <a:solidFill>
                  <a:schemeClr val="tx1"/>
                </a:solidFill>
                <a:latin typeface="Tahoma"/>
                <a:cs typeface="Tahoma"/>
              </a:rPr>
              <a:t>человеком,</a:t>
            </a: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300" dirty="0">
                <a:solidFill>
                  <a:schemeClr val="tx1"/>
                </a:solidFill>
                <a:latin typeface="Tahoma"/>
                <a:cs typeface="Tahoma"/>
              </a:rPr>
              <a:t>а</a:t>
            </a:r>
            <a:r>
              <a:rPr sz="20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chemeClr val="tx1"/>
                </a:solidFill>
                <a:latin typeface="Tahoma"/>
                <a:cs typeface="Tahoma"/>
              </a:rPr>
              <a:t>могут</a:t>
            </a:r>
            <a:endParaRPr sz="2000">
              <a:solidFill>
                <a:schemeClr val="tx1"/>
              </a:solidFill>
              <a:latin typeface="Tahoma"/>
              <a:cs typeface="Tahoma"/>
            </a:endParaRPr>
          </a:p>
          <a:p>
            <a:pPr marL="3175" algn="ctr">
              <a:lnSpc>
                <a:spcPts val="2039"/>
              </a:lnSpc>
            </a:pP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быть</a:t>
            </a:r>
            <a:r>
              <a:rPr sz="2000" spc="-1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chemeClr val="tx1"/>
                </a:solidFill>
                <a:latin typeface="Tahoma"/>
                <a:cs typeface="Tahoma"/>
              </a:rPr>
              <a:t>природного</a:t>
            </a:r>
            <a:endParaRPr sz="2000">
              <a:solidFill>
                <a:schemeClr val="tx1"/>
              </a:solidFill>
              <a:latin typeface="Tahoma"/>
              <a:cs typeface="Tahoma"/>
            </a:endParaRPr>
          </a:p>
          <a:p>
            <a:pPr marL="189230" marR="177165" indent="-1905" algn="ctr">
              <a:lnSpc>
                <a:spcPct val="90000"/>
              </a:lnSpc>
              <a:spcBef>
                <a:spcPts val="120"/>
              </a:spcBef>
            </a:pPr>
            <a:r>
              <a:rPr sz="2000" spc="105" dirty="0">
                <a:solidFill>
                  <a:schemeClr val="tx1"/>
                </a:solidFill>
                <a:latin typeface="Tahoma"/>
                <a:cs typeface="Tahoma"/>
              </a:rPr>
              <a:t>происхождения </a:t>
            </a:r>
            <a:r>
              <a:rPr sz="2000" dirty="0">
                <a:solidFill>
                  <a:schemeClr val="tx1"/>
                </a:solidFill>
                <a:latin typeface="Tahoma"/>
                <a:cs typeface="Tahoma"/>
              </a:rPr>
              <a:t>(здания</a:t>
            </a:r>
            <a:r>
              <a:rPr sz="2000" spc="114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r>
              <a:rPr sz="2000" spc="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улицы, </a:t>
            </a:r>
            <a:r>
              <a:rPr sz="2000" spc="145" dirty="0">
                <a:solidFill>
                  <a:schemeClr val="tx1"/>
                </a:solidFill>
                <a:latin typeface="Tahoma"/>
                <a:cs typeface="Tahoma"/>
              </a:rPr>
              <a:t>парки</a:t>
            </a:r>
            <a:r>
              <a:rPr sz="20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r>
              <a:rPr sz="2000" spc="-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chemeClr val="tx1"/>
                </a:solidFill>
                <a:latin typeface="Tahoma"/>
                <a:cs typeface="Tahoma"/>
              </a:rPr>
              <a:t>скверы, </a:t>
            </a:r>
            <a:r>
              <a:rPr sz="2000" spc="110" dirty="0">
                <a:solidFill>
                  <a:schemeClr val="tx1"/>
                </a:solidFill>
                <a:latin typeface="Tahoma"/>
                <a:cs typeface="Tahoma"/>
              </a:rPr>
              <a:t>инженерная </a:t>
            </a:r>
            <a:r>
              <a:rPr sz="2000" spc="135" dirty="0">
                <a:solidFill>
                  <a:schemeClr val="tx1"/>
                </a:solidFill>
                <a:latin typeface="Tahoma"/>
                <a:cs typeface="Tahoma"/>
              </a:rPr>
              <a:t>инфраструктура, </a:t>
            </a:r>
            <a:r>
              <a:rPr sz="2000" spc="105" dirty="0">
                <a:solidFill>
                  <a:schemeClr val="tx1"/>
                </a:solidFill>
                <a:latin typeface="Tahoma"/>
                <a:cs typeface="Tahoma"/>
              </a:rPr>
              <a:t>климат</a:t>
            </a:r>
            <a:r>
              <a:rPr sz="20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endParaRPr sz="2000">
              <a:solidFill>
                <a:schemeClr val="tx1"/>
              </a:solidFill>
              <a:latin typeface="Tahoma"/>
              <a:cs typeface="Tahoma"/>
            </a:endParaRPr>
          </a:p>
          <a:p>
            <a:pPr marL="2540" algn="ctr">
              <a:lnSpc>
                <a:spcPts val="2039"/>
              </a:lnSpc>
            </a:pPr>
            <a:r>
              <a:rPr sz="2000" spc="110" dirty="0">
                <a:solidFill>
                  <a:schemeClr val="tx1"/>
                </a:solidFill>
                <a:latin typeface="Tahoma"/>
                <a:cs typeface="Tahoma"/>
              </a:rPr>
              <a:t>экологическое</a:t>
            </a:r>
            <a:endParaRPr sz="2000">
              <a:solidFill>
                <a:schemeClr val="tx1"/>
              </a:solidFill>
              <a:latin typeface="Tahoma"/>
              <a:cs typeface="Tahoma"/>
            </a:endParaRPr>
          </a:p>
          <a:p>
            <a:pPr marL="5715" algn="ctr">
              <a:lnSpc>
                <a:spcPts val="2280"/>
              </a:lnSpc>
            </a:pPr>
            <a:r>
              <a:rPr sz="2000" spc="80" dirty="0">
                <a:solidFill>
                  <a:schemeClr val="tx1"/>
                </a:solidFill>
                <a:latin typeface="Tahoma"/>
                <a:cs typeface="Tahoma"/>
              </a:rPr>
              <a:t>состояние).</a:t>
            </a:r>
            <a:endParaRPr sz="200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055" y="1463039"/>
            <a:ext cx="7464552" cy="4977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2273" y="914222"/>
            <a:ext cx="54413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90" dirty="0"/>
              <a:t>СЮЖЕТНЫЕ</a:t>
            </a:r>
            <a:r>
              <a:rPr spc="-175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516835"/>
            <a:ext cx="4267199" cy="18802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10"/>
              </a:spcBef>
            </a:pPr>
            <a:r>
              <a:rPr sz="2200" spc="85" dirty="0">
                <a:solidFill>
                  <a:schemeClr val="tx1"/>
                </a:solidFill>
                <a:latin typeface="Tahoma"/>
                <a:cs typeface="Tahoma"/>
              </a:rPr>
              <a:t>акцентируют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479425">
              <a:lnSpc>
                <a:spcPct val="90100"/>
              </a:lnSpc>
              <a:spcBef>
                <a:spcPts val="130"/>
              </a:spcBef>
            </a:pPr>
            <a:r>
              <a:rPr sz="2200" spc="175" dirty="0">
                <a:solidFill>
                  <a:schemeClr val="tx1"/>
                </a:solidFill>
                <a:latin typeface="Tahoma"/>
                <a:cs typeface="Tahoma"/>
              </a:rPr>
              <a:t>внимание</a:t>
            </a:r>
            <a:r>
              <a:rPr sz="2200" spc="-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chemeClr val="tx1"/>
                </a:solidFill>
                <a:latin typeface="Tahoma"/>
                <a:cs typeface="Tahoma"/>
              </a:rPr>
              <a:t>не</a:t>
            </a:r>
            <a:r>
              <a:rPr sz="2200" spc="-1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180" dirty="0">
                <a:solidFill>
                  <a:schemeClr val="tx1"/>
                </a:solidFill>
                <a:latin typeface="Tahoma"/>
                <a:cs typeface="Tahoma"/>
              </a:rPr>
              <a:t>на </a:t>
            </a:r>
            <a:r>
              <a:rPr sz="2200" spc="100" dirty="0">
                <a:solidFill>
                  <a:schemeClr val="tx1"/>
                </a:solidFill>
                <a:latin typeface="Tahoma"/>
                <a:cs typeface="Tahoma"/>
              </a:rPr>
              <a:t>товарах,</a:t>
            </a:r>
            <a:r>
              <a:rPr sz="2200" spc="-114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355" dirty="0">
                <a:solidFill>
                  <a:schemeClr val="tx1"/>
                </a:solidFill>
                <a:latin typeface="Tahoma"/>
                <a:cs typeface="Tahoma"/>
              </a:rPr>
              <a:t>а</a:t>
            </a:r>
            <a:r>
              <a:rPr sz="22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180" dirty="0">
                <a:solidFill>
                  <a:schemeClr val="tx1"/>
                </a:solidFill>
                <a:latin typeface="Tahoma"/>
                <a:cs typeface="Tahoma"/>
              </a:rPr>
              <a:t>на </a:t>
            </a:r>
            <a:r>
              <a:rPr sz="2200" spc="170" dirty="0">
                <a:solidFill>
                  <a:schemeClr val="tx1"/>
                </a:solidFill>
                <a:latin typeface="Tahoma"/>
                <a:cs typeface="Tahoma"/>
              </a:rPr>
              <a:t>придуманной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algn="l">
              <a:lnSpc>
                <a:spcPts val="2245"/>
              </a:lnSpc>
            </a:pPr>
            <a:r>
              <a:rPr sz="2200" spc="195" dirty="0">
                <a:solidFill>
                  <a:schemeClr val="tx1"/>
                </a:solidFill>
                <a:latin typeface="Tahoma"/>
                <a:cs typeface="Tahoma"/>
              </a:rPr>
              <a:t>дизайнером</a:t>
            </a:r>
            <a:r>
              <a:rPr sz="2200" spc="-1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chemeClr val="tx1"/>
                </a:solidFill>
                <a:latin typeface="Tahoma"/>
                <a:cs typeface="Tahoma"/>
              </a:rPr>
              <a:t>сцене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671830">
              <a:lnSpc>
                <a:spcPts val="2380"/>
              </a:lnSpc>
              <a:spcBef>
                <a:spcPts val="165"/>
              </a:spcBef>
            </a:pPr>
            <a:r>
              <a:rPr sz="2200" spc="415" dirty="0">
                <a:solidFill>
                  <a:schemeClr val="tx1"/>
                </a:solidFill>
                <a:latin typeface="Tahoma"/>
                <a:cs typeface="Tahoma"/>
              </a:rPr>
              <a:t>с</a:t>
            </a:r>
            <a:r>
              <a:rPr sz="22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215" dirty="0">
                <a:solidFill>
                  <a:schemeClr val="tx1"/>
                </a:solidFill>
                <a:latin typeface="Tahoma"/>
                <a:cs typeface="Tahoma"/>
              </a:rPr>
              <a:t>элементами </a:t>
            </a:r>
            <a:r>
              <a:rPr sz="2200" spc="120" dirty="0">
                <a:solidFill>
                  <a:schemeClr val="tx1"/>
                </a:solidFill>
                <a:latin typeface="Tahoma"/>
                <a:cs typeface="Tahoma"/>
              </a:rPr>
              <a:t>украшения.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888" y="2337816"/>
            <a:ext cx="5303520" cy="30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501" y="1011146"/>
            <a:ext cx="513524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70" dirty="0"/>
              <a:t>ТОВАРНЫЕ</a:t>
            </a:r>
            <a:r>
              <a:rPr spc="-114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612517"/>
            <a:ext cx="5257800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sz="2200" spc="-135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sz="22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65" dirty="0" err="1" smtClean="0">
                <a:solidFill>
                  <a:schemeClr val="tx1"/>
                </a:solidFill>
                <a:latin typeface="Tahoma"/>
                <a:cs typeface="Tahoma"/>
              </a:rPr>
              <a:t>витрине</a:t>
            </a:r>
            <a:r>
              <a:rPr lang="ru-RU" sz="2200" spc="65" dirty="0" smtClean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r>
              <a:rPr lang="ru-RU" sz="22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-10" dirty="0" err="1" smtClean="0">
                <a:solidFill>
                  <a:schemeClr val="tx1"/>
                </a:solidFill>
                <a:latin typeface="Tahoma"/>
                <a:cs typeface="Tahoma"/>
              </a:rPr>
              <a:t>выставляются</a:t>
            </a:r>
            <a:r>
              <a:rPr lang="ru-RU" sz="2200" spc="-10" dirty="0" smtClean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836930" algn="just">
              <a:lnSpc>
                <a:spcPts val="2380"/>
              </a:lnSpc>
              <a:spcBef>
                <a:spcPts val="165"/>
              </a:spcBef>
            </a:pPr>
            <a:r>
              <a:rPr sz="2200" spc="75" dirty="0">
                <a:solidFill>
                  <a:schemeClr val="tx1"/>
                </a:solidFill>
                <a:latin typeface="Tahoma"/>
                <a:cs typeface="Tahoma"/>
              </a:rPr>
              <a:t>единичные </a:t>
            </a:r>
            <a:r>
              <a:rPr sz="2200" spc="85" dirty="0">
                <a:solidFill>
                  <a:schemeClr val="tx1"/>
                </a:solidFill>
                <a:latin typeface="Tahoma"/>
                <a:cs typeface="Tahoma"/>
              </a:rPr>
              <a:t>комплекты </a:t>
            </a:r>
            <a:r>
              <a:rPr sz="2200" spc="65" dirty="0">
                <a:solidFill>
                  <a:schemeClr val="tx1"/>
                </a:solidFill>
                <a:latin typeface="Tahoma"/>
                <a:cs typeface="Tahoma"/>
              </a:rPr>
              <a:t>товаров,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ts val="2205"/>
              </a:lnSpc>
            </a:pPr>
            <a:r>
              <a:rPr lang="ru-RU" sz="2200" spc="135" dirty="0">
                <a:solidFill>
                  <a:schemeClr val="tx1"/>
                </a:solidFill>
                <a:latin typeface="Tahoma"/>
                <a:cs typeface="Tahoma"/>
              </a:rPr>
              <a:t>к</a:t>
            </a:r>
            <a:r>
              <a:rPr sz="2200" spc="135" dirty="0" err="1" smtClean="0">
                <a:solidFill>
                  <a:schemeClr val="tx1"/>
                </a:solidFill>
                <a:latin typeface="Tahoma"/>
                <a:cs typeface="Tahoma"/>
              </a:rPr>
              <a:t>оторыми</a:t>
            </a:r>
            <a:r>
              <a:rPr lang="ru-RU" sz="22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50" dirty="0" err="1" smtClean="0">
                <a:solidFill>
                  <a:schemeClr val="tx1"/>
                </a:solidFill>
                <a:latin typeface="Tahoma"/>
                <a:cs typeface="Tahoma"/>
              </a:rPr>
              <a:t>торгует</a:t>
            </a:r>
            <a:r>
              <a:rPr sz="2200" spc="-11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135" dirty="0">
                <a:solidFill>
                  <a:schemeClr val="tx1"/>
                </a:solidFill>
                <a:latin typeface="Tahoma"/>
                <a:cs typeface="Tahoma"/>
              </a:rPr>
              <a:t>магазин.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640" y="2319527"/>
            <a:ext cx="4855464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85" dirty="0"/>
              <a:t>ТОВАРНО</a:t>
            </a:r>
            <a:r>
              <a:rPr spc="-135" dirty="0"/>
              <a:t> </a:t>
            </a:r>
            <a:r>
              <a:rPr spc="-204" dirty="0"/>
              <a:t>–</a:t>
            </a:r>
            <a:r>
              <a:rPr spc="-135" dirty="0"/>
              <a:t> </a:t>
            </a:r>
            <a:r>
              <a:rPr spc="75" dirty="0"/>
              <a:t>СЮЖЕТНЫЕ</a:t>
            </a:r>
            <a:r>
              <a:rPr spc="-180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188591"/>
            <a:ext cx="4343399" cy="1565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lang="ru-RU" sz="2200" spc="50" dirty="0" smtClean="0">
                <a:solidFill>
                  <a:schemeClr val="tx1"/>
                </a:solidFill>
                <a:latin typeface="Tahoma"/>
                <a:cs typeface="Tahoma"/>
              </a:rPr>
              <a:t>Ч</a:t>
            </a:r>
            <a:r>
              <a:rPr sz="2200" spc="50" dirty="0" err="1" smtClean="0">
                <a:solidFill>
                  <a:schemeClr val="tx1"/>
                </a:solidFill>
                <a:latin typeface="Tahoma"/>
                <a:cs typeface="Tahoma"/>
              </a:rPr>
              <a:t>асть</a:t>
            </a:r>
            <a:r>
              <a:rPr lang="ru-RU" sz="22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204" dirty="0" err="1" smtClean="0">
                <a:solidFill>
                  <a:schemeClr val="tx1"/>
                </a:solidFill>
                <a:latin typeface="Tahoma"/>
                <a:cs typeface="Tahoma"/>
              </a:rPr>
              <a:t>ассортимента</a:t>
            </a:r>
            <a:r>
              <a:rPr sz="2200" spc="204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ahoma"/>
                <a:cs typeface="Tahoma"/>
              </a:rPr>
              <a:t>выставляется </a:t>
            </a:r>
            <a:r>
              <a:rPr sz="2200" spc="165" dirty="0">
                <a:solidFill>
                  <a:schemeClr val="tx1"/>
                </a:solidFill>
                <a:latin typeface="Tahoma"/>
                <a:cs typeface="Tahoma"/>
              </a:rPr>
              <a:t>неожиданным</a:t>
            </a:r>
            <a:r>
              <a:rPr sz="2200" spc="-1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chemeClr val="tx1"/>
                </a:solidFill>
                <a:latin typeface="Tahoma"/>
                <a:cs typeface="Tahoma"/>
              </a:rPr>
              <a:t>и </a:t>
            </a:r>
            <a:r>
              <a:rPr sz="2200" spc="114" dirty="0">
                <a:solidFill>
                  <a:schemeClr val="tx1"/>
                </a:solidFill>
                <a:latin typeface="Tahoma"/>
                <a:cs typeface="Tahoma"/>
              </a:rPr>
              <a:t>оригинальным </a:t>
            </a:r>
            <a:r>
              <a:rPr sz="2200" spc="245" dirty="0">
                <a:solidFill>
                  <a:schemeClr val="tx1"/>
                </a:solidFill>
                <a:latin typeface="Tahoma"/>
                <a:cs typeface="Tahoma"/>
              </a:rPr>
              <a:t>способом,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ts val="2245"/>
              </a:lnSpc>
            </a:pPr>
            <a:r>
              <a:rPr lang="ru-RU" sz="2200" spc="280" dirty="0">
                <a:solidFill>
                  <a:schemeClr val="tx1"/>
                </a:solidFill>
                <a:latin typeface="Tahoma"/>
                <a:cs typeface="Tahoma"/>
              </a:rPr>
              <a:t>п</a:t>
            </a:r>
            <a:r>
              <a:rPr sz="2200" spc="280" dirty="0" err="1" smtClean="0">
                <a:solidFill>
                  <a:schemeClr val="tx1"/>
                </a:solidFill>
                <a:latin typeface="Tahoma"/>
                <a:cs typeface="Tahoma"/>
              </a:rPr>
              <a:t>омимо</a:t>
            </a:r>
            <a:r>
              <a:rPr lang="ru-RU" sz="22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190" dirty="0" err="1" smtClean="0">
                <a:solidFill>
                  <a:schemeClr val="tx1"/>
                </a:solidFill>
                <a:latin typeface="Tahoma"/>
                <a:cs typeface="Tahoma"/>
              </a:rPr>
              <a:t>демонстрации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lang="ru-RU" sz="2200" spc="140" dirty="0">
                <a:solidFill>
                  <a:schemeClr val="tx1"/>
                </a:solidFill>
                <a:latin typeface="Tahoma"/>
                <a:cs typeface="Tahoma"/>
              </a:rPr>
              <a:t>т</a:t>
            </a:r>
            <a:r>
              <a:rPr sz="2200" spc="140" dirty="0" err="1" smtClean="0">
                <a:solidFill>
                  <a:schemeClr val="tx1"/>
                </a:solidFill>
                <a:latin typeface="Tahoma"/>
                <a:cs typeface="Tahoma"/>
              </a:rPr>
              <a:t>овара</a:t>
            </a:r>
            <a:r>
              <a:rPr lang="ru-RU" sz="220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130" dirty="0" err="1" smtClean="0">
                <a:solidFill>
                  <a:schemeClr val="tx1"/>
                </a:solidFill>
                <a:latin typeface="Tahoma"/>
                <a:cs typeface="Tahoma"/>
              </a:rPr>
              <a:t>наблюдается</a:t>
            </a:r>
            <a:r>
              <a:rPr lang="ru-RU" sz="22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200" spc="165" dirty="0" err="1" smtClean="0">
                <a:solidFill>
                  <a:schemeClr val="tx1"/>
                </a:solidFill>
                <a:latin typeface="Tahoma"/>
                <a:cs typeface="Tahoma"/>
              </a:rPr>
              <a:t>сценка</a:t>
            </a:r>
            <a:r>
              <a:rPr sz="2200" spc="165" dirty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endParaRPr sz="2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088" y="2456688"/>
            <a:ext cx="4956048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8646" y="999489"/>
            <a:ext cx="6039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АУКЦИОННЫЕ</a:t>
            </a:r>
            <a:r>
              <a:rPr spc="-145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217165"/>
            <a:ext cx="41910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chemeClr val="tx1"/>
                </a:solidFill>
                <a:latin typeface="Tahoma"/>
                <a:cs typeface="Tahoma"/>
              </a:rPr>
              <a:t>полная</a:t>
            </a:r>
            <a:r>
              <a:rPr sz="18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250" dirty="0">
                <a:solidFill>
                  <a:schemeClr val="tx1"/>
                </a:solidFill>
                <a:latin typeface="Tahoma"/>
                <a:cs typeface="Tahoma"/>
              </a:rPr>
              <a:t>смена 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стиля</a:t>
            </a:r>
            <a:r>
              <a:rPr sz="1800" spc="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витрины</a:t>
            </a:r>
            <a:r>
              <a:rPr sz="1800" spc="9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Tahoma"/>
                <a:cs typeface="Tahoma"/>
              </a:rPr>
              <a:t>для </a:t>
            </a:r>
            <a:r>
              <a:rPr sz="1800" spc="85" dirty="0">
                <a:solidFill>
                  <a:schemeClr val="tx1"/>
                </a:solidFill>
                <a:latin typeface="Tahoma"/>
                <a:cs typeface="Tahoma"/>
              </a:rPr>
              <a:t>проведения</a:t>
            </a:r>
            <a:r>
              <a:rPr sz="18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chemeClr val="tx1"/>
                </a:solidFill>
                <a:latin typeface="Tahoma"/>
                <a:cs typeface="Tahoma"/>
              </a:rPr>
              <a:t>акции </a:t>
            </a:r>
            <a:r>
              <a:rPr sz="1800" spc="95" dirty="0">
                <a:solidFill>
                  <a:schemeClr val="tx1"/>
                </a:solidFill>
                <a:latin typeface="Tahoma"/>
                <a:cs typeface="Tahoma"/>
              </a:rPr>
              <a:t>(оповещения</a:t>
            </a:r>
            <a:r>
              <a:rPr sz="1800" spc="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chemeClr val="tx1"/>
                </a:solidFill>
                <a:latin typeface="Tahoma"/>
                <a:cs typeface="Tahoma"/>
              </a:rPr>
              <a:t>о </a:t>
            </a:r>
            <a:r>
              <a:rPr sz="1800" spc="75" dirty="0" err="1" smtClean="0">
                <a:solidFill>
                  <a:schemeClr val="tx1"/>
                </a:solidFill>
                <a:latin typeface="Tahoma"/>
                <a:cs typeface="Tahoma"/>
              </a:rPr>
              <a:t>скидках,</a:t>
            </a:r>
            <a:r>
              <a:rPr sz="1800" spc="160" dirty="0" err="1" smtClean="0">
                <a:solidFill>
                  <a:schemeClr val="tx1"/>
                </a:solidFill>
                <a:latin typeface="Tahoma"/>
                <a:cs typeface="Tahoma"/>
              </a:rPr>
              <a:t>распродаже,</a:t>
            </a:r>
            <a:r>
              <a:rPr sz="1800" spc="80" dirty="0" err="1" smtClean="0">
                <a:solidFill>
                  <a:schemeClr val="tx1"/>
                </a:solidFill>
                <a:latin typeface="Tahoma"/>
                <a:cs typeface="Tahoma"/>
              </a:rPr>
              <a:t>поступлении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700" marR="86995">
              <a:lnSpc>
                <a:spcPct val="100000"/>
              </a:lnSpc>
            </a:pPr>
            <a:r>
              <a:rPr sz="1800" spc="80" dirty="0">
                <a:solidFill>
                  <a:schemeClr val="tx1"/>
                </a:solidFill>
                <a:latin typeface="Tahoma"/>
                <a:cs typeface="Tahoma"/>
              </a:rPr>
              <a:t>новой</a:t>
            </a:r>
            <a:r>
              <a:rPr sz="1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chemeClr val="tx1"/>
                </a:solidFill>
                <a:latin typeface="Tahoma"/>
                <a:cs typeface="Tahoma"/>
              </a:rPr>
              <a:t>коллекции) </a:t>
            </a:r>
            <a:r>
              <a:rPr sz="1800" spc="55" dirty="0">
                <a:solidFill>
                  <a:schemeClr val="tx1"/>
                </a:solidFill>
                <a:latin typeface="Tahoma"/>
                <a:cs typeface="Tahoma"/>
              </a:rPr>
              <a:t>или</a:t>
            </a:r>
            <a:r>
              <a:rPr sz="1800" spc="-7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-120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sz="18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chemeClr val="tx1"/>
                </a:solidFill>
                <a:latin typeface="Tahoma"/>
                <a:cs typeface="Tahoma"/>
              </a:rPr>
              <a:t>канун </a:t>
            </a:r>
            <a:r>
              <a:rPr sz="1800" spc="80" dirty="0">
                <a:solidFill>
                  <a:schemeClr val="tx1"/>
                </a:solidFill>
                <a:latin typeface="Tahoma"/>
                <a:cs typeface="Tahoma"/>
              </a:rPr>
              <a:t>праздника.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40" y="2261616"/>
            <a:ext cx="5135879" cy="28163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32380">
              <a:lnSpc>
                <a:spcPct val="100000"/>
              </a:lnSpc>
              <a:spcBef>
                <a:spcPts val="110"/>
              </a:spcBef>
            </a:pPr>
            <a:r>
              <a:rPr spc="240" dirty="0"/>
              <a:t>ЗАДАНИЕ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8898" y="2270836"/>
            <a:ext cx="7828280" cy="300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algn="ctr">
              <a:lnSpc>
                <a:spcPts val="2740"/>
              </a:lnSpc>
              <a:spcBef>
                <a:spcPts val="100"/>
              </a:spcBef>
            </a:pPr>
            <a:r>
              <a:rPr sz="2400" spc="50" dirty="0">
                <a:solidFill>
                  <a:schemeClr val="tx1"/>
                </a:solidFill>
                <a:latin typeface="Tahoma"/>
                <a:cs typeface="Tahoma"/>
              </a:rPr>
              <a:t>Выполните</a:t>
            </a:r>
            <a:r>
              <a:rPr sz="2400" spc="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285" dirty="0">
                <a:solidFill>
                  <a:schemeClr val="tx1"/>
                </a:solidFill>
                <a:latin typeface="Tahoma"/>
                <a:cs typeface="Tahoma"/>
              </a:rPr>
              <a:t>оформление</a:t>
            </a:r>
            <a:r>
              <a:rPr sz="2400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витрины</a:t>
            </a:r>
            <a:r>
              <a:rPr sz="2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chemeClr val="tx1"/>
                </a:solidFill>
                <a:latin typeface="Tahoma"/>
                <a:cs typeface="Tahoma"/>
              </a:rPr>
              <a:t>магазина</a:t>
            </a:r>
            <a:r>
              <a:rPr sz="24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45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sz="24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chemeClr val="tx1"/>
                </a:solidFill>
                <a:latin typeface="Tahoma"/>
                <a:cs typeface="Tahoma"/>
              </a:rPr>
              <a:t>виде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2384" algn="ctr">
              <a:lnSpc>
                <a:spcPts val="2740"/>
              </a:lnSpc>
            </a:pPr>
            <a:r>
              <a:rPr sz="2400" spc="75" dirty="0">
                <a:solidFill>
                  <a:schemeClr val="tx1"/>
                </a:solidFill>
                <a:latin typeface="Tahoma"/>
                <a:cs typeface="Tahoma"/>
              </a:rPr>
              <a:t>инсталляции,</a:t>
            </a:r>
            <a:r>
              <a:rPr sz="2400" spc="-9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chemeClr val="tx1"/>
                </a:solidFill>
                <a:latin typeface="Tahoma"/>
                <a:cs typeface="Tahoma"/>
              </a:rPr>
              <a:t>макета,</a:t>
            </a:r>
            <a:r>
              <a:rPr sz="2400" spc="-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chemeClr val="tx1"/>
                </a:solidFill>
                <a:latin typeface="Tahoma"/>
                <a:cs typeface="Tahoma"/>
              </a:rPr>
              <a:t>коллажа: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Бытовая</a:t>
            </a:r>
            <a:r>
              <a:rPr sz="2400" spc="-1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Tahoma"/>
                <a:cs typeface="Tahoma"/>
              </a:rPr>
              <a:t>техника,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книги,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229" dirty="0">
                <a:solidFill>
                  <a:schemeClr val="tx1"/>
                </a:solidFill>
                <a:latin typeface="Tahoma"/>
                <a:cs typeface="Tahoma"/>
              </a:rPr>
              <a:t>смартфоны,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135" dirty="0">
                <a:solidFill>
                  <a:schemeClr val="tx1"/>
                </a:solidFill>
                <a:latin typeface="Tahoma"/>
                <a:cs typeface="Tahoma"/>
              </a:rPr>
              <a:t>зоомагазин,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85" dirty="0">
                <a:solidFill>
                  <a:schemeClr val="tx1"/>
                </a:solidFill>
                <a:latin typeface="Tahoma"/>
                <a:cs typeface="Tahoma"/>
              </a:rPr>
              <a:t>продуктового</a:t>
            </a:r>
            <a:r>
              <a:rPr sz="2400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r>
              <a:rPr sz="2400" spc="-6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chemeClr val="tx1"/>
                </a:solidFill>
                <a:latin typeface="Tahoma"/>
                <a:cs typeface="Tahoma"/>
              </a:rPr>
              <a:t>других…</a:t>
            </a:r>
            <a:endParaRPr sz="24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1188644"/>
            <a:ext cx="8958071" cy="6354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20620" marR="5080" indent="-2408555">
              <a:lnSpc>
                <a:spcPts val="4320"/>
              </a:lnSpc>
              <a:spcBef>
                <a:spcPts val="655"/>
              </a:spcBef>
            </a:pPr>
            <a:r>
              <a:rPr spc="130" dirty="0"/>
              <a:t>ГЛАВНОЕ</a:t>
            </a:r>
            <a:r>
              <a:rPr spc="-175" dirty="0"/>
              <a:t> </a:t>
            </a:r>
            <a:r>
              <a:rPr dirty="0"/>
              <a:t>В</a:t>
            </a:r>
            <a:r>
              <a:rPr spc="-165" dirty="0"/>
              <a:t> </a:t>
            </a:r>
            <a:r>
              <a:rPr spc="285" dirty="0"/>
              <a:t>ОФОРМЛЕНИИ </a:t>
            </a:r>
            <a:r>
              <a:rPr spc="-10" dirty="0"/>
              <a:t>ВИТРИН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2622114"/>
            <a:ext cx="9214485" cy="243268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spc="175" dirty="0">
                <a:solidFill>
                  <a:schemeClr val="tx1"/>
                </a:solidFill>
                <a:latin typeface="Tahoma"/>
                <a:cs typeface="Tahoma"/>
              </a:rPr>
              <a:t>Хороший</a:t>
            </a: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chemeClr val="tx1"/>
                </a:solidFill>
                <a:latin typeface="Tahoma"/>
                <a:cs typeface="Tahoma"/>
              </a:rPr>
              <a:t>вкус,</a:t>
            </a:r>
            <a:r>
              <a:rPr sz="2000" spc="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chemeClr val="tx1"/>
                </a:solidFill>
                <a:latin typeface="Tahoma"/>
                <a:cs typeface="Tahoma"/>
              </a:rPr>
              <a:t>фантазия</a:t>
            </a:r>
            <a:r>
              <a:rPr sz="20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chemeClr val="tx1"/>
                </a:solidFill>
                <a:latin typeface="Tahoma"/>
                <a:cs typeface="Tahoma"/>
              </a:rPr>
              <a:t>и</a:t>
            </a:r>
            <a:r>
              <a:rPr sz="2000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chemeClr val="tx1"/>
                </a:solidFill>
                <a:latin typeface="Tahoma"/>
                <a:cs typeface="Tahoma"/>
              </a:rPr>
              <a:t>чувство</a:t>
            </a:r>
            <a:r>
              <a:rPr sz="2000" spc="-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chemeClr val="tx1"/>
                </a:solidFill>
                <a:latin typeface="Tahoma"/>
                <a:cs typeface="Tahoma"/>
              </a:rPr>
              <a:t>меры;</a:t>
            </a:r>
            <a:endParaRPr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spc="160" dirty="0">
                <a:solidFill>
                  <a:schemeClr val="tx1"/>
                </a:solidFill>
                <a:latin typeface="Tahoma"/>
                <a:cs typeface="Tahoma"/>
              </a:rPr>
              <a:t>Разумное</a:t>
            </a:r>
            <a:r>
              <a:rPr sz="2000" spc="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chemeClr val="tx1"/>
                </a:solidFill>
                <a:latin typeface="Tahoma"/>
                <a:cs typeface="Tahoma"/>
              </a:rPr>
              <a:t>сочетание</a:t>
            </a:r>
            <a:r>
              <a:rPr sz="20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цветов;</a:t>
            </a:r>
            <a:endParaRPr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spc="215" dirty="0">
                <a:solidFill>
                  <a:schemeClr val="tx1"/>
                </a:solidFill>
                <a:latin typeface="Tahoma"/>
                <a:cs typeface="Tahoma"/>
              </a:rPr>
              <a:t>Хорошее</a:t>
            </a:r>
            <a:r>
              <a:rPr sz="20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chemeClr val="tx1"/>
                </a:solidFill>
                <a:latin typeface="Tahoma"/>
                <a:cs typeface="Tahoma"/>
              </a:rPr>
              <a:t>освещение;</a:t>
            </a:r>
            <a:endParaRPr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spc="160" dirty="0">
                <a:solidFill>
                  <a:schemeClr val="tx1"/>
                </a:solidFill>
                <a:latin typeface="Tahoma"/>
                <a:cs typeface="Tahoma"/>
              </a:rPr>
              <a:t>Грамотное</a:t>
            </a:r>
            <a:r>
              <a:rPr sz="2000" spc="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chemeClr val="tx1"/>
                </a:solidFill>
                <a:latin typeface="Tahoma"/>
                <a:cs typeface="Tahoma"/>
              </a:rPr>
              <a:t>композиционное</a:t>
            </a:r>
            <a:r>
              <a:rPr sz="2000" spc="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chemeClr val="tx1"/>
                </a:solidFill>
                <a:latin typeface="Tahoma"/>
                <a:cs typeface="Tahoma"/>
              </a:rPr>
              <a:t>решение;</a:t>
            </a:r>
            <a:endParaRPr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spc="75" dirty="0">
                <a:solidFill>
                  <a:schemeClr val="tx1"/>
                </a:solidFill>
                <a:latin typeface="Tahoma"/>
                <a:cs typeface="Tahoma"/>
              </a:rPr>
              <a:t>Соответствие</a:t>
            </a:r>
            <a:r>
              <a:rPr sz="2000" spc="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chemeClr val="tx1"/>
                </a:solidFill>
                <a:latin typeface="Tahoma"/>
                <a:cs typeface="Tahoma"/>
              </a:rPr>
              <a:t>стиля</a:t>
            </a:r>
            <a:r>
              <a:rPr sz="20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95" dirty="0">
                <a:solidFill>
                  <a:schemeClr val="tx1"/>
                </a:solidFill>
                <a:latin typeface="Tahoma"/>
                <a:cs typeface="Tahoma"/>
              </a:rPr>
              <a:t>оформления</a:t>
            </a:r>
            <a:r>
              <a:rPr sz="2000" spc="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chemeClr val="tx1"/>
                </a:solidFill>
                <a:latin typeface="Tahoma"/>
                <a:cs typeface="Tahoma"/>
              </a:rPr>
              <a:t>витрины</a:t>
            </a:r>
            <a:r>
              <a:rPr sz="20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chemeClr val="tx1"/>
                </a:solidFill>
                <a:latin typeface="Tahoma"/>
                <a:cs typeface="Tahoma"/>
              </a:rPr>
              <a:t>имиджу</a:t>
            </a:r>
            <a:r>
              <a:rPr sz="2000" spc="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60" dirty="0">
                <a:solidFill>
                  <a:schemeClr val="tx1"/>
                </a:solidFill>
                <a:latin typeface="Tahoma"/>
                <a:cs typeface="Tahoma"/>
              </a:rPr>
              <a:t>магазина</a:t>
            </a:r>
            <a:r>
              <a:rPr sz="2000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-130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sz="20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chemeClr val="tx1"/>
                </a:solidFill>
                <a:latin typeface="Tahoma"/>
                <a:cs typeface="Tahoma"/>
              </a:rPr>
              <a:t>целом;</a:t>
            </a:r>
            <a:endParaRPr sz="200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spc="75" dirty="0">
                <a:solidFill>
                  <a:schemeClr val="tx1"/>
                </a:solidFill>
                <a:latin typeface="Tahoma"/>
                <a:cs typeface="Tahoma"/>
              </a:rPr>
              <a:t>Наличие</a:t>
            </a:r>
            <a:r>
              <a:rPr sz="2000" spc="-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chemeClr val="tx1"/>
                </a:solidFill>
                <a:latin typeface="Tahoma"/>
                <a:cs typeface="Tahoma"/>
              </a:rPr>
              <a:t>названия</a:t>
            </a:r>
            <a:r>
              <a:rPr sz="2000" spc="-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chemeClr val="tx1"/>
                </a:solidFill>
                <a:latin typeface="Tahoma"/>
                <a:cs typeface="Tahoma"/>
              </a:rPr>
              <a:t>магазина;</a:t>
            </a:r>
            <a:endParaRPr sz="2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767" y="413131"/>
            <a:ext cx="51600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влияет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дизайн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городской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среды?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767" y="1022984"/>
            <a:ext cx="4984115" cy="2870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954405" indent="-344805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6870" algn="l"/>
              </a:tabLst>
            </a:pP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восприятие</a:t>
            </a:r>
            <a:r>
              <a:rPr sz="180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выразительность </a:t>
            </a:r>
            <a:r>
              <a:rPr sz="1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архитектурного</a:t>
            </a:r>
            <a:r>
              <a:rPr sz="18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ансамбля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</a:t>
            </a:r>
            <a:r>
              <a:rPr sz="1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облик</a:t>
            </a:r>
            <a:r>
              <a:rPr sz="1800" spc="-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жителей</a:t>
            </a:r>
            <a:r>
              <a:rPr sz="1800" spc="-4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города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архитектуру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Что</a:t>
            </a:r>
            <a:r>
              <a:rPr sz="2000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создает</a:t>
            </a:r>
            <a:r>
              <a:rPr sz="2000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графический</a:t>
            </a:r>
            <a:r>
              <a:rPr sz="20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язык</a:t>
            </a:r>
            <a:r>
              <a:rPr sz="2000" b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улицы?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6870" algn="l"/>
              </a:tabLst>
            </a:pP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Прохожие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Афиши</a:t>
            </a:r>
            <a:r>
              <a:rPr sz="1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и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плакаты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Парки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3565" y="471373"/>
            <a:ext cx="29203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Какова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цель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витрины?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3565" y="1081227"/>
            <a:ext cx="4069079" cy="2900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6870" algn="l"/>
              </a:tabLst>
            </a:pP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Сделать</a:t>
            </a:r>
            <a:r>
              <a:rPr sz="1800" spc="-8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chemeClr val="tx1"/>
                </a:solidFill>
                <a:latin typeface="Microsoft Sans Serif"/>
                <a:cs typeface="Microsoft Sans Serif"/>
              </a:rPr>
              <a:t>из</a:t>
            </a:r>
            <a:r>
              <a:rPr sz="1800" spc="-9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прохожего</a:t>
            </a:r>
            <a:r>
              <a:rPr sz="1800" spc="-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покупателя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6870" algn="l"/>
              </a:tabLst>
            </a:pPr>
            <a:r>
              <a:rPr sz="1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Показать</a:t>
            </a:r>
            <a:r>
              <a:rPr sz="1800" spc="-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товары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Украсить</a:t>
            </a:r>
            <a:r>
              <a:rPr sz="18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город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Что</a:t>
            </a:r>
            <a:r>
              <a:rPr sz="2000" b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напоминает</a:t>
            </a:r>
            <a:r>
              <a:rPr sz="2000" b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образный</a:t>
            </a:r>
            <a:r>
              <a:rPr sz="2000" b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tx1"/>
                </a:solidFill>
                <a:latin typeface="Arial"/>
                <a:cs typeface="Arial"/>
              </a:rPr>
              <a:t>язык 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витрины?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Инсталляцию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6870" algn="l"/>
              </a:tabLst>
            </a:pP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Мозаику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Графику</a:t>
            </a:r>
            <a:endParaRPr sz="18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761154"/>
            <a:ext cx="7848600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Arial"/>
                <a:cs typeface="Arial"/>
              </a:rPr>
              <a:t>Как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по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другому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 err="1">
                <a:latin typeface="Arial"/>
                <a:cs typeface="Arial"/>
              </a:rPr>
              <a:t>называется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 err="1" smtClean="0">
                <a:latin typeface="Arial"/>
                <a:cs typeface="Arial"/>
              </a:rPr>
              <a:t>городской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sz="2000" b="1" spc="-10" dirty="0" err="1" smtClean="0">
                <a:latin typeface="Arial"/>
                <a:cs typeface="Arial"/>
              </a:rPr>
              <a:t>дизайн</a:t>
            </a:r>
            <a:r>
              <a:rPr sz="2000" b="1" spc="-10" dirty="0"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6870" algn="l"/>
              </a:tabLst>
            </a:pPr>
            <a:r>
              <a:rPr spc="-10" dirty="0"/>
              <a:t>Ансамбль</a:t>
            </a: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6870" algn="l"/>
              </a:tabLst>
            </a:pPr>
            <a:r>
              <a:rPr dirty="0"/>
              <a:t>Малые</a:t>
            </a:r>
            <a:r>
              <a:rPr spc="-15" dirty="0"/>
              <a:t> </a:t>
            </a:r>
            <a:r>
              <a:rPr spc="-10" dirty="0"/>
              <a:t>архитектурные</a:t>
            </a:r>
            <a:r>
              <a:rPr spc="35" dirty="0"/>
              <a:t> </a:t>
            </a:r>
            <a:r>
              <a:rPr spc="-20" dirty="0"/>
              <a:t>формы</a:t>
            </a: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pc="-10" dirty="0"/>
              <a:t>Планировка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Что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относится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элементам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городского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дизайна?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170"/>
              </a:spcBef>
              <a:buAutoNum type="alphaLcParenR"/>
              <a:tabLst>
                <a:tab pos="356870" algn="l"/>
              </a:tabLst>
            </a:pPr>
            <a:r>
              <a:rPr spc="-20" dirty="0"/>
              <a:t>Дома</a:t>
            </a: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6870" algn="l"/>
              </a:tabLst>
            </a:pPr>
            <a:r>
              <a:rPr spc="-20" dirty="0"/>
              <a:t>Торговые</a:t>
            </a:r>
            <a:r>
              <a:rPr spc="-40" dirty="0"/>
              <a:t> </a:t>
            </a:r>
            <a:r>
              <a:rPr spc="-10" dirty="0"/>
              <a:t>павильоны</a:t>
            </a: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pc="-10" dirty="0"/>
              <a:t>Качели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1905000"/>
            <a:ext cx="534035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7160" indent="-133350">
              <a:lnSpc>
                <a:spcPct val="100000"/>
              </a:lnSpc>
              <a:spcBef>
                <a:spcPts val="110"/>
              </a:spcBef>
              <a:buSzPct val="96428"/>
              <a:buChar char="•"/>
              <a:tabLst>
                <a:tab pos="137160" algn="l"/>
              </a:tabLst>
            </a:pP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Что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вам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понравилось</a:t>
            </a:r>
            <a:r>
              <a:rPr sz="28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2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уроке?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7160" indent="-133350">
              <a:lnSpc>
                <a:spcPct val="100000"/>
              </a:lnSpc>
              <a:buSzPct val="96428"/>
              <a:buChar char="•"/>
              <a:tabLst>
                <a:tab pos="137160" algn="l"/>
              </a:tabLst>
            </a:pP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Что</a:t>
            </a:r>
            <a:r>
              <a:rPr sz="28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нового</a:t>
            </a:r>
            <a:r>
              <a:rPr sz="28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узнали?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7160" indent="-133350">
              <a:lnSpc>
                <a:spcPct val="100000"/>
              </a:lnSpc>
              <a:buSzPct val="96428"/>
              <a:buChar char="•"/>
              <a:tabLst>
                <a:tab pos="137160" algn="l"/>
              </a:tabLst>
            </a:pP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Чему</a:t>
            </a:r>
            <a:r>
              <a:rPr sz="2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научились?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35" dirty="0">
                <a:solidFill>
                  <a:schemeClr val="tx1"/>
                </a:solidFill>
                <a:latin typeface="Microsoft Sans Serif"/>
                <a:cs typeface="Microsoft Sans Serif"/>
              </a:rPr>
              <a:t>Где</a:t>
            </a:r>
            <a:r>
              <a:rPr sz="2800" spc="-8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вам</a:t>
            </a:r>
            <a:r>
              <a:rPr sz="2800" spc="-1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эти</a:t>
            </a:r>
            <a:r>
              <a:rPr sz="2800" spc="-10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знания</a:t>
            </a:r>
            <a:r>
              <a:rPr sz="2800" spc="-1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пригодятся?</a:t>
            </a:r>
            <a:endParaRPr sz="28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711" y="1697735"/>
            <a:ext cx="5632703" cy="42001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0203" y="830656"/>
            <a:ext cx="4822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1"/>
                </a:solidFill>
                <a:latin typeface="Arial"/>
                <a:cs typeface="Arial"/>
              </a:rPr>
              <a:t>Практическая</a:t>
            </a:r>
            <a:r>
              <a:rPr sz="3600" b="1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chemeClr val="tx1"/>
                </a:solidFill>
                <a:latin typeface="Arial"/>
                <a:cs typeface="Arial"/>
              </a:rPr>
              <a:t>работа</a:t>
            </a:r>
            <a:endParaRPr sz="36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442313"/>
            <a:ext cx="3805554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14" dirty="0"/>
              <a:t>ИНСТАЛЛЯЦИЯ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643" y="1788032"/>
            <a:ext cx="2598420" cy="2771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установка,</a:t>
            </a:r>
            <a:r>
              <a:rPr sz="20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размещение,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монтаж)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—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форма</a:t>
            </a:r>
            <a:r>
              <a:rPr sz="20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chemeClr val="tx1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</a:rPr>
              <a:t>современного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solidFill>
                  <a:schemeClr val="tx1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  <a:hlinkClick r:id="rId2"/>
              </a:rPr>
              <a:t>искусства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,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22225" algn="just">
              <a:lnSpc>
                <a:spcPct val="100000"/>
              </a:lnSpc>
            </a:pP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представляющая</a:t>
            </a:r>
            <a:r>
              <a:rPr sz="20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собой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пространственную</a:t>
            </a:r>
            <a:r>
              <a:rPr sz="20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u="sng" spc="-25" dirty="0">
                <a:solidFill>
                  <a:schemeClr val="tx1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</a:rPr>
              <a:t>ком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chemeClr val="tx1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  <a:hlinkClick r:id="rId3"/>
              </a:rPr>
              <a:t>позицию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,</a:t>
            </a:r>
            <a:r>
              <a:rPr sz="2000" spc="-90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созданную</a:t>
            </a:r>
            <a:r>
              <a:rPr sz="2000" spc="-75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и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з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различных</a:t>
            </a:r>
            <a:r>
              <a:rPr sz="20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готовых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материалов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форм.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57471" y="612648"/>
            <a:ext cx="7650480" cy="5645150"/>
            <a:chOff x="4157471" y="612648"/>
            <a:chExt cx="7650480" cy="56451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4983" y="612648"/>
              <a:ext cx="3172968" cy="5644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2295143"/>
              <a:ext cx="5065776" cy="3648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2532888"/>
            <a:ext cx="5129784" cy="38618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3640" y="2508504"/>
            <a:ext cx="5184648" cy="38922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059" y="1803857"/>
            <a:ext cx="4606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Сюжетная</a:t>
            </a:r>
            <a:r>
              <a:rPr sz="2000" b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витрина.</a:t>
            </a:r>
            <a:endParaRPr sz="200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Книжный</a:t>
            </a:r>
            <a:r>
              <a:rPr sz="2000" b="1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магазин</a:t>
            </a:r>
            <a:r>
              <a:rPr sz="2000" b="1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/>
                </a:solidFill>
                <a:latin typeface="Arial"/>
                <a:cs typeface="Arial"/>
              </a:rPr>
              <a:t>«Тайная</a:t>
            </a:r>
            <a:r>
              <a:rPr sz="2000" b="1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Arial"/>
                <a:cs typeface="Arial"/>
              </a:rPr>
              <a:t>комната»</a:t>
            </a:r>
            <a:endParaRPr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0268" y="1751533"/>
            <a:ext cx="41484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Аукционная</a:t>
            </a:r>
            <a:r>
              <a:rPr sz="1800" b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витрина.</a:t>
            </a:r>
            <a:endParaRPr sz="180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Магазин</a:t>
            </a:r>
            <a:r>
              <a:rPr sz="1800" b="1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бытовой</a:t>
            </a:r>
            <a:r>
              <a:rPr sz="18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техники</a:t>
            </a:r>
            <a:r>
              <a:rPr sz="1800" b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«ОПТИМ»</a:t>
            </a:r>
            <a:endParaRPr sz="18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4808" y="2682239"/>
            <a:ext cx="4898136" cy="3642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583" y="2663951"/>
            <a:ext cx="4949952" cy="36850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6966" y="1908759"/>
            <a:ext cx="37896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Сюжетная</a:t>
            </a:r>
            <a:r>
              <a:rPr sz="1800" b="1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витрина.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Аптека</a:t>
            </a:r>
            <a:r>
              <a:rPr sz="18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для</a:t>
            </a:r>
            <a:r>
              <a:rPr sz="1800" b="1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животных</a:t>
            </a:r>
            <a:r>
              <a:rPr sz="1800" b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«Айболит»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4046" y="1906015"/>
            <a:ext cx="4858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Аукционная</a:t>
            </a:r>
            <a:r>
              <a:rPr sz="1800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витрина.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Магазин</a:t>
            </a:r>
            <a:r>
              <a:rPr sz="1800" b="1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цифровой</a:t>
            </a:r>
            <a:r>
              <a:rPr sz="1800" b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техники</a:t>
            </a:r>
            <a:r>
              <a:rPr sz="18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«Смартфоны»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175" y="691718"/>
            <a:ext cx="87426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ОБЪЕКТЫ</a:t>
            </a:r>
            <a:r>
              <a:rPr spc="-200" dirty="0"/>
              <a:t> </a:t>
            </a:r>
            <a:r>
              <a:rPr spc="330" dirty="0"/>
              <a:t>ГОРОДСКОГО</a:t>
            </a:r>
            <a:r>
              <a:rPr spc="-245" dirty="0"/>
              <a:t> </a:t>
            </a:r>
            <a:r>
              <a:rPr spc="295" dirty="0"/>
              <a:t>ДИЗАЙНА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381001" y="1507363"/>
            <a:ext cx="4231868" cy="418845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97205" marR="440690" indent="-43180" algn="just">
              <a:lnSpc>
                <a:spcPct val="90000"/>
              </a:lnSpc>
              <a:spcBef>
                <a:spcPts val="385"/>
              </a:spcBef>
            </a:pPr>
            <a:r>
              <a:rPr dirty="0">
                <a:solidFill>
                  <a:schemeClr val="tx1"/>
                </a:solidFill>
              </a:rPr>
              <a:t>Торговые</a:t>
            </a:r>
            <a:r>
              <a:rPr spc="320" dirty="0">
                <a:solidFill>
                  <a:schemeClr val="tx1"/>
                </a:solidFill>
              </a:rPr>
              <a:t> </a:t>
            </a:r>
            <a:r>
              <a:rPr spc="85" dirty="0">
                <a:solidFill>
                  <a:schemeClr val="tx1"/>
                </a:solidFill>
              </a:rPr>
              <a:t>автоматы, </a:t>
            </a:r>
            <a:r>
              <a:rPr spc="229" dirty="0">
                <a:solidFill>
                  <a:schemeClr val="tx1"/>
                </a:solidFill>
              </a:rPr>
              <a:t>информационные </a:t>
            </a:r>
            <a:r>
              <a:rPr spc="100" dirty="0">
                <a:solidFill>
                  <a:schemeClr val="tx1"/>
                </a:solidFill>
              </a:rPr>
              <a:t>стенды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120" dirty="0">
                <a:solidFill>
                  <a:schemeClr val="tx1"/>
                </a:solidFill>
              </a:rPr>
              <a:t>и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витрины,</a:t>
            </a:r>
          </a:p>
          <a:p>
            <a:pPr marL="82550" algn="just">
              <a:lnSpc>
                <a:spcPts val="2450"/>
              </a:lnSpc>
            </a:pPr>
            <a:r>
              <a:rPr spc="204" dirty="0">
                <a:solidFill>
                  <a:schemeClr val="tx1"/>
                </a:solidFill>
              </a:rPr>
              <a:t>светофоры</a:t>
            </a:r>
            <a:r>
              <a:rPr spc="-35" dirty="0">
                <a:solidFill>
                  <a:schemeClr val="tx1"/>
                </a:solidFill>
              </a:rPr>
              <a:t> </a:t>
            </a:r>
            <a:r>
              <a:rPr spc="120" dirty="0">
                <a:solidFill>
                  <a:schemeClr val="tx1"/>
                </a:solidFill>
              </a:rPr>
              <a:t>и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155" dirty="0">
                <a:solidFill>
                  <a:schemeClr val="tx1"/>
                </a:solidFill>
              </a:rPr>
              <a:t>дорожные</a:t>
            </a:r>
          </a:p>
          <a:p>
            <a:pPr marL="149225" marR="140335" indent="362585" algn="just">
              <a:lnSpc>
                <a:spcPts val="2590"/>
              </a:lnSpc>
              <a:spcBef>
                <a:spcPts val="185"/>
              </a:spcBef>
            </a:pPr>
            <a:r>
              <a:rPr spc="80" dirty="0">
                <a:solidFill>
                  <a:schemeClr val="tx1"/>
                </a:solidFill>
              </a:rPr>
              <a:t>указатели,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365" dirty="0">
                <a:solidFill>
                  <a:schemeClr val="tx1"/>
                </a:solidFill>
              </a:rPr>
              <a:t>а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95" dirty="0">
                <a:solidFill>
                  <a:schemeClr val="tx1"/>
                </a:solidFill>
              </a:rPr>
              <a:t>также </a:t>
            </a:r>
            <a:r>
              <a:rPr spc="185" dirty="0">
                <a:solidFill>
                  <a:schemeClr val="tx1"/>
                </a:solidFill>
              </a:rPr>
              <a:t>оборудование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spc="65" dirty="0">
                <a:solidFill>
                  <a:schemeClr val="tx1"/>
                </a:solidFill>
              </a:rPr>
              <a:t>детских,</a:t>
            </a:r>
          </a:p>
          <a:p>
            <a:pPr marL="539750" marR="531495" indent="1905" algn="ctr">
              <a:lnSpc>
                <a:spcPts val="2590"/>
              </a:lnSpc>
              <a:spcBef>
                <a:spcPts val="10"/>
              </a:spcBef>
            </a:pPr>
            <a:r>
              <a:rPr spc="40" dirty="0">
                <a:solidFill>
                  <a:schemeClr val="tx1"/>
                </a:solidFill>
              </a:rPr>
              <a:t>танцевальных, </a:t>
            </a:r>
            <a:r>
              <a:rPr spc="60" dirty="0">
                <a:solidFill>
                  <a:schemeClr val="tx1"/>
                </a:solidFill>
              </a:rPr>
              <a:t>развлекательных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70" dirty="0">
                <a:solidFill>
                  <a:schemeClr val="tx1"/>
                </a:solidFill>
              </a:rPr>
              <a:t>и</a:t>
            </a:r>
          </a:p>
          <a:p>
            <a:pPr marL="228600" marR="224154" algn="ctr">
              <a:lnSpc>
                <a:spcPts val="2590"/>
              </a:lnSpc>
              <a:spcBef>
                <a:spcPts val="5"/>
              </a:spcBef>
            </a:pPr>
            <a:r>
              <a:rPr spc="105" dirty="0">
                <a:solidFill>
                  <a:schemeClr val="tx1"/>
                </a:solidFill>
              </a:rPr>
              <a:t>спортивно-</a:t>
            </a:r>
            <a:r>
              <a:rPr spc="-10" dirty="0">
                <a:solidFill>
                  <a:schemeClr val="tx1"/>
                </a:solidFill>
              </a:rPr>
              <a:t>игровых </a:t>
            </a:r>
            <a:r>
              <a:rPr spc="190" dirty="0">
                <a:solidFill>
                  <a:schemeClr val="tx1"/>
                </a:solidFill>
              </a:rPr>
              <a:t>площадок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-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spc="215" dirty="0">
                <a:solidFill>
                  <a:schemeClr val="tx1"/>
                </a:solidFill>
              </a:rPr>
              <a:t>на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spc="80" dirty="0">
                <a:solidFill>
                  <a:schemeClr val="tx1"/>
                </a:solidFill>
              </a:rPr>
              <a:t>первый</a:t>
            </a:r>
          </a:p>
          <a:p>
            <a:pPr marL="12700" marR="5080" algn="ctr">
              <a:lnSpc>
                <a:spcPts val="2590"/>
              </a:lnSpc>
              <a:spcBef>
                <a:spcPts val="5"/>
              </a:spcBef>
            </a:pPr>
            <a:r>
              <a:rPr spc="-85" dirty="0">
                <a:solidFill>
                  <a:schemeClr val="tx1"/>
                </a:solidFill>
              </a:rPr>
              <a:t>взгляд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190" dirty="0">
                <a:solidFill>
                  <a:schemeClr val="tx1"/>
                </a:solidFill>
              </a:rPr>
              <a:t>малозначащие,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spc="145" dirty="0">
                <a:solidFill>
                  <a:schemeClr val="tx1"/>
                </a:solidFill>
              </a:rPr>
              <a:t>но </a:t>
            </a:r>
            <a:r>
              <a:rPr spc="114" dirty="0">
                <a:solidFill>
                  <a:schemeClr val="tx1"/>
                </a:solidFill>
              </a:rPr>
              <a:t>как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155" dirty="0">
                <a:solidFill>
                  <a:schemeClr val="tx1"/>
                </a:solidFill>
              </a:rPr>
              <a:t>они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важны!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3209" y="1596390"/>
            <a:ext cx="4842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190" dirty="0">
                <a:solidFill>
                  <a:srgbClr val="FFFFFF"/>
                </a:solidFill>
                <a:latin typeface="Tahoma"/>
                <a:cs typeface="Tahoma"/>
              </a:rPr>
              <a:t>Малые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архитектурные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80" dirty="0">
                <a:solidFill>
                  <a:srgbClr val="FFFFFF"/>
                </a:solidFill>
                <a:latin typeface="Tahoma"/>
                <a:cs typeface="Tahoma"/>
              </a:rPr>
              <a:t>формы,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призваны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ahoma"/>
                <a:cs typeface="Tahoma"/>
              </a:rPr>
              <a:t>сделать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0" dirty="0">
                <a:solidFill>
                  <a:srgbClr val="FFFFFF"/>
                </a:solidFill>
                <a:latin typeface="Tahoma"/>
                <a:cs typeface="Tahoma"/>
              </a:rPr>
              <a:t>мир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улицы 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удобным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людей.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888" y="2865120"/>
            <a:ext cx="2350008" cy="15483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8847" y="2767583"/>
            <a:ext cx="1932431" cy="17495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3896" y="4645152"/>
            <a:ext cx="2593848" cy="17312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9304" y="4782311"/>
            <a:ext cx="2167128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455" y="2438400"/>
            <a:ext cx="3846576" cy="28072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2343" y="1996439"/>
            <a:ext cx="2331720" cy="39867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764950"/>
            <a:ext cx="10515600" cy="525912"/>
          </a:xfrm>
          <a:prstGeom prst="rect">
            <a:avLst/>
          </a:prstGeom>
        </p:spPr>
        <p:txBody>
          <a:bodyPr vert="horz" wrap="square" lIns="0" tIns="94106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Что</a:t>
            </a:r>
            <a:r>
              <a:rPr sz="28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вы</a:t>
            </a:r>
            <a:r>
              <a:rPr sz="2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видите?</a:t>
            </a:r>
            <a:endParaRPr sz="28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8925"/>
            <a:ext cx="10515600" cy="517962"/>
          </a:xfrm>
          <a:prstGeom prst="rect">
            <a:avLst/>
          </a:prstGeom>
        </p:spPr>
        <p:txBody>
          <a:bodyPr vert="horz" wrap="square" lIns="0" tIns="86233" rIns="0" bIns="0" rtlCol="0">
            <a:spAutoFit/>
          </a:bodyPr>
          <a:lstStyle/>
          <a:p>
            <a:pPr marL="165227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Что</a:t>
            </a:r>
            <a:r>
              <a:rPr sz="28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вы</a:t>
            </a:r>
            <a:r>
              <a:rPr sz="28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видите?</a:t>
            </a:r>
            <a:endParaRPr sz="28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832" y="1923288"/>
            <a:ext cx="6096000" cy="4047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4657" y="548386"/>
            <a:ext cx="2611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Что</a:t>
            </a:r>
            <a:r>
              <a:rPr sz="2800" spc="-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chemeClr val="tx1"/>
                </a:solidFill>
                <a:latin typeface="Microsoft Sans Serif"/>
                <a:cs typeface="Microsoft Sans Serif"/>
              </a:rPr>
              <a:t>вы</a:t>
            </a:r>
            <a:r>
              <a:rPr sz="2800" spc="-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видите?</a:t>
            </a:r>
            <a:endParaRPr sz="28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207" y="1091183"/>
            <a:ext cx="5114544" cy="5114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73879"/>
            <a:ext cx="12192000" cy="2484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5821" y="2733192"/>
            <a:ext cx="896683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105" dirty="0">
                <a:solidFill>
                  <a:schemeClr val="tx1"/>
                </a:solidFill>
              </a:rPr>
              <a:t>ВЕЩЬ</a:t>
            </a:r>
            <a:r>
              <a:rPr sz="5400" spc="-220" dirty="0">
                <a:solidFill>
                  <a:schemeClr val="tx1"/>
                </a:solidFill>
              </a:rPr>
              <a:t> </a:t>
            </a:r>
            <a:r>
              <a:rPr sz="5400" dirty="0">
                <a:solidFill>
                  <a:schemeClr val="tx1"/>
                </a:solidFill>
              </a:rPr>
              <a:t>В</a:t>
            </a:r>
            <a:r>
              <a:rPr sz="5400" spc="-220" dirty="0">
                <a:solidFill>
                  <a:schemeClr val="tx1"/>
                </a:solidFill>
              </a:rPr>
              <a:t> </a:t>
            </a:r>
            <a:r>
              <a:rPr sz="5400" spc="240" dirty="0">
                <a:solidFill>
                  <a:schemeClr val="tx1"/>
                </a:solidFill>
              </a:rPr>
              <a:t>ГОРОДЕ.</a:t>
            </a:r>
            <a:r>
              <a:rPr sz="5400" spc="-235" dirty="0">
                <a:solidFill>
                  <a:schemeClr val="tx1"/>
                </a:solidFill>
              </a:rPr>
              <a:t> </a:t>
            </a:r>
            <a:r>
              <a:rPr sz="5400" spc="90" dirty="0">
                <a:solidFill>
                  <a:schemeClr val="tx1"/>
                </a:solidFill>
              </a:rPr>
              <a:t>ВИТРИНА</a:t>
            </a:r>
            <a:endParaRPr sz="5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4883" y="1169288"/>
            <a:ext cx="7528559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4560"/>
              </a:lnSpc>
              <a:spcBef>
                <a:spcPts val="105"/>
              </a:spcBef>
            </a:pPr>
            <a:r>
              <a:rPr spc="120" dirty="0"/>
              <a:t>ОПРЕДЕЛЁННОЕ</a:t>
            </a:r>
            <a:r>
              <a:rPr spc="-165" dirty="0"/>
              <a:t> </a:t>
            </a:r>
            <a:r>
              <a:rPr spc="250" dirty="0"/>
              <a:t>МЕСТО</a:t>
            </a:r>
            <a:r>
              <a:rPr spc="-150" dirty="0"/>
              <a:t> </a:t>
            </a:r>
            <a:r>
              <a:rPr spc="-60" dirty="0"/>
              <a:t>В</a:t>
            </a:r>
          </a:p>
          <a:p>
            <a:pPr marL="12065" marR="5080" algn="ctr">
              <a:lnSpc>
                <a:spcPts val="4320"/>
              </a:lnSpc>
              <a:spcBef>
                <a:spcPts val="305"/>
              </a:spcBef>
            </a:pPr>
            <a:r>
              <a:rPr spc="385" dirty="0"/>
              <a:t>ГОРОДСКОМ</a:t>
            </a:r>
            <a:r>
              <a:rPr spc="-165" dirty="0"/>
              <a:t> </a:t>
            </a:r>
            <a:r>
              <a:rPr spc="130" dirty="0"/>
              <a:t>ПРОСТРАНСТВЕ </a:t>
            </a:r>
            <a:r>
              <a:rPr spc="260" dirty="0"/>
              <a:t>ЗАНИМАЮТ</a:t>
            </a:r>
            <a:r>
              <a:rPr spc="-165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3627004"/>
            <a:ext cx="4770120" cy="17208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100" dirty="0">
                <a:solidFill>
                  <a:schemeClr val="tx1"/>
                </a:solidFill>
                <a:latin typeface="Tahoma"/>
                <a:cs typeface="Tahoma"/>
              </a:rPr>
              <a:t>Витрина</a:t>
            </a:r>
            <a:r>
              <a:rPr sz="2400" spc="-9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-</a:t>
            </a:r>
            <a:r>
              <a:rPr sz="2400" spc="-9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chemeClr val="tx1"/>
                </a:solidFill>
                <a:latin typeface="Tahoma"/>
                <a:cs typeface="Tahoma"/>
              </a:rPr>
              <a:t>окно</a:t>
            </a:r>
            <a:r>
              <a:rPr sz="2400" spc="-1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60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sz="2400" spc="-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335" dirty="0">
                <a:solidFill>
                  <a:schemeClr val="tx1"/>
                </a:solidFill>
                <a:latin typeface="Tahoma"/>
                <a:cs typeface="Tahoma"/>
              </a:rPr>
              <a:t>мир</a:t>
            </a:r>
            <a:r>
              <a:rPr sz="2400" spc="-1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Tahoma"/>
                <a:cs typeface="Tahoma"/>
              </a:rPr>
              <a:t>вещей.</a:t>
            </a:r>
            <a:endParaRPr sz="2400">
              <a:solidFill>
                <a:schemeClr val="tx1"/>
              </a:solidFill>
              <a:latin typeface="Tahoma"/>
              <a:cs typeface="Tahoma"/>
            </a:endParaRPr>
          </a:p>
          <a:p>
            <a:pPr marL="241300" indent="-228600">
              <a:lnSpc>
                <a:spcPts val="2735"/>
              </a:lnSpc>
              <a:spcBef>
                <a:spcPts val="6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100" dirty="0">
                <a:solidFill>
                  <a:schemeClr val="tx1"/>
                </a:solidFill>
                <a:latin typeface="Tahoma"/>
                <a:cs typeface="Tahoma"/>
              </a:rPr>
              <a:t>Витрина</a:t>
            </a:r>
            <a:r>
              <a:rPr sz="2400" spc="-1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-</a:t>
            </a:r>
            <a:r>
              <a:rPr sz="2400" spc="-1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chemeClr val="tx1"/>
                </a:solidFill>
                <a:latin typeface="Tahoma"/>
                <a:cs typeface="Tahoma"/>
              </a:rPr>
              <a:t>рекламный</a:t>
            </a:r>
            <a:endParaRPr sz="2400">
              <a:solidFill>
                <a:schemeClr val="tx1"/>
              </a:solidFill>
              <a:latin typeface="Tahoma"/>
              <a:cs typeface="Tahoma"/>
            </a:endParaRPr>
          </a:p>
          <a:p>
            <a:pPr marR="75565" algn="r">
              <a:lnSpc>
                <a:spcPts val="2735"/>
              </a:lnSpc>
            </a:pPr>
            <a:r>
              <a:rPr sz="2400" spc="175" dirty="0">
                <a:solidFill>
                  <a:schemeClr val="tx1"/>
                </a:solidFill>
                <a:latin typeface="Tahoma"/>
                <a:cs typeface="Tahoma"/>
              </a:rPr>
              <a:t>натюрморт</a:t>
            </a:r>
            <a:r>
              <a:rPr sz="2400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chemeClr val="tx1"/>
                </a:solidFill>
                <a:latin typeface="Tahoma"/>
                <a:cs typeface="Tahoma"/>
              </a:rPr>
              <a:t>или</a:t>
            </a:r>
            <a:r>
              <a:rPr sz="2400" spc="-8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ahoma"/>
                <a:cs typeface="Tahoma"/>
              </a:rPr>
              <a:t>инсталляция.</a:t>
            </a:r>
            <a:endParaRPr sz="2400">
              <a:solidFill>
                <a:schemeClr val="tx1"/>
              </a:solidFill>
              <a:latin typeface="Tahoma"/>
              <a:cs typeface="Tahoma"/>
            </a:endParaRPr>
          </a:p>
          <a:p>
            <a:pPr marL="228600" marR="5080" indent="-228600" algn="r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228600" algn="l"/>
              </a:tabLst>
            </a:pPr>
            <a:r>
              <a:rPr sz="2400" spc="100" dirty="0">
                <a:solidFill>
                  <a:schemeClr val="tx1"/>
                </a:solidFill>
                <a:latin typeface="Tahoma"/>
                <a:cs typeface="Tahoma"/>
              </a:rPr>
              <a:t>Витрина</a:t>
            </a:r>
            <a:r>
              <a:rPr sz="2400" spc="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chemeClr val="tx1"/>
                </a:solidFill>
                <a:latin typeface="Tahoma"/>
                <a:cs typeface="Tahoma"/>
              </a:rPr>
              <a:t>–</a:t>
            </a:r>
            <a:r>
              <a:rPr sz="2400" spc="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chemeClr val="tx1"/>
                </a:solidFill>
                <a:latin typeface="Tahoma"/>
                <a:cs typeface="Tahoma"/>
              </a:rPr>
              <a:t>торговый</a:t>
            </a:r>
            <a:r>
              <a:rPr sz="2400" spc="7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chemeClr val="tx1"/>
                </a:solidFill>
                <a:latin typeface="Tahoma"/>
                <a:cs typeface="Tahoma"/>
              </a:rPr>
              <a:t>зазывала.</a:t>
            </a:r>
            <a:endParaRPr sz="240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3069335"/>
            <a:ext cx="2490216" cy="3148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576" y="1337282"/>
            <a:ext cx="461645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ВИТРИНЫ</a:t>
            </a:r>
            <a:r>
              <a:rPr spc="-125" dirty="0"/>
              <a:t> </a:t>
            </a:r>
            <a:r>
              <a:rPr spc="40" dirty="0"/>
              <a:t>БЫВАЮТ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6426" y="2433762"/>
            <a:ext cx="5067935" cy="25076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240" dirty="0">
                <a:solidFill>
                  <a:schemeClr val="tx1"/>
                </a:solidFill>
                <a:latin typeface="Tahoma"/>
                <a:cs typeface="Tahoma"/>
              </a:rPr>
              <a:t>Сюжетными</a:t>
            </a:r>
            <a:endParaRPr sz="3600">
              <a:solidFill>
                <a:schemeClr val="tx1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170" dirty="0">
                <a:solidFill>
                  <a:schemeClr val="tx1"/>
                </a:solidFill>
                <a:latin typeface="Tahoma"/>
                <a:cs typeface="Tahoma"/>
              </a:rPr>
              <a:t>Товарными</a:t>
            </a:r>
            <a:endParaRPr sz="3600">
              <a:solidFill>
                <a:schemeClr val="tx1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114" dirty="0">
                <a:solidFill>
                  <a:schemeClr val="tx1"/>
                </a:solidFill>
                <a:latin typeface="Tahoma"/>
                <a:cs typeface="Tahoma"/>
              </a:rPr>
              <a:t>Товарно-</a:t>
            </a:r>
            <a:r>
              <a:rPr sz="3600" spc="229" dirty="0">
                <a:solidFill>
                  <a:schemeClr val="tx1"/>
                </a:solidFill>
                <a:latin typeface="Tahoma"/>
                <a:cs typeface="Tahoma"/>
              </a:rPr>
              <a:t>сюжетными</a:t>
            </a:r>
            <a:endParaRPr sz="3600">
              <a:solidFill>
                <a:schemeClr val="tx1"/>
              </a:solidFill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235" dirty="0">
                <a:solidFill>
                  <a:schemeClr val="tx1"/>
                </a:solidFill>
                <a:latin typeface="Tahoma"/>
                <a:cs typeface="Tahoma"/>
              </a:rPr>
              <a:t>Аукционными</a:t>
            </a:r>
            <a:endParaRPr sz="360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439</Words>
  <Application>Microsoft Office PowerPoint</Application>
  <PresentationFormat>Широкоэкранный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Microsoft Sans Serif</vt:lpstr>
      <vt:lpstr>Tahoma</vt:lpstr>
      <vt:lpstr>Times New Roman</vt:lpstr>
      <vt:lpstr>Тема Office</vt:lpstr>
      <vt:lpstr>ГОРОДСКАЯ СРЕДА</vt:lpstr>
      <vt:lpstr>ИНСТАЛЛЯЦИЯ</vt:lpstr>
      <vt:lpstr>ОБЪЕКТЫ ГОРОДСКОГО ДИЗАЙНА</vt:lpstr>
      <vt:lpstr>Что вы видите?</vt:lpstr>
      <vt:lpstr>Что вы видите?</vt:lpstr>
      <vt:lpstr>Что вы видите?</vt:lpstr>
      <vt:lpstr>ВЕЩЬ В ГОРОДЕ. ВИТРИНА</vt:lpstr>
      <vt:lpstr>ОПРЕДЕЛЁННОЕ МЕСТО В ГОРОДСКОМ ПРОСТРАНСТВЕ ЗАНИМАЮТ ВИТРИНЫ</vt:lpstr>
      <vt:lpstr>ВИТРИНЫ БЫВАЮТ</vt:lpstr>
      <vt:lpstr>СЮЖЕТНЫЕ ВИТРИНЫ</vt:lpstr>
      <vt:lpstr>ТОВАРНЫЕ ВИТРИНЫ</vt:lpstr>
      <vt:lpstr>ТОВАРНО – СЮЖЕТНЫЕ ВИТРИНЫ</vt:lpstr>
      <vt:lpstr>АУКЦИОННЫЕ ВИТРИНЫ</vt:lpstr>
      <vt:lpstr>ЗАДАНИЕ</vt:lpstr>
      <vt:lpstr>ГЛАВНОЕ В ОФОРМЛЕНИИ ВИТРИН</vt:lpstr>
      <vt:lpstr>На что влияет дизайн городской среды?</vt:lpstr>
      <vt:lpstr>Как по другому называется городской дизайн?</vt:lpstr>
      <vt:lpstr>Презентация PowerPoint</vt:lpstr>
      <vt:lpstr>Практическая работа</vt:lpstr>
      <vt:lpstr>Сюжетная витрина. Книжный магазин «Тайная комната»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СРЕДА</dc:title>
  <dc:creator>201</dc:creator>
  <cp:lastModifiedBy>201</cp:lastModifiedBy>
  <cp:revision>5</cp:revision>
  <dcterms:created xsi:type="dcterms:W3CDTF">2025-12-11T00:32:27Z</dcterms:created>
  <dcterms:modified xsi:type="dcterms:W3CDTF">2025-12-11T00:49:03Z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2025-12-11T00:00:00Z</vt:filetime>
  </property>
  <property fmtid="{D5CDD505-2E9C-101B-9397-08002B2CF9AE}" pid="5" name="Producer">
    <vt:lpwstr>www.ilovepdf.com</vt:lpwstr>
  </property>
</Properties>
</file>