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38" r:id="rId25"/>
    <p:sldId id="340" r:id="rId26"/>
    <p:sldId id="341" r:id="rId27"/>
    <p:sldId id="339" r:id="rId28"/>
    <p:sldId id="342" r:id="rId29"/>
    <p:sldId id="345" r:id="rId30"/>
    <p:sldId id="343" r:id="rId31"/>
    <p:sldId id="346" r:id="rId32"/>
    <p:sldId id="344" r:id="rId33"/>
    <p:sldId id="347" r:id="rId34"/>
    <p:sldId id="323" r:id="rId35"/>
    <p:sldId id="324" r:id="rId36"/>
    <p:sldId id="325" r:id="rId37"/>
    <p:sldId id="348" r:id="rId38"/>
    <p:sldId id="349" r:id="rId39"/>
    <p:sldId id="351" r:id="rId40"/>
    <p:sldId id="350" r:id="rId41"/>
    <p:sldId id="35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8606" autoAdjust="0"/>
  </p:normalViewPr>
  <p:slideViewPr>
    <p:cSldViewPr>
      <p:cViewPr varScale="1">
        <p:scale>
          <a:sx n="86" d="100"/>
          <a:sy n="86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E989-34A9-45B0-98BE-325E372A18C7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6BB1B-35F0-4DD6-A8CA-D1642811C4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26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3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4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6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9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F405-84F3-4EDB-89A1-07BDD0FF4DB9}" type="datetimeFigureOut">
              <a:rPr lang="ru-RU" smtClean="0"/>
              <a:pPr/>
              <a:t>02.12.2025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25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ru-RU" b="1" cap="all" dirty="0">
                <a:latin typeface="Times New Roman" pitchFamily="18" charset="0"/>
              </a:rPr>
              <a:t> </a:t>
            </a:r>
            <a:r>
              <a:rPr lang="ru-RU" sz="66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Математическая викторина «ЭВРИКА!»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7809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№59</a:t>
            </a:r>
          </a:p>
          <a:p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9«В» класс</a:t>
            </a:r>
          </a:p>
          <a:p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февраля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7422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Почему константа </a:t>
                </a:r>
                <a14:m>
                  <m:oMath xmlns:m="http://schemas.openxmlformats.org/officeDocument/2006/math">
                    <m:r>
                      <a:rPr lang="ru-RU" sz="5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 получила такое название? Каким методом пользовались учёные для приближённого вычисления числа</a:t>
                </a:r>
                <a14:m>
                  <m:oMath xmlns:m="http://schemas.openxmlformats.org/officeDocument/2006/math">
                    <m:r>
                      <a:rPr lang="ru-RU" sz="5400" b="1" i="1">
                        <a:latin typeface="Cambria Math"/>
                      </a:rPr>
                      <m:t> </m:t>
                    </m:r>
                    <m:r>
                      <a:rPr lang="ru-RU" sz="5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 вплоть до 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XVII</a:t>
                </a:r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 века? Кто является родоначальником этого метода? Какой математик впервые достаточно точно приблизил число </a:t>
                </a:r>
                <a14:m>
                  <m:oMath xmlns:m="http://schemas.openxmlformats.org/officeDocument/2006/math">
                    <m:r>
                      <a:rPr lang="ru-RU" sz="5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ru-RU" sz="5400" b="1" dirty="0">
                    <a:latin typeface="Times New Roman" pitchFamily="18" charset="0"/>
                    <a:cs typeface="Times New Roman" pitchFamily="18" charset="0"/>
                  </a:rPr>
                  <a:t> (с 16 верными знаками)? В каком году это было?</a:t>
                </a:r>
                <a:endParaRPr lang="ru-RU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В каком году и в связи с какой задачей возникла теория графов?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 каким математическим понятием связана легенда об изобретении шахмат? Можете ли вы рассказать эту легенду?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это сказал?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1690"/>
            <a:ext cx="1770626" cy="22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Вейерштрасс: &quot;нельзя быть настоящим математиком, не будучи н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68" y="0"/>
            <a:ext cx="1537667" cy="22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йл:Euler_1737_by_Vasilij_Sokolov.jpg TerritorioScuola Enha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2" y="1116"/>
            <a:ext cx="1915598" cy="22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b Gardner's &quot;The Bicentennial of Evariste Galois&quot; Galois 1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75"/>
            <a:ext cx="1478464" cy="22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иография :: Пьер-Симон Лаплас (Pierre-Simon Laplac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15" y="-11690"/>
            <a:ext cx="1861194" cy="22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Через математические знания, полученные в школе, лежит широкая дорога к огромным, почти необозримым областям труда и открытий. 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Единственное занятие, которым я поддерживаю необходимое душевное равновесие, это – математика.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Математика представляет искуснейшие изобретения, способные удовлетворить любознательность, облегчить ремёсла и облегчить труд людей.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Математика – наука великая, замечательнейший продукт одной из благороднейших способностей человеческого разума. 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Высшее назначение математики … состоит в том, чтобы находить скрытый порядок в хаосе, который нас окружает. 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Холодные числа, внешне сухие формулы математики полны внутренней красоты и жара сконцентрированной в них мысли.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страницам истории математики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36" y="2098"/>
            <a:ext cx="1641834" cy="22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0" y="-6474"/>
            <a:ext cx="1775861" cy="22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Лейбниц Готфрид Вильгельм (1646-1716) - Картинка 15714/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47" y="2098"/>
            <a:ext cx="1645316" cy="22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тот день в истор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50" y="6475"/>
            <a:ext cx="1983950" cy="22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Kovalevskaya.JPG - Saratov FIO Wik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93" y="-5983"/>
            <a:ext cx="1864579" cy="22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Арифметика представляет собой логический фундамент всей математики. 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Внимательно читая сочинения Архимеда, перестаёшь удивляться всем новейшим открытиям геометров. 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Арифметические знаки – это записанные геометрические фигуры, а геометрические фигуры - это нарисованные формулы. 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Не считать ничего сделанным, если кое-что ещё осталось сделать. </a:t>
            </a:r>
          </a:p>
        </p:txBody>
      </p:sp>
    </p:spTree>
    <p:extLst>
      <p:ext uri="{BB962C8B-B14F-4D97-AF65-F5344CB8AC3E}">
        <p14:creationId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символика</a:t>
            </a:r>
          </a:p>
        </p:txBody>
      </p:sp>
      <p:pic>
        <p:nvPicPr>
          <p:cNvPr id="2050" name="Picture 2" descr="Единый портал :: Образовательная вол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0"/>
            <a:ext cx="2085936" cy="22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БС &quot;Университетская библиотека онлайн&quot; читать и скачать электронные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51"/>
            <a:ext cx="1419954" cy="22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ау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"/>
            <a:ext cx="1712419" cy="22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адо Зна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1543276" cy="22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eorg Cantor, German mathematician - Stock Image C011/8196 - Science Photo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30" y="0"/>
            <a:ext cx="1738070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720398"/>
                  </p:ext>
                </p:extLst>
              </p:nvPr>
            </p:nvGraphicFramePr>
            <p:xfrm>
              <a:off x="755576" y="0"/>
              <a:ext cx="7056783" cy="6857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679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8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086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621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Название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Обозначение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Кто ввёл символ?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 каком году?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Бесконечность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Джон Валлис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1655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97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Отношение длины окружности к её диаметру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Джонс 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Леонард Эйлер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1706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1736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Единичные векторы (орты)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Гамильтон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1853 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Переменные величины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Рене Декарт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Сложение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Немецкие математики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Конец </a:t>
                          </a:r>
                          <a:r>
                            <a:rPr lang="en-US" sz="1200">
                              <a:effectLst/>
                            </a:rPr>
                            <a:t>XV</a:t>
                          </a:r>
                          <a:r>
                            <a:rPr lang="ru-RU" sz="1200">
                              <a:effectLst/>
                            </a:rPr>
                            <a:t> века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Вычитание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62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Умножение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Оутред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Готфрид Вильгельм Лейбниц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1631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1698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9797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Деление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Готфрид Вильгельм Лейбниц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Степени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Рене Декарт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Корни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Кристоф Рудольф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Альбер Жирар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1525</a:t>
                          </a:r>
                          <a:endParaRPr lang="ru-RU" sz="1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1629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720398"/>
                  </p:ext>
                </p:extLst>
              </p:nvPr>
            </p:nvGraphicFramePr>
            <p:xfrm>
              <a:off x="755576" y="0"/>
              <a:ext cx="7056783" cy="6857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67936"/>
                    <a:gridCol w="1718005"/>
                    <a:gridCol w="1708695"/>
                    <a:gridCol w="1662147"/>
                  </a:tblGrid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Название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Обозначение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Кто ввёл символ?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 каком году?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Бесконечность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109434" r="-196099" b="-19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Джон Валлис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1655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9797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Отношение длины окружности к её диаметру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68944" r="-196099" b="-532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Джонс 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Леонард Эйлер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1706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1736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Единичные векторы (орты)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254206" r="-196099" b="-7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Гамильтон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1853 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Переменные величины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354206" r="-196099" b="-6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Рене Декарт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Сложение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900000" r="-196099" b="-109074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Немецкие математики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Конец </a:t>
                          </a:r>
                          <a:r>
                            <a:rPr lang="en-US" sz="1200">
                              <a:effectLst/>
                            </a:rPr>
                            <a:t>XV</a:t>
                          </a:r>
                          <a:r>
                            <a:rPr lang="ru-RU" sz="1200">
                              <a:effectLst/>
                            </a:rPr>
                            <a:t> века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Вычитание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1018868" r="-196099" b="-10113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3062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Умножение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275814" r="-196099" b="-14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Уильям Оутред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Готфрид Вильгельм Лейбниц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1631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1698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9797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Деление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505000" r="-196099" b="-10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Готфрид Вильгельм Лейбниц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1684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3265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Степени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1792593" r="-196099" b="-1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Рене Декарт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1637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  <a:tr h="6531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Корни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239" marR="60239" marT="0" marB="0">
                        <a:blipFill rotWithShape="1">
                          <a:blip r:embed="rId2"/>
                          <a:stretch>
                            <a:fillRect l="-114894" t="-955140" r="-196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Кристоф Рудольф</a:t>
                          </a:r>
                          <a:endParaRPr lang="ru-RU" sz="1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Альбер Жирар</a:t>
                          </a:r>
                          <a:endParaRPr lang="ru-RU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1525</a:t>
                          </a:r>
                          <a:endParaRPr lang="ru-RU" sz="1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1629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0239" marR="60239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4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003117"/>
                  </p:ext>
                </p:extLst>
              </p:nvPr>
            </p:nvGraphicFramePr>
            <p:xfrm>
              <a:off x="971600" y="0"/>
              <a:ext cx="6768752" cy="6857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7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7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389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9430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Синус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1748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Косинус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Тангенс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tg</m:t>
                                    </m:r>
                                  </m:fName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1753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49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Сумма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1755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49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Произведение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∏"/>
                                    <m:limLoc m:val="undOvr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Карл Фридрих Гаусс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1812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Факториал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!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Кристиан Крамп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1808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226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Модуль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/>
                                </m: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Карл Теодор Вильгельм Вейерштрасс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1841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Равенство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Роберт Рекорд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1557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9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Больше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&gt;</m:t>
                              </m:r>
                            </m:oMath>
                          </a14:m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Томас Гарриот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1631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9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Меньше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6953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Функция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𝜑</m:t>
                                </m:r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Иоганн Бернулли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1718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1734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Параллельность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||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Уильям Оутред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1677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6749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Перпендикулярность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⟘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Пьер Эригон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1634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003117"/>
                  </p:ext>
                </p:extLst>
              </p:nvPr>
            </p:nvGraphicFramePr>
            <p:xfrm>
              <a:off x="971600" y="0"/>
              <a:ext cx="6768752" cy="6857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7612"/>
                    <a:gridCol w="1647883"/>
                    <a:gridCol w="1638953"/>
                    <a:gridCol w="1594304"/>
                  </a:tblGrid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Синус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8772" r="-196667" b="-187368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1748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Косинус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08772" r="-196667" b="-177368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Тангенс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208772" r="-196667" b="-167368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1753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849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Сумма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25714" r="-196667" b="-58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1755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8498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Произведение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227338" r="-196667" b="-485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Карл Фридрих Гаусс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1812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Факториал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798246" r="-196667" b="-10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Кристиан Крамп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1808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10226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Модуль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304762" r="-196667" b="-26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Карл Теодор Вильгельм Вейерштрасс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1841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Равенство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192982" r="-196667" b="-6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Роберт Рекорд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1557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Больше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340000" r="-196667" b="-6145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Томас Гарриот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1631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39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Меньше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414286" r="-196667" b="-503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53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Функция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743860" r="-196667" b="-1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Иоганн Бернулли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Леонард Эйлер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1718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1734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3476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Параллельность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6972" marR="66972" marT="0" marB="0">
                        <a:blipFill rotWithShape="1">
                          <a:blip r:embed="rId2"/>
                          <a:stretch>
                            <a:fillRect l="-114815" t="-1687719" r="-19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Уильям Оутред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1677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  <a:tr h="6749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Перпендикулярность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⟘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Пьер Эригон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1634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6972" marR="66972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442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Математические софизмы</a:t>
            </a:r>
          </a:p>
        </p:txBody>
      </p:sp>
      <p:pic>
        <p:nvPicPr>
          <p:cNvPr id="1026" name="Picture 2" descr="File:Young Poincare.jp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" y="0"/>
            <a:ext cx="1773249" cy="22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Абель Нильс Хен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09" y="1538"/>
            <a:ext cx="1872208" cy="22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лан. Вступление. Основная часть. Биография Пиф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3" y="-7962"/>
            <a:ext cx="1872208" cy="22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БС &quot;Университетская библиотека онлайн&quot; читать и скачать электронные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10" y="-17487"/>
            <a:ext cx="1487422" cy="22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алерея великих математ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63" y="-15924"/>
            <a:ext cx="2005436" cy="22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6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9900" i="1">
                          <a:latin typeface="Cambria Math"/>
                        </a:rPr>
                        <m:t>𝜋</m:t>
                      </m:r>
                      <m:r>
                        <a:rPr lang="ru-RU" sz="19900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199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Опишем около окружности диаметра 1 квадрат, периметр которого равен 4. Вырежем углы так, как показано на рисунках. Повторим это действие неограниченное число раз. В результате граница многоугольника будет сколь угодно мало отличаться от границы круга, то есть длина окружности будет неограниченно приближаться к периметру многоугольника, который не изменяется в процессе вырезания углов. Согласно формуле для вычисления длины окружности, получаем, что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𝝅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𝟒</m:t>
                    </m:r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Первая русская женщина-математик. Какой курьёзный случай повлиял на её интерес к математике?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Синусы равных углов не равны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16000" b="1" i="1">
                        <a:latin typeface="Cambria Math"/>
                      </a:rPr>
                      <m:t>𝒙</m:t>
                    </m:r>
                    <m:r>
                      <a:rPr lang="ru-RU" sz="160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0" b="1" i="1">
                            <a:latin typeface="Cambria Math"/>
                          </a:rPr>
                          <m:t>𝟎</m:t>
                        </m:r>
                        <m:r>
                          <a:rPr lang="ru-RU" sz="160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ru-RU" sz="160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ru-RU" sz="160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 Тогда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1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12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ru-RU" sz="11200" b="1" i="1">
                            <a:latin typeface="Cambria Math"/>
                          </a:rPr>
                          <m:t>𝒙</m:t>
                        </m:r>
                        <m:r>
                          <a:rPr lang="ru-RU" sz="11200" b="1" i="1">
                            <a:latin typeface="Cambria Math"/>
                          </a:rPr>
                          <m:t>&gt;</m:t>
                        </m:r>
                        <m:r>
                          <a:rPr lang="ru-RU" sz="11200" b="1" i="1">
                            <a:latin typeface="Cambria Math"/>
                          </a:rPr>
                          <m:t>𝟎</m:t>
                        </m:r>
                        <m:r>
                          <a:rPr lang="ru-RU" sz="11200" b="1" i="1">
                            <a:latin typeface="Cambria Math"/>
                          </a:rPr>
                          <m:t>,  </m:t>
                        </m:r>
                        <m:func>
                          <m:funcPr>
                            <m:ctrlPr>
                              <a:rPr lang="ru-RU" sz="112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112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ru-RU" sz="112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112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112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ru-RU" sz="11200" b="1" i="1">
                                <a:latin typeface="Cambria Math"/>
                              </a:rPr>
                              <m:t>,  </m:t>
                            </m:r>
                            <m:func>
                              <m:funcPr>
                                <m:ctrlPr>
                                  <a:rPr lang="ru-RU" sz="112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ru-RU" sz="11200" b="1" i="1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𝝅</m:t>
                                    </m:r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ru-RU" sz="11200" b="1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ru-RU" sz="11200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ru-RU" sz="11200" b="1" i="1">
                                    <a:latin typeface="Cambria Math"/>
                                  </a:rPr>
                                  <m:t>,  </m:t>
                                </m:r>
                                <m:func>
                                  <m:funcPr>
                                    <m:ctrlPr>
                                      <a:rPr lang="ru-RU" sz="1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1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1200" b="1" i="1">
                                            <a:latin typeface="Cambria Math"/>
                                          </a:rPr>
                                          <m:t>𝝅</m:t>
                                        </m:r>
                                        <m:r>
                                          <a:rPr lang="ru-RU" sz="112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112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ru-RU" sz="11200" b="1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11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В таком случае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16000" b="1" i="1">
                            <a:latin typeface="Cambria Math"/>
                          </a:rPr>
                          <m:t>𝒙</m:t>
                        </m:r>
                        <m:r>
                          <a:rPr lang="ru-RU" sz="16000" b="1" i="1">
                            <a:latin typeface="Cambria Math"/>
                          </a:rPr>
                          <m:t>&gt;</m:t>
                        </m:r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ru-RU" sz="16000" b="1" i="1">
                            <a:latin typeface="Cambria Math"/>
                          </a:rPr>
                          <m:t>,  </m:t>
                        </m:r>
                        <m:func>
                          <m:func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160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&gt;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ru-RU" sz="16000" b="1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 Почленно перемножая эти неравенства, получим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16000" b="1" i="1">
                            <a:latin typeface="Cambria Math"/>
                          </a:rPr>
                          <m:t>𝒙</m:t>
                        </m:r>
                        <m:func>
                          <m:func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160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&gt;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ru-RU" sz="16000" b="1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 Умножая обе части этого неравенства на 2, получим: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ru-RU" sz="16000" b="1" i="1">
                            <a:latin typeface="Cambria Math"/>
                          </a:rPr>
                          <m:t>𝟐</m:t>
                        </m:r>
                        <m:r>
                          <a:rPr lang="ru-RU" sz="16000" b="1" i="1">
                            <a:latin typeface="Cambria Math"/>
                          </a:rPr>
                          <m:t>𝒙</m:t>
                        </m:r>
                        <m:r>
                          <a:rPr lang="ru-RU" sz="16000" b="1" i="1">
                            <a:latin typeface="Cambria Math"/>
                          </a:rPr>
                          <m:t>&gt;</m:t>
                        </m:r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ru-RU" sz="16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𝝅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ru-RU" sz="16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16000" b="1" dirty="0">
                    <a:latin typeface="Times New Roman" pitchFamily="18" charset="0"/>
                    <a:cs typeface="Times New Roman" pitchFamily="18" charset="0"/>
                  </a:rPr>
                  <a:t>, то есть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ru-RU" sz="16000" b="1" i="1">
                            <a:latin typeface="Cambria Math"/>
                          </a:rPr>
                          <m:t>𝟐</m:t>
                        </m:r>
                        <m:r>
                          <a:rPr lang="ru-RU" sz="16000" b="1" i="1">
                            <a:latin typeface="Cambria Math"/>
                          </a:rPr>
                          <m:t>𝒙</m:t>
                        </m:r>
                        <m:r>
                          <a:rPr lang="ru-RU" sz="16000" b="1" i="1">
                            <a:latin typeface="Cambria Math"/>
                          </a:rPr>
                          <m:t>&gt;</m:t>
                        </m:r>
                      </m:e>
                    </m:func>
                    <m:func>
                      <m:funcPr>
                        <m:ctrlPr>
                          <a:rPr lang="ru-RU" sz="16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ru-RU" sz="16000" b="1" i="1">
                            <a:latin typeface="Cambria Math"/>
                          </a:rPr>
                          <m:t>𝟐</m:t>
                        </m:r>
                        <m:r>
                          <a:rPr lang="en-US" sz="16000" b="1" i="1">
                            <a:latin typeface="Cambria Math"/>
                          </a:rPr>
                          <m:t>𝒙</m:t>
                        </m:r>
                        <m:r>
                          <a:rPr lang="ru-RU" sz="16000" b="1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ru-RU" sz="16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9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6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ru-RU" sz="66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3800" i="1">
                          <a:latin typeface="Cambria Math"/>
                        </a:rPr>
                        <m:t>3=2</m:t>
                      </m:r>
                    </m:oMath>
                  </m:oMathPara>
                </a14:m>
                <a:endParaRPr lang="ru-RU" sz="13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Софизм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i="1">
                          <a:latin typeface="Cambria Math"/>
                        </a:rPr>
                        <m:t>9−15=4−10⇔9−15+6,25=4−10+6,25⇔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−2∙3∙2,5+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latin typeface="Cambria Math"/>
                            </a:rPr>
                            <m:t>(2,5)</m:t>
                          </m:r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6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−2∙2∙2,5+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6600" i="1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6600" i="1">
                                  <a:latin typeface="Cambria Math"/>
                                </a:rPr>
                                <m:t>3−2,5</m:t>
                              </m:r>
                            </m:e>
                          </m:d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6600" i="1">
                                  <a:latin typeface="Cambria Math"/>
                                </a:rPr>
                                <m:t>2−2,5</m:t>
                              </m:r>
                            </m:e>
                          </m:d>
                        </m:e>
                        <m:sup>
                          <m:r>
                            <a:rPr lang="ru-RU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6600" i="1">
                          <a:latin typeface="Cambria Math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6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6600" i="1">
                                      <a:latin typeface="Cambria Math"/>
                                    </a:rPr>
                                    <m:t>3−2,5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6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6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6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6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6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6600" i="1">
                                      <a:latin typeface="Cambria Math"/>
                                    </a:rPr>
                                    <m:t>2−2,5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6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6600" i="1">
                          <a:latin typeface="Cambria Math"/>
                        </a:rPr>
                        <m:t>⇔3−2,5=2−2,5⇔2=3.</m:t>
                      </m:r>
                    </m:oMath>
                  </m:oMathPara>
                </a14:m>
                <a:endParaRPr lang="ru-RU" sz="6600" dirty="0"/>
              </a:p>
              <a:p>
                <a:pPr marL="0" indent="0" algn="ctr">
                  <a:buNone/>
                </a:pPr>
                <a:endParaRPr lang="ru-RU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0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Занимательные задачи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2" y="-28602"/>
            <a:ext cx="1643678" cy="226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03" y="48"/>
            <a:ext cx="1673997" cy="224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oster of Bernoulli_Dani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01" y="-28602"/>
            <a:ext cx="1858234" cy="22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алес милетский (ок. 625 - ок. 547 гг до н э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0"/>
            <a:ext cx="1905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отография Клавдий Птолемей (Photo of Klavdiy Ptolemey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61" y="48"/>
            <a:ext cx="1556364" cy="22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ru-RU" sz="7200" b="1" dirty="0">
                    <a:latin typeface="Times New Roman" pitchFamily="18" charset="0"/>
                    <a:cs typeface="Times New Roman" pitchFamily="18" charset="0"/>
                  </a:rPr>
                  <a:t>Поставьте знак </a:t>
                </a:r>
                <a14:m>
                  <m:oMath xmlns:m="http://schemas.openxmlformats.org/officeDocument/2006/math">
                    <m:r>
                      <a:rPr lang="ru-RU" sz="7200" b="1" i="1">
                        <a:latin typeface="Cambria Math"/>
                      </a:rPr>
                      <m:t>«+»</m:t>
                    </m:r>
                  </m:oMath>
                </a14:m>
                <a:r>
                  <a:rPr lang="ru-RU" sz="7200" b="1" dirty="0">
                    <a:latin typeface="Times New Roman" pitchFamily="18" charset="0"/>
                    <a:cs typeface="Times New Roman" pitchFamily="18" charset="0"/>
                  </a:rPr>
                  <a:t> между некоторыми цифрами числа </a:t>
                </a:r>
                <a14:m>
                  <m:oMath xmlns:m="http://schemas.openxmlformats.org/officeDocument/2006/math">
                    <m:r>
                      <a:rPr lang="ru-RU" sz="7200" b="1" i="1">
                        <a:latin typeface="Cambria Math"/>
                      </a:rPr>
                      <m:t>𝟗𝟖𝟕𝟔𝟓𝟒𝟑𝟐𝟏</m:t>
                    </m:r>
                  </m:oMath>
                </a14:m>
                <a:r>
                  <a:rPr lang="ru-RU" sz="7200" b="1" dirty="0">
                    <a:latin typeface="Times New Roman" pitchFamily="18" charset="0"/>
                    <a:cs typeface="Times New Roman" pitchFamily="18" charset="0"/>
                  </a:rPr>
                  <a:t>, чтобы в сумме получилось </a:t>
                </a:r>
                <a14:m>
                  <m:oMath xmlns:m="http://schemas.openxmlformats.org/officeDocument/2006/math">
                    <m:r>
                      <a:rPr lang="ru-RU" sz="7200" b="1" i="1">
                        <a:latin typeface="Cambria Math"/>
                      </a:rPr>
                      <m:t>𝟗𝟗</m:t>
                    </m:r>
                    <m:r>
                      <a:rPr lang="ru-RU" sz="7200" b="1" i="1">
                        <a:latin typeface="Cambria Math"/>
                      </a:rPr>
                      <m:t>.</m:t>
                    </m:r>
                  </m:oMath>
                </a14:m>
                <a:endParaRPr lang="ru-RU" sz="7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Имеется прямоугольник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, смежные стороны которого равны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/>
                      </a:rPr>
                      <m:t>𝟓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/>
                      </a:rPr>
                      <m:t>𝟏𝟐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. Из точки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как из центра проведена окружность, проходящая через точку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𝑪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, пересекающая продолжения сторон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 в точках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соответственно. Найти расстояние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𝑬𝑭</m:t>
                    </m:r>
                  </m:oMath>
                </a14:m>
                <a:r>
                  <a:rPr lang="ru-RU" sz="40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Можно ли на плоскости нарисовать 9 отрезков так, чтобы каждый из них пересекался ровно с тремя другими?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Путник отправился на четыре дня в путешествие по пустыне. Он переправлялся на верблюде, которого поил имеющимся у него запасом воды. Известно, что в первый день верблюд выпил 20% всей воды и ещё 20л. Во второй день он выпил 50% оставшейся воды и ещё 10л. В третий – 50% оставшейся воды и ещё 20л. Остальные 50л воды пришлись на четвёртый день путешествия.                                       Сколько всего воды выпил верблюд?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7200" b="1" dirty="0">
                    <a:latin typeface="Times New Roman" pitchFamily="18" charset="0"/>
                    <a:cs typeface="Times New Roman" pitchFamily="18" charset="0"/>
                  </a:rPr>
                  <a:t>Решить в целых числах уравнение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7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sz="72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7200" b="1" i="1">
                          <a:latin typeface="Cambria Math"/>
                        </a:rPr>
                        <m:t>=</m:t>
                      </m:r>
                      <m:r>
                        <a:rPr lang="ru-RU" sz="7200" b="1" i="1">
                          <a:latin typeface="Cambria Math"/>
                        </a:rPr>
                        <m:t>𝟖</m:t>
                      </m:r>
                      <m:r>
                        <a:rPr lang="ru-RU" sz="7200" b="1" i="1">
                          <a:latin typeface="Cambria Math"/>
                        </a:rPr>
                        <m:t>𝒚</m:t>
                      </m:r>
                      <m:r>
                        <a:rPr lang="ru-RU" sz="7200" b="1" i="1">
                          <a:latin typeface="Cambria Math"/>
                        </a:rPr>
                        <m:t>+</m:t>
                      </m:r>
                      <m:r>
                        <a:rPr lang="ru-RU" sz="7200" b="1" i="1">
                          <a:latin typeface="Cambria Math"/>
                        </a:rPr>
                        <m:t>𝟏</m:t>
                      </m:r>
                      <m:r>
                        <a:rPr lang="ru-RU" sz="72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7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7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1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Математик, составивший первую в России учебную энциклопедию по математике. Как она называлась и в каком году была создана? Известно ли вам её полное название? Какие математические термины ввёл впервые в русский язык автор этой энциклопедии?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Малыш может съесть торт за 10 минут, банку варенья – за 8 минут, выпить бидон чая за 15 минут. Карлсон может всё это сделать за 2, 3 и 4 минуты соответственно. За какое наименьшее время они могут вместе позавтракать банкой варенья, тортом и бидоном чая?</a:t>
            </a:r>
          </a:p>
        </p:txBody>
      </p:sp>
    </p:spTree>
    <p:extLst>
      <p:ext uri="{BB962C8B-B14F-4D97-AF65-F5344CB8AC3E}">
        <p14:creationId xmlns:p14="http://schemas.microsoft.com/office/powerpoint/2010/main" val="8974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9C3AE-AFA6-D6F1-4786-5539B75F1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E5C01-AA93-15B8-2BCB-655C78FE5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25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ru-RU" b="1" cap="all" dirty="0">
                <a:latin typeface="Times New Roman" pitchFamily="18" charset="0"/>
              </a:rPr>
              <a:t> </a:t>
            </a:r>
            <a:r>
              <a:rPr lang="ru-RU" sz="66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Математическая викторина «ЭВРИКА!»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9EC2E0-3C27-77C3-BEF8-4A94BA61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7809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№59</a:t>
            </a:r>
          </a:p>
          <a:p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9«В» класс</a:t>
            </a:r>
          </a:p>
          <a:p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февраля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5776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Великий русский математик П.Л. Чебышев, будучи студентом, написал работу на конкурсную тему. Как она называлась? Какой инцидент связан с этой работой?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Прибор, представляющий собой вертикальный шест, установленный на ровной горизонтальной площадке, с помощью которого в древности наблюдали за движением Солнца. Как ещё назывался этот прибор? Становлению какой науки способствовали наблюдения с помощью этого прибора?</a:t>
            </a: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Античный математик и астроном, который ввёл деление градуса на минуты и секунды. Какое знаменитое астрономическое сочинение ему принадлежит и из скольких книг оно состоит? В чём суть геометрической теоремы, названной его именем? Известно ли вам, частным случаем какой теоремы она является?</a:t>
            </a: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Кто впервые доказал формулу Герона? Какие ещё достижения этого учёного вы можете назвать?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Немецкий математик, дававший частные уроки С.В. Ковалевской. Каким забавным случаем было отмечено начало их творческого взаимодействия? Какие открытия этого учёного вы можете назвать?</a:t>
            </a:r>
          </a:p>
        </p:txBody>
      </p:sp>
    </p:spTree>
    <p:extLst>
      <p:ext uri="{BB962C8B-B14F-4D97-AF65-F5344CB8AC3E}">
        <p14:creationId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1086</TotalTime>
  <Words>1123</Words>
  <Application>Microsoft Office PowerPoint</Application>
  <PresentationFormat>Экран (4:3)</PresentationFormat>
  <Paragraphs>197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Тема Office</vt:lpstr>
      <vt:lpstr> Математическая викторина «ЭВРИКА!»</vt:lpstr>
      <vt:lpstr>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 </vt:lpstr>
      <vt:lpstr>Высказывание 1</vt:lpstr>
      <vt:lpstr>Высказывание 2</vt:lpstr>
      <vt:lpstr>Высказывание 3</vt:lpstr>
      <vt:lpstr>Высказывание 4</vt:lpstr>
      <vt:lpstr>Высказывание 5</vt:lpstr>
      <vt:lpstr>Высказывание 6</vt:lpstr>
      <vt:lpstr>Высказывание 7</vt:lpstr>
      <vt:lpstr>Высказывание 8</vt:lpstr>
      <vt:lpstr>Высказывание 9</vt:lpstr>
      <vt:lpstr>Высказывание 10</vt:lpstr>
      <vt:lpstr> </vt:lpstr>
      <vt:lpstr> </vt:lpstr>
      <vt:lpstr>  </vt:lpstr>
      <vt:lpstr> </vt:lpstr>
      <vt:lpstr>Софизм 1</vt:lpstr>
      <vt:lpstr>Софизм 1</vt:lpstr>
      <vt:lpstr>Софизм 2</vt:lpstr>
      <vt:lpstr>Софизм 2</vt:lpstr>
      <vt:lpstr>Софизм 3</vt:lpstr>
      <vt:lpstr>Софизм 3</vt:lpstr>
      <vt:lpstr> </vt:lpstr>
      <vt:lpstr>Задача 1</vt:lpstr>
      <vt:lpstr>Задача 2</vt:lpstr>
      <vt:lpstr>Задача 3</vt:lpstr>
      <vt:lpstr>Задача 4</vt:lpstr>
      <vt:lpstr>Задача 6</vt:lpstr>
      <vt:lpstr>Задача 5</vt:lpstr>
      <vt:lpstr> Математическая викторина «ЭВРИКА!»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 Шахов</cp:lastModifiedBy>
  <cp:revision>142</cp:revision>
  <dcterms:created xsi:type="dcterms:W3CDTF">2012-11-09T16:42:33Z</dcterms:created>
  <dcterms:modified xsi:type="dcterms:W3CDTF">2025-12-02T11:39:05Z</dcterms:modified>
</cp:coreProperties>
</file>