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80" r:id="rId3"/>
    <p:sldId id="277" r:id="rId4"/>
    <p:sldId id="258" r:id="rId5"/>
    <p:sldId id="270" r:id="rId6"/>
    <p:sldId id="269" r:id="rId7"/>
    <p:sldId id="261" r:id="rId8"/>
    <p:sldId id="273" r:id="rId9"/>
    <p:sldId id="278" r:id="rId10"/>
    <p:sldId id="279" r:id="rId11"/>
    <p:sldId id="263" r:id="rId12"/>
    <p:sldId id="275" r:id="rId13"/>
    <p:sldId id="276" r:id="rId14"/>
    <p:sldId id="264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7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8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82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9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73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00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88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1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6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8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3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1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7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0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7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8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9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7053" y="185420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/>
              <a:t>Сочинение по картине </a:t>
            </a:r>
            <a:r>
              <a:rPr lang="ru-RU" dirty="0" err="1"/>
              <a:t>Ю.М.Ракши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«Проводы ополчения»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9920" y="4715236"/>
            <a:ext cx="8334692" cy="465181"/>
          </a:xfrm>
        </p:spPr>
        <p:txBody>
          <a:bodyPr/>
          <a:lstStyle/>
          <a:p>
            <a:r>
              <a:rPr lang="ru-RU" dirty="0"/>
              <a:t>8 класс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CD3DD-1226-F6B7-32E2-22F7A9E87C50}"/>
              </a:ext>
            </a:extLst>
          </p:cNvPr>
          <p:cNvSpPr txBox="1"/>
          <p:nvPr/>
        </p:nvSpPr>
        <p:spPr>
          <a:xfrm>
            <a:off x="8056881" y="5405120"/>
            <a:ext cx="376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Автор презентации:</a:t>
            </a:r>
          </a:p>
          <a:p>
            <a:r>
              <a:rPr lang="ru-RU" dirty="0"/>
              <a:t>Цедрик Елена Станиславовна, </a:t>
            </a:r>
          </a:p>
          <a:p>
            <a:r>
              <a:rPr lang="ru-RU" dirty="0"/>
              <a:t>преподаватель русского языка и литературы ФГКОУ «ППКУ»</a:t>
            </a:r>
          </a:p>
        </p:txBody>
      </p:sp>
    </p:spTree>
    <p:extLst>
      <p:ext uri="{BB962C8B-B14F-4D97-AF65-F5344CB8AC3E}">
        <p14:creationId xmlns:p14="http://schemas.microsoft.com/office/powerpoint/2010/main" val="80867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5C7C6F-B9B8-2030-46F5-D8B4BA2A7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95" y="2158187"/>
            <a:ext cx="6619749" cy="3128925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DA1A01-5D28-8A3E-EA3D-C4CAB83BB544}"/>
              </a:ext>
            </a:extLst>
          </p:cNvPr>
          <p:cNvSpPr txBox="1"/>
          <p:nvPr/>
        </p:nvSpPr>
        <p:spPr>
          <a:xfrm>
            <a:off x="1382308" y="1170778"/>
            <a:ext cx="687580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Борис Алексеевич Семенов</a:t>
            </a:r>
          </a:p>
          <a:p>
            <a:r>
              <a:rPr lang="ru-RU" dirty="0"/>
              <a:t>заслуженный художник СССР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657C89B-7E0A-776B-0505-990F489E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69" y="3578843"/>
            <a:ext cx="2043741" cy="305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D09D15-C7AE-230F-F2F0-C866872BA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869" y="353269"/>
            <a:ext cx="2043715" cy="30757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225852B-2B37-7D07-F28D-0A453F11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781" y="2158187"/>
            <a:ext cx="2043742" cy="29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2B2041-EFE8-4BB3-B816-4657CB311644}"/>
              </a:ext>
            </a:extLst>
          </p:cNvPr>
          <p:cNvSpPr txBox="1"/>
          <p:nvPr/>
        </p:nvSpPr>
        <p:spPr>
          <a:xfrm>
            <a:off x="1382308" y="5491637"/>
            <a:ext cx="609452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600" dirty="0"/>
          </a:p>
          <a:p>
            <a:r>
              <a:rPr lang="ru-RU" sz="2800" dirty="0"/>
              <a:t>Триптих «Блокадная капуста» </a:t>
            </a:r>
            <a:r>
              <a:rPr lang="ru-RU" sz="2400" dirty="0"/>
              <a:t>(2014 г.)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822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231" y="363009"/>
            <a:ext cx="5384649" cy="746033"/>
          </a:xfrm>
        </p:spPr>
        <p:txBody>
          <a:bodyPr>
            <a:normAutofit/>
          </a:bodyPr>
          <a:lstStyle/>
          <a:p>
            <a:r>
              <a:rPr lang="ru-RU" dirty="0"/>
              <a:t>«Проводы ополчения»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97AF3-2ED9-4100-BE8C-E9E945C06C1A}"/>
              </a:ext>
            </a:extLst>
          </p:cNvPr>
          <p:cNvSpPr txBox="1"/>
          <p:nvPr/>
        </p:nvSpPr>
        <p:spPr>
          <a:xfrm>
            <a:off x="848285" y="1317757"/>
            <a:ext cx="6634555" cy="532453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1. Какой момент изображён на картине?</a:t>
            </a:r>
          </a:p>
          <a:p>
            <a:r>
              <a:rPr lang="ru-RU" sz="2000" dirty="0"/>
              <a:t>2. Как вы считаете, почему художнику важно было показать народное ополчение?</a:t>
            </a:r>
          </a:p>
          <a:p>
            <a:r>
              <a:rPr lang="ru-RU" sz="2000" dirty="0"/>
              <a:t>3. Почему на переднем плане изображены женщины, старики, дети?</a:t>
            </a:r>
          </a:p>
          <a:p>
            <a:r>
              <a:rPr lang="ru-RU" sz="2000" dirty="0"/>
              <a:t>4. Постарайтесь объяснить, почему же художник изобразил этот момент, а не саму битву?</a:t>
            </a:r>
          </a:p>
          <a:p>
            <a:r>
              <a:rPr lang="ru-RU" sz="2000" dirty="0"/>
              <a:t>5. Какие чувства вызывает картина в первые минуты знакомства?</a:t>
            </a:r>
          </a:p>
          <a:p>
            <a:r>
              <a:rPr lang="ru-RU" sz="2000" dirty="0"/>
              <a:t>6. Кто прежде всего привлекает ваше внимание? Почему?</a:t>
            </a:r>
          </a:p>
          <a:p>
            <a:r>
              <a:rPr lang="ru-RU" sz="2000" dirty="0"/>
              <a:t>7. Кто из героев вызывает жалость? Почему?</a:t>
            </a:r>
          </a:p>
          <a:p>
            <a:r>
              <a:rPr lang="ru-RU" sz="2000" dirty="0"/>
              <a:t>8. Что вы можете сказать о матери – старухе?</a:t>
            </a:r>
          </a:p>
          <a:p>
            <a:r>
              <a:rPr lang="ru-RU" sz="2000" dirty="0"/>
              <a:t>9. На картине изображена ещё одна женщина-мать. Расскажите о ней.</a:t>
            </a:r>
          </a:p>
          <a:p>
            <a:r>
              <a:rPr lang="ru-RU" sz="2000" dirty="0"/>
              <a:t>10. Что вы можете сказать о старике?</a:t>
            </a:r>
          </a:p>
          <a:p>
            <a:r>
              <a:rPr lang="ru-RU" sz="2000" dirty="0"/>
              <a:t>11. Чей образ отличается от других?</a:t>
            </a:r>
          </a:p>
        </p:txBody>
      </p:sp>
      <p:pic>
        <p:nvPicPr>
          <p:cNvPr id="2050" name="Picture 2" descr="Проводы ополчения картина Ракша">
            <a:extLst>
              <a:ext uri="{FF2B5EF4-FFF2-40B4-BE49-F238E27FC236}">
                <a16:creationId xmlns:a16="http://schemas.microsoft.com/office/drawing/2014/main" id="{09D93CBF-A913-4E0D-9A5A-9935996450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81280"/>
            <a:ext cx="4435369" cy="665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7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оводы ополчения фрагмент картины">
            <a:extLst>
              <a:ext uri="{FF2B5EF4-FFF2-40B4-BE49-F238E27FC236}">
                <a16:creationId xmlns:a16="http://schemas.microsoft.com/office/drawing/2014/main" id="{41B30851-1DA7-4BCE-AFD2-46D584B3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48" y="685163"/>
            <a:ext cx="9449752" cy="56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49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рагмент картины Проводы ополчения">
            <a:extLst>
              <a:ext uri="{FF2B5EF4-FFF2-40B4-BE49-F238E27FC236}">
                <a16:creationId xmlns:a16="http://schemas.microsoft.com/office/drawing/2014/main" id="{17BC2932-72EF-47BF-B244-A21F5DAB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80" y="317854"/>
            <a:ext cx="8884920" cy="622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46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542" y="453686"/>
            <a:ext cx="3685955" cy="9666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+mn-lt"/>
              </a:rPr>
              <a:t>План сочинения:</a:t>
            </a:r>
            <a:br>
              <a:rPr lang="ru-RU" dirty="0">
                <a:solidFill>
                  <a:srgbClr val="000000"/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0080" y="1334790"/>
            <a:ext cx="6878320" cy="477053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I. </a:t>
            </a:r>
            <a:r>
              <a:rPr lang="ru-RU" sz="2800" b="1" dirty="0">
                <a:solidFill>
                  <a:srgbClr val="000000"/>
                </a:solidFill>
              </a:rPr>
              <a:t>Вступление. </a:t>
            </a:r>
            <a:r>
              <a:rPr lang="ru-RU" sz="2400" dirty="0">
                <a:solidFill>
                  <a:srgbClr val="000000"/>
                </a:solidFill>
              </a:rPr>
              <a:t>Представление картины. </a:t>
            </a:r>
          </a:p>
          <a:p>
            <a:r>
              <a:rPr lang="ru-RU" sz="2400" i="1" dirty="0">
                <a:solidFill>
                  <a:srgbClr val="000000"/>
                </a:solidFill>
              </a:rPr>
              <a:t>Какая картина перед вами? Кто её автор? Какому событию она посвящена?</a:t>
            </a:r>
          </a:p>
          <a:p>
            <a:endParaRPr lang="ru-RU" sz="2400" i="1" dirty="0">
              <a:solidFill>
                <a:srgbClr val="000000"/>
              </a:solidFill>
            </a:endParaRPr>
          </a:p>
          <a:p>
            <a:r>
              <a:rPr lang="ru-RU" sz="2800" dirty="0">
                <a:solidFill>
                  <a:srgbClr val="000000"/>
                </a:solidFill>
              </a:rPr>
              <a:t>II. </a:t>
            </a:r>
            <a:r>
              <a:rPr lang="ru-RU" sz="2800" b="1" dirty="0">
                <a:solidFill>
                  <a:srgbClr val="000000"/>
                </a:solidFill>
              </a:rPr>
              <a:t>Основная часть. </a:t>
            </a:r>
            <a:r>
              <a:rPr lang="ru-RU" sz="2400" i="1" dirty="0">
                <a:solidFill>
                  <a:srgbClr val="000000"/>
                </a:solidFill>
              </a:rPr>
              <a:t>Описание картины: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i="1" dirty="0">
                <a:solidFill>
                  <a:srgbClr val="000000"/>
                </a:solidFill>
              </a:rPr>
              <a:t>     Персонажи переднего плана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i="1" dirty="0">
                <a:solidFill>
                  <a:srgbClr val="000000"/>
                </a:solidFill>
              </a:rPr>
              <a:t>     Задний план картины</a:t>
            </a:r>
          </a:p>
          <a:p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dirty="0">
                <a:solidFill>
                  <a:srgbClr val="000000"/>
                </a:solidFill>
              </a:rPr>
              <a:t>III. </a:t>
            </a:r>
            <a:r>
              <a:rPr lang="ru-RU" sz="2800" b="1" dirty="0">
                <a:solidFill>
                  <a:srgbClr val="000000"/>
                </a:solidFill>
              </a:rPr>
              <a:t>Заключение. </a:t>
            </a:r>
            <a:r>
              <a:rPr lang="ru-RU" sz="2400" dirty="0">
                <a:solidFill>
                  <a:srgbClr val="000000"/>
                </a:solidFill>
              </a:rPr>
              <a:t>Впечатление от картины. </a:t>
            </a:r>
            <a:r>
              <a:rPr lang="ru-RU" sz="2400" i="1" dirty="0">
                <a:solidFill>
                  <a:srgbClr val="000000"/>
                </a:solidFill>
              </a:rPr>
              <a:t>Какие чувства у вас вызывает картина? О чём заставляет задуматься? В чём проявилось мастерство художника?</a:t>
            </a:r>
            <a:endParaRPr lang="ru-RU" sz="2400" b="0" i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 descr="Проводы ополчения картина Ракша">
            <a:extLst>
              <a:ext uri="{FF2B5EF4-FFF2-40B4-BE49-F238E27FC236}">
                <a16:creationId xmlns:a16="http://schemas.microsoft.com/office/drawing/2014/main" id="{FC7F15D1-14FF-4848-8CC6-043FEA1E05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1" y="108931"/>
            <a:ext cx="4416628" cy="66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6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612" y="1480456"/>
            <a:ext cx="8911687" cy="822961"/>
          </a:xfrm>
        </p:spPr>
        <p:txBody>
          <a:bodyPr>
            <a:normAutofit/>
          </a:bodyPr>
          <a:lstStyle/>
          <a:p>
            <a:r>
              <a:rPr lang="ru-RU" dirty="0"/>
              <a:t>Домашнее задание: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7612" y="3429000"/>
            <a:ext cx="9267508" cy="1568994"/>
          </a:xfrm>
        </p:spPr>
        <p:txBody>
          <a:bodyPr>
            <a:normAutofit/>
          </a:bodyPr>
          <a:lstStyle/>
          <a:p>
            <a:r>
              <a:rPr lang="ru-RU" sz="3200" dirty="0"/>
              <a:t>Подготовить устное описание картины</a:t>
            </a:r>
          </a:p>
          <a:p>
            <a:pPr marL="0" indent="0">
              <a:buNone/>
            </a:pPr>
            <a:r>
              <a:rPr lang="ru-RU" sz="3200" dirty="0" err="1"/>
              <a:t>Ю.М.Ракши</a:t>
            </a:r>
            <a:r>
              <a:rPr lang="ru-RU" sz="3200" dirty="0"/>
              <a:t> «Проводы ополчения» по плану</a:t>
            </a:r>
          </a:p>
        </p:txBody>
      </p:sp>
    </p:spTree>
    <p:extLst>
      <p:ext uri="{BB962C8B-B14F-4D97-AF65-F5344CB8AC3E}">
        <p14:creationId xmlns:p14="http://schemas.microsoft.com/office/powerpoint/2010/main" val="88743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48FA-3430-2C29-262A-52E81B53D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880" y="278670"/>
            <a:ext cx="7884160" cy="179397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444444"/>
                </a:solidFill>
                <a:effectLst/>
                <a:latin typeface="+mn-lt"/>
              </a:rPr>
              <a:t>«История – это фонарь в будущее,</a:t>
            </a:r>
            <a:br>
              <a:rPr lang="ru-RU" sz="3200" dirty="0">
                <a:latin typeface="+mn-lt"/>
              </a:rPr>
            </a:br>
            <a:r>
              <a:rPr lang="ru-RU" sz="3200" b="1" i="1" dirty="0">
                <a:solidFill>
                  <a:srgbClr val="444444"/>
                </a:solidFill>
                <a:effectLst/>
                <a:latin typeface="+mn-lt"/>
              </a:rPr>
              <a:t>который светит нам из прошлого».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									  </a:t>
            </a:r>
            <a:r>
              <a:rPr lang="ru-RU" sz="2800" b="0" i="0" dirty="0">
                <a:solidFill>
                  <a:srgbClr val="444444"/>
                </a:solidFill>
                <a:effectLst/>
                <a:latin typeface="+mn-lt"/>
              </a:rPr>
              <a:t>В.О. Ключевский</a:t>
            </a:r>
            <a:endParaRPr lang="ru-RU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4E160F-BDAA-529B-26CF-B55E78743236}"/>
              </a:ext>
            </a:extLst>
          </p:cNvPr>
          <p:cNvSpPr txBox="1"/>
          <p:nvPr/>
        </p:nvSpPr>
        <p:spPr>
          <a:xfrm>
            <a:off x="3840480" y="2292536"/>
            <a:ext cx="75387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400" b="0" i="0" dirty="0">
                <a:solidFill>
                  <a:srgbClr val="444444"/>
                </a:solidFill>
                <a:effectLst/>
              </a:rPr>
              <a:t>8 (21) сентября в день Праздника Рождества Пресвятой Богородицы русские войска  перешли Дон и остановились у устья реки Непрядвы. Битва на поле Куликовом была страшная. Как пишет летописец: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AAFFCA-9E58-DFAD-9F0E-56D3AB185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2221416"/>
            <a:ext cx="2974428" cy="4186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27A86C-B8F6-335A-6D91-B062E4AE4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79" y="4231528"/>
            <a:ext cx="7612339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0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46C403E-2128-4402-A281-CA4EF9ABCE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53" y="1456892"/>
            <a:ext cx="2889250" cy="4423732"/>
          </a:xfrm>
          <a:prstGeom prst="rect">
            <a:avLst/>
          </a:prstGeom>
          <a:noFill/>
          <a:effectLst>
            <a:outerShdw blurRad="4445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164D35-D8D2-4D09-8916-17FB98FF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205" y="1595703"/>
            <a:ext cx="4376835" cy="3666593"/>
          </a:xfrm>
        </p:spPr>
        <p:txBody>
          <a:bodyPr>
            <a:normAutofit/>
          </a:bodyPr>
          <a:lstStyle/>
          <a:p>
            <a:r>
              <a:rPr lang="ru-RU" sz="4400" dirty="0"/>
              <a:t>Юрий Михайлович </a:t>
            </a:r>
            <a:br>
              <a:rPr lang="ru-RU" sz="4400" dirty="0"/>
            </a:br>
            <a:r>
              <a:rPr lang="ru-RU" sz="4400" dirty="0"/>
              <a:t>Ракша</a:t>
            </a:r>
            <a:br>
              <a:rPr lang="ru-RU" sz="4400" dirty="0"/>
            </a:br>
            <a:r>
              <a:rPr lang="ru-RU" sz="3100" dirty="0"/>
              <a:t>(Теребилов) </a:t>
            </a:r>
            <a:br>
              <a:rPr lang="ru-RU" sz="4400" dirty="0"/>
            </a:br>
            <a:br>
              <a:rPr lang="ru-RU" sz="2700" dirty="0"/>
            </a:br>
            <a:r>
              <a:rPr lang="ru-RU" sz="4400" dirty="0"/>
              <a:t>1937 — 1980</a:t>
            </a:r>
          </a:p>
        </p:txBody>
      </p:sp>
    </p:spTree>
    <p:extLst>
      <p:ext uri="{BB962C8B-B14F-4D97-AF65-F5344CB8AC3E}">
        <p14:creationId xmlns:p14="http://schemas.microsoft.com/office/powerpoint/2010/main" val="6404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200" y="1434011"/>
            <a:ext cx="10861040" cy="5342709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Юрий Михайлович Ракша</a:t>
            </a:r>
            <a:r>
              <a:rPr lang="ru-RU" altLang="ru-RU" sz="2000" baseline="30000" dirty="0">
                <a:solidFill>
                  <a:srgbClr val="002060"/>
                </a:solidFill>
              </a:rPr>
              <a:t> </a:t>
            </a:r>
            <a:r>
              <a:rPr lang="ru-RU" altLang="ru-RU" sz="2400" dirty="0">
                <a:solidFill>
                  <a:srgbClr val="002060"/>
                </a:solidFill>
              </a:rPr>
              <a:t> (Теребилов) родился в городе Уфе в рабочей семье.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С десяти лет Юрий занимался в уфимской изостудии ДК имени Калинина. </a:t>
            </a:r>
            <a:endParaRPr lang="ru-RU" altLang="ru-RU" sz="3600" dirty="0">
              <a:solidFill>
                <a:srgbClr val="00206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После 8-го класса Юра самостоятельно отправился учиться в Москву. В Москве поступил в среднюю художественную школу при институте им. В. И. Сурикова. Школу окончил с серебряной медалью.</a:t>
            </a:r>
            <a:endParaRPr lang="ru-RU" altLang="ru-RU" sz="3600" dirty="0">
              <a:solidFill>
                <a:srgbClr val="00206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В 1957—1963 годах Юрий Ракша учился на художественном факультете ВГИКа. После окончания учёбы он работал художником-постановщиком на Мосфильме.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Юрий Ракша создал более двухсот живописных полотен, множество графических работ, сотни эскизов к фильмам, проиллюстрировал около двадцати книг.</a:t>
            </a:r>
            <a:endParaRPr lang="ru-RU" altLang="ru-RU" sz="3600" dirty="0">
              <a:solidFill>
                <a:srgbClr val="00206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Умер в 1980 году от острой формы лейкоза в Москве.</a:t>
            </a:r>
            <a:endParaRPr lang="ru-RU" altLang="ru-RU" sz="3600" dirty="0">
              <a:solidFill>
                <a:srgbClr val="00206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800" dirty="0">
              <a:solidFill>
                <a:srgbClr val="00206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Картины Ракши (более 200) хранятся в Третьяковской галерее, Башкирском государственном художественном музее имени М. В. Нестерова.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309A0-35F3-4E61-9EAE-E652C741EB97}"/>
              </a:ext>
            </a:extLst>
          </p:cNvPr>
          <p:cNvSpPr txBox="1"/>
          <p:nvPr/>
        </p:nvSpPr>
        <p:spPr>
          <a:xfrm>
            <a:off x="3945970" y="619760"/>
            <a:ext cx="49503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Несколько слов о художнике</a:t>
            </a:r>
          </a:p>
        </p:txBody>
      </p:sp>
    </p:spTree>
    <p:extLst>
      <p:ext uri="{BB962C8B-B14F-4D97-AF65-F5344CB8AC3E}">
        <p14:creationId xmlns:p14="http://schemas.microsoft.com/office/powerpoint/2010/main" val="392038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5760" y="274319"/>
            <a:ext cx="4805680" cy="808450"/>
          </a:xfrm>
        </p:spPr>
        <p:txBody>
          <a:bodyPr/>
          <a:lstStyle/>
          <a:p>
            <a:r>
              <a:rPr lang="ru-RU" dirty="0">
                <a:latin typeface="+mn-lt"/>
              </a:rPr>
              <a:t>Куликовская битва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4712" y="1379950"/>
            <a:ext cx="10324148" cy="151819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</a:rPr>
              <a:t>8 сентября 1380 года на Куликовом поле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</a:rPr>
              <a:t>По месту сражения оно получило название Куликовской битвы, по результатам – Мамаево побоище.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C1CC96-8FB4-41BD-B3BC-A28B141F1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79" y="3195321"/>
            <a:ext cx="4827255" cy="3168780"/>
          </a:xfrm>
          <a:prstGeom prst="rect">
            <a:avLst/>
          </a:prstGeom>
          <a:noFill/>
          <a:effectLst>
            <a:outerShdw blurRad="7112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AC740B00-74D1-4304-9664-06F30558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33" y="3195321"/>
            <a:ext cx="5242053" cy="3168780"/>
          </a:xfrm>
          <a:prstGeom prst="rect">
            <a:avLst/>
          </a:prstGeom>
          <a:noFill/>
          <a:effectLst>
            <a:outerShdw blurRad="6858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62A102-96FD-49BE-88E3-56371058D3C8}"/>
              </a:ext>
            </a:extLst>
          </p:cNvPr>
          <p:cNvSpPr txBox="1"/>
          <p:nvPr/>
        </p:nvSpPr>
        <p:spPr>
          <a:xfrm>
            <a:off x="2439043" y="609599"/>
            <a:ext cx="43370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Великий князь Московский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Дмитрий Иванович Донской (1350-1389)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279FCF9-28EF-449D-9A21-34A0D7AB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9" y="2780089"/>
            <a:ext cx="6649978" cy="3797876"/>
          </a:xfrm>
          <a:prstGeom prst="rect">
            <a:avLst/>
          </a:prstGeom>
          <a:noFill/>
          <a:effectLst>
            <a:outerShdw blurRad="6731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1522220-A13E-4A6D-99EA-7EDCAB87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39" y="2780088"/>
            <a:ext cx="4411301" cy="3865641"/>
          </a:xfrm>
          <a:prstGeom prst="rect">
            <a:avLst/>
          </a:prstGeom>
          <a:noFill/>
          <a:effectLst>
            <a:outerShdw blurRad="6985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C39DC097-B173-44E9-84EC-80424580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39" y="609599"/>
            <a:ext cx="1470128" cy="1950539"/>
          </a:xfrm>
          <a:prstGeom prst="rect">
            <a:avLst/>
          </a:prstGeom>
          <a:noFill/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47423D-F234-4B9A-A999-5D3A1BDAD8F3}"/>
              </a:ext>
            </a:extLst>
          </p:cNvPr>
          <p:cNvSpPr txBox="1"/>
          <p:nvPr/>
        </p:nvSpPr>
        <p:spPr>
          <a:xfrm>
            <a:off x="9096603" y="609599"/>
            <a:ext cx="3095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ea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ойско Золотой орды </a:t>
            </a:r>
          </a:p>
          <a:p>
            <a:r>
              <a:rPr lang="ru-RU" sz="2400" dirty="0">
                <a:solidFill>
                  <a:srgbClr val="222222"/>
                </a:solidFill>
                <a:ea typeface="Times New Roman" panose="02020603050405020304" pitchFamily="18" charset="0"/>
              </a:rPr>
              <a:t>х</a:t>
            </a:r>
            <a:r>
              <a:rPr lang="ru-RU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ан Мамай</a:t>
            </a:r>
            <a:endParaRPr lang="ru-RU" sz="2400" dirty="0"/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9F80FBA7-1A3C-45EB-B765-55ED07504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9" y="519502"/>
            <a:ext cx="1470129" cy="1960172"/>
          </a:xfrm>
          <a:prstGeom prst="rect">
            <a:avLst/>
          </a:prstGeom>
          <a:noFill/>
          <a:effectLst>
            <a:outerShdw blurRad="9017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7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525" y="479492"/>
            <a:ext cx="8911687" cy="7068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          Триптих   «Поле Куликово» (1980)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3C0F3-FC85-4C07-B5AE-4A9E39C0D6AC}"/>
              </a:ext>
            </a:extLst>
          </p:cNvPr>
          <p:cNvSpPr txBox="1"/>
          <p:nvPr/>
        </p:nvSpPr>
        <p:spPr>
          <a:xfrm>
            <a:off x="1635760" y="6079351"/>
            <a:ext cx="10403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«Благословение на битву»,  «Предстояние»,  «Проводы ополчения»</a:t>
            </a:r>
          </a:p>
        </p:txBody>
      </p:sp>
      <p:pic>
        <p:nvPicPr>
          <p:cNvPr id="6151" name="Picture 7" descr="Триптих Поле Куликово">
            <a:extLst>
              <a:ext uri="{FF2B5EF4-FFF2-40B4-BE49-F238E27FC236}">
                <a16:creationId xmlns:a16="http://schemas.microsoft.com/office/drawing/2014/main" id="{099726FD-4D08-41D0-B171-E0698369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60" y="1223123"/>
            <a:ext cx="10250613" cy="485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4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07DE29B5-4CB4-4282-82F0-FBAA48B13384}"/>
              </a:ext>
            </a:extLst>
          </p:cNvPr>
          <p:cNvSpPr txBox="1">
            <a:spLocks/>
          </p:cNvSpPr>
          <p:nvPr/>
        </p:nvSpPr>
        <p:spPr>
          <a:xfrm>
            <a:off x="975360" y="1930277"/>
            <a:ext cx="10576560" cy="4135121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i="1" dirty="0"/>
              <a:t>Групповой портрет</a:t>
            </a:r>
            <a:r>
              <a:rPr lang="ru-RU" sz="2400" dirty="0"/>
              <a:t> – речевая характеристика группы лиц путём выделения общего и индивидуального в них.</a:t>
            </a:r>
          </a:p>
          <a:p>
            <a:pPr algn="just"/>
            <a:r>
              <a:rPr lang="ru-RU" sz="2400" b="1" i="1" dirty="0"/>
              <a:t>Ополчение </a:t>
            </a:r>
            <a:r>
              <a:rPr lang="ru-RU" sz="2400" dirty="0"/>
              <a:t>– военное формирование, создаваемое в помощь действующей армии, преимущественно на добровольных началах.</a:t>
            </a:r>
          </a:p>
          <a:p>
            <a:pPr algn="just"/>
            <a:r>
              <a:rPr lang="ru-RU" sz="2400" b="1" i="1" dirty="0"/>
              <a:t>Ратник </a:t>
            </a:r>
            <a:r>
              <a:rPr lang="ru-RU" sz="2400" dirty="0"/>
              <a:t>– воин</a:t>
            </a:r>
          </a:p>
          <a:p>
            <a:pPr algn="just"/>
            <a:r>
              <a:rPr lang="ru-RU" sz="2400" b="1" dirty="0"/>
              <a:t>Родина</a:t>
            </a:r>
            <a:r>
              <a:rPr lang="ru-RU" sz="2400" dirty="0"/>
              <a:t> - Отчизна, Отечество, Русь</a:t>
            </a:r>
          </a:p>
          <a:p>
            <a:pPr algn="just"/>
            <a:r>
              <a:rPr lang="ru-RU" sz="2400" b="1" dirty="0"/>
              <a:t>Художник</a:t>
            </a:r>
            <a:r>
              <a:rPr lang="ru-RU" sz="2400" dirty="0"/>
              <a:t> - автор картины, живописец, мастер</a:t>
            </a:r>
          </a:p>
          <a:p>
            <a:pPr algn="just"/>
            <a:r>
              <a:rPr lang="ru-RU" sz="2400" b="1" dirty="0"/>
              <a:t>Картина</a:t>
            </a:r>
            <a:r>
              <a:rPr lang="ru-RU" sz="2400" dirty="0"/>
              <a:t> - часть триптиха, полотно, холст, творение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F175E-3792-43AA-8B9F-61BB6C0B5815}"/>
              </a:ext>
            </a:extLst>
          </p:cNvPr>
          <p:cNvSpPr txBox="1"/>
          <p:nvPr/>
        </p:nvSpPr>
        <p:spPr>
          <a:xfrm>
            <a:off x="4084320" y="792601"/>
            <a:ext cx="4624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Словарная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60584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8B6150-DB3B-4693-A0B7-B87AC3439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06" y="2980496"/>
            <a:ext cx="9700959" cy="23655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CBCF23-FE7D-65D5-D3FA-88C082A0F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832" y="495209"/>
            <a:ext cx="10175106" cy="1743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515D30-F2AF-FC18-7C4D-451972901213}"/>
              </a:ext>
            </a:extLst>
          </p:cNvPr>
          <p:cNvSpPr txBox="1"/>
          <p:nvPr/>
        </p:nvSpPr>
        <p:spPr>
          <a:xfrm>
            <a:off x="3048000" y="571841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ТРИПТИХ «БЛОКАДА»</a:t>
            </a:r>
          </a:p>
        </p:txBody>
      </p:sp>
    </p:spTree>
    <p:extLst>
      <p:ext uri="{BB962C8B-B14F-4D97-AF65-F5344CB8AC3E}">
        <p14:creationId xmlns:p14="http://schemas.microsoft.com/office/powerpoint/2010/main" val="47654353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430</TotalTime>
  <Words>601</Words>
  <Application>Microsoft Office PowerPoint</Application>
  <PresentationFormat>Широкоэкранный</PresentationFormat>
  <Paragraphs>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Сочинение по картине Ю.М.Ракши  «Проводы ополчения»</vt:lpstr>
      <vt:lpstr>«История – это фонарь в будущее, который светит нам из прошлого».            В.О. Ключевский</vt:lpstr>
      <vt:lpstr>Юрий Михайлович  Ракша (Теребилов)   1937 — 1980</vt:lpstr>
      <vt:lpstr>Презентация PowerPoint</vt:lpstr>
      <vt:lpstr>Куликовская битва</vt:lpstr>
      <vt:lpstr>Презентация PowerPoint</vt:lpstr>
      <vt:lpstr>           Триптих   «Поле Куликово» (1980) </vt:lpstr>
      <vt:lpstr>Презентация PowerPoint</vt:lpstr>
      <vt:lpstr>Презентация PowerPoint</vt:lpstr>
      <vt:lpstr>Презентация PowerPoint</vt:lpstr>
      <vt:lpstr>«Проводы ополчения»</vt:lpstr>
      <vt:lpstr>Презентация PowerPoint</vt:lpstr>
      <vt:lpstr>Презентация PowerPoint</vt:lpstr>
      <vt:lpstr>План сочинения: </vt:lpstr>
      <vt:lpstr>Домашнее задание: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человека</dc:title>
  <dc:creator>Пользователь</dc:creator>
  <cp:lastModifiedBy>Cedrik Elena</cp:lastModifiedBy>
  <cp:revision>23</cp:revision>
  <dcterms:created xsi:type="dcterms:W3CDTF">2018-11-28T11:36:21Z</dcterms:created>
  <dcterms:modified xsi:type="dcterms:W3CDTF">2025-12-02T16:46:45Z</dcterms:modified>
</cp:coreProperties>
</file>