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57" r:id="rId5"/>
    <p:sldId id="259" r:id="rId6"/>
    <p:sldId id="262" r:id="rId7"/>
    <p:sldId id="263" r:id="rId8"/>
    <p:sldId id="264" r:id="rId9"/>
    <p:sldId id="265" r:id="rId10"/>
    <p:sldId id="266" r:id="rId11"/>
    <p:sldId id="274" r:id="rId12"/>
    <p:sldId id="270" r:id="rId13"/>
    <p:sldId id="271" r:id="rId14"/>
    <p:sldId id="272" r:id="rId15"/>
    <p:sldId id="261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4660"/>
  </p:normalViewPr>
  <p:slideViewPr>
    <p:cSldViewPr>
      <p:cViewPr varScale="1">
        <p:scale>
          <a:sx n="104" d="100"/>
          <a:sy n="104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650640"/>
            <a:ext cx="7772400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039820"/>
            <a:ext cx="6400800" cy="61082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2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3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7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8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4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8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2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9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E41E-DBF7-4B97-87FE-B8644DFA559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C6AB-18A1-47C6-9F54-B25CBD47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6E41E-DBF7-4B97-87FE-B8644DFA559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C6AB-18A1-47C6-9F54-B25CBD471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9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082"/>
          </a:xfrm>
        </p:spPr>
        <p:txBody>
          <a:bodyPr>
            <a:normAutofit/>
          </a:bodyPr>
          <a:lstStyle/>
          <a:p>
            <a:r>
              <a:rPr lang="ru-RU" sz="3200" b="1" dirty="0"/>
              <a:t>БЮДЖЕТ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38425"/>
            <a:ext cx="8229600" cy="2439620"/>
          </a:xfrm>
        </p:spPr>
        <p:txBody>
          <a:bodyPr>
            <a:normAutofit/>
          </a:bodyPr>
          <a:lstStyle/>
          <a:p>
            <a:r>
              <a:rPr lang="ru-RU" sz="2800" dirty="0"/>
              <a:t>Наш </a:t>
            </a:r>
            <a:r>
              <a:rPr lang="ru-RU" sz="2800" b="1" dirty="0"/>
              <a:t>….</a:t>
            </a:r>
            <a:r>
              <a:rPr lang="ru-RU" sz="2800" dirty="0"/>
              <a:t> семейный, </a:t>
            </a:r>
          </a:p>
          <a:p>
            <a:r>
              <a:rPr lang="ru-RU" sz="2800" dirty="0"/>
              <a:t>Как элитный сыр.</a:t>
            </a:r>
          </a:p>
          <a:p>
            <a:r>
              <a:rPr lang="ru-RU" sz="2800" dirty="0"/>
              <a:t>Состоит он в целом </a:t>
            </a:r>
          </a:p>
          <a:p>
            <a:r>
              <a:rPr lang="ru-RU" sz="2800" dirty="0"/>
              <a:t> Из огромных дыр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33531" y="3408123"/>
            <a:ext cx="6404460" cy="2439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Ах, снеговик, прости, неловко, </a:t>
            </a:r>
          </a:p>
          <a:p>
            <a:r>
              <a:rPr lang="ru-RU" sz="2800" dirty="0"/>
              <a:t>Что мой </a:t>
            </a:r>
            <a:r>
              <a:rPr lang="ru-RU" sz="2800" b="1" dirty="0"/>
              <a:t>….  </a:t>
            </a:r>
            <a:r>
              <a:rPr lang="ru-RU" sz="2800" dirty="0"/>
              <a:t>пошел ко дну. </a:t>
            </a:r>
          </a:p>
          <a:p>
            <a:r>
              <a:rPr lang="ru-RU" sz="2800" dirty="0"/>
              <a:t>Как получу аванс, </a:t>
            </a:r>
          </a:p>
          <a:p>
            <a:r>
              <a:rPr lang="ru-RU" sz="2800" dirty="0"/>
              <a:t> Морковку, я  обязательно верну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-27496" y="4770579"/>
            <a:ext cx="3002915" cy="2158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2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56" y="374900"/>
            <a:ext cx="8960304" cy="55511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300" b="1" dirty="0"/>
              <a:t>Итоговая оценка по Обществознанию;</a:t>
            </a:r>
            <a:endParaRPr lang="ru-RU" sz="3300" dirty="0"/>
          </a:p>
          <a:p>
            <a:pPr lvl="0"/>
            <a:r>
              <a:rPr lang="ru-RU" sz="3300" dirty="0"/>
              <a:t>Если ваша команда набрала 14 - 15 баллов, оценка «5»</a:t>
            </a:r>
          </a:p>
          <a:p>
            <a:pPr lvl="0"/>
            <a:r>
              <a:rPr lang="ru-RU" sz="3300" dirty="0"/>
              <a:t>Если ваша команда набрала 11 - 13 баллов, оценка «4»</a:t>
            </a:r>
          </a:p>
          <a:p>
            <a:pPr lvl="0"/>
            <a:r>
              <a:rPr lang="ru-RU" sz="3300" dirty="0"/>
              <a:t>Если ваша команда набрала 8 - 10 баллов, оценка «3»</a:t>
            </a:r>
          </a:p>
          <a:p>
            <a:pPr marL="0" indent="0">
              <a:buNone/>
            </a:pPr>
            <a:endParaRPr lang="ru-RU" sz="3300" dirty="0"/>
          </a:p>
          <a:p>
            <a:pPr marL="0" indent="0">
              <a:buNone/>
            </a:pPr>
            <a:r>
              <a:rPr lang="ru-RU" sz="3300" b="1" dirty="0"/>
              <a:t>Итоговая оценка по Информатике;</a:t>
            </a:r>
            <a:endParaRPr lang="ru-RU" sz="3300" dirty="0"/>
          </a:p>
          <a:p>
            <a:pPr lvl="0"/>
            <a:r>
              <a:rPr lang="ru-RU" sz="3300" dirty="0"/>
              <a:t>Верно рассчитаны  все формулы, найдена сумма и %, оценка «5»</a:t>
            </a:r>
          </a:p>
          <a:p>
            <a:pPr lvl="0"/>
            <a:r>
              <a:rPr lang="ru-RU" sz="3300" dirty="0"/>
              <a:t>Допущена ошибка в  сумме или %, оценка «4»</a:t>
            </a:r>
          </a:p>
          <a:p>
            <a:pPr lvl="0"/>
            <a:r>
              <a:rPr lang="ru-RU" sz="3300" dirty="0"/>
              <a:t>Допущена ошибка в  сумме и %, оценка «3»</a:t>
            </a:r>
          </a:p>
          <a:p>
            <a:pPr marL="0" indent="0">
              <a:buNone/>
            </a:pPr>
            <a:r>
              <a:rPr lang="ru-RU" sz="33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06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69490"/>
            <a:ext cx="7627015" cy="40567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Правила</a:t>
            </a:r>
            <a:r>
              <a:rPr lang="ru-RU" sz="3200" b="1" dirty="0"/>
              <a:t> работы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BB7D0-50EE-4798-9281-924AE1606FC9}"/>
              </a:ext>
            </a:extLst>
          </p:cNvPr>
          <p:cNvSpPr txBox="1"/>
          <p:nvPr/>
        </p:nvSpPr>
        <p:spPr>
          <a:xfrm>
            <a:off x="224482" y="663936"/>
            <a:ext cx="8695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Разделите обязанности (бланк, таблица).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Вносите данные корректно (? Спросите)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За урок нужно выполнить 3 задания, каждое оценивается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В 1 задании в бланк вносим только итоговую сумму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Итоговая оценка-  это сумма баллов за все 3 задания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F5F7B-8EC2-4004-A529-8FB6E87B82CA}"/>
              </a:ext>
            </a:extLst>
          </p:cNvPr>
          <p:cNvSpPr txBox="1"/>
          <p:nvPr/>
        </p:nvSpPr>
        <p:spPr>
          <a:xfrm>
            <a:off x="3304387" y="3734410"/>
            <a:ext cx="56796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Думайте и читайте очень внимательно, что куда относится, почему?…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Удачи!!!!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C1355E-86E2-4BF6-AC7A-08B1912F9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9" y="3887115"/>
            <a:ext cx="2964023" cy="30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22" y="69490"/>
            <a:ext cx="9311122" cy="678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96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" y="0"/>
            <a:ext cx="9634829" cy="705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87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0"/>
            <a:ext cx="9305855" cy="707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35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300835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Для умения строить бюджет, есть два пути</a:t>
            </a:r>
            <a:endParaRPr lang="ru-RU" sz="3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81425" y="1063456"/>
            <a:ext cx="1450699" cy="1449314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13" idx="0"/>
          </p:cNvCxnSpPr>
          <p:nvPr/>
        </p:nvCxnSpPr>
        <p:spPr>
          <a:xfrm>
            <a:off x="3961180" y="1074636"/>
            <a:ext cx="2672338" cy="2507069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670" y="2665475"/>
            <a:ext cx="4428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Деньги управляют мной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295" y="3581705"/>
            <a:ext cx="4428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Я управляю деньгами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188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1855" y="274638"/>
            <a:ext cx="9162301" cy="711082"/>
          </a:xfrm>
        </p:spPr>
        <p:txBody>
          <a:bodyPr>
            <a:noAutofit/>
          </a:bodyPr>
          <a:lstStyle/>
          <a:p>
            <a:r>
              <a:rPr lang="ru-RU" sz="3200" b="1" dirty="0"/>
              <a:t>Нарисуйте смайлик на ваших листах и сдайте их</a:t>
            </a:r>
            <a:endParaRPr lang="en-US" sz="3200" b="1" dirty="0"/>
          </a:p>
        </p:txBody>
      </p:sp>
      <p:pic>
        <p:nvPicPr>
          <p:cNvPr id="5122" name="Picture 2" descr="https://sun9-15.userapi.com/impf/c837426/v837426915/5f/EA1SfMx5isQ.jpg?size=1274x436&amp;quality=96&amp;sign=b03347c8b60a56eae3fda26355f95913&amp;c_uniq_tag=WEEf2pamDvcqqyiv-jPv7HkOmMHDUoCRYCKg13rSzr0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138425"/>
            <a:ext cx="8398775" cy="28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92" y="4360620"/>
            <a:ext cx="351221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Урок прошёл отлично;</a:t>
            </a:r>
          </a:p>
          <a:p>
            <a:r>
              <a:rPr lang="ru-RU" sz="2400" dirty="0"/>
              <a:t>Я понял тему урока;</a:t>
            </a:r>
          </a:p>
          <a:p>
            <a:r>
              <a:rPr lang="ru-RU" sz="2400" dirty="0"/>
              <a:t>Я доволен своей работой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648" y="4345230"/>
            <a:ext cx="450479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Урок прошёл плохо;</a:t>
            </a:r>
          </a:p>
          <a:p>
            <a:r>
              <a:rPr lang="ru-RU" sz="2400" dirty="0"/>
              <a:t>Мне было очень трудно;</a:t>
            </a:r>
          </a:p>
          <a:p>
            <a:r>
              <a:rPr lang="ru-RU" sz="2400" dirty="0"/>
              <a:t>Я  не доволен своей работой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3248" y="5651618"/>
            <a:ext cx="450479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Урок прошёл хорошо;</a:t>
            </a:r>
          </a:p>
          <a:p>
            <a:r>
              <a:rPr lang="ru-RU" sz="2400" dirty="0"/>
              <a:t>Мне было нелегко;</a:t>
            </a:r>
          </a:p>
          <a:p>
            <a:r>
              <a:rPr lang="ru-RU" sz="2400" dirty="0"/>
              <a:t>Я   доволен своей работой</a:t>
            </a:r>
          </a:p>
        </p:txBody>
      </p:sp>
      <p:cxnSp>
        <p:nvCxnSpPr>
          <p:cNvPr id="6" name="Прямая со стрелкой 5"/>
          <p:cNvCxnSpPr>
            <a:endCxn id="4" idx="0"/>
          </p:cNvCxnSpPr>
          <p:nvPr/>
        </p:nvCxnSpPr>
        <p:spPr>
          <a:xfrm>
            <a:off x="1816799" y="3887115"/>
            <a:ext cx="1" cy="47350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473396" y="3775979"/>
            <a:ext cx="0" cy="4735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66590" y="3887114"/>
            <a:ext cx="0" cy="17645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1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70" y="2665476"/>
            <a:ext cx="8093365" cy="15270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совместную работу</a:t>
            </a:r>
          </a:p>
        </p:txBody>
      </p:sp>
    </p:spTree>
    <p:extLst>
      <p:ext uri="{BB962C8B-B14F-4D97-AF65-F5344CB8AC3E}">
        <p14:creationId xmlns:p14="http://schemas.microsoft.com/office/powerpoint/2010/main" val="404615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490" y="4497935"/>
            <a:ext cx="7772400" cy="16797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</a:rPr>
              <a:t>Семейный бюджет. </a:t>
            </a:r>
            <a:br>
              <a:rPr lang="ru-RU" b="1" dirty="0">
                <a:solidFill>
                  <a:srgbClr val="FF0000"/>
                </a:solidFill>
                <a:effectLst/>
              </a:rPr>
            </a:br>
            <a:r>
              <a:rPr lang="ru-RU" b="1" dirty="0">
                <a:solidFill>
                  <a:srgbClr val="FF0000"/>
                </a:solidFill>
                <a:effectLst/>
              </a:rPr>
              <a:t>Расчёт семейного бюджета с использованием </a:t>
            </a:r>
            <a:r>
              <a:rPr lang="en-US" b="1" dirty="0">
                <a:solidFill>
                  <a:srgbClr val="FF0000"/>
                </a:solidFill>
                <a:effectLst/>
              </a:rPr>
              <a:t>Excel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138" y="1596540"/>
            <a:ext cx="6400800" cy="6108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3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77"/>
          </a:xfrm>
        </p:spPr>
        <p:txBody>
          <a:bodyPr>
            <a:normAutofit fontScale="90000"/>
          </a:bodyPr>
          <a:lstStyle/>
          <a:p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23310" y="985720"/>
            <a:ext cx="64144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Цель урока</a:t>
            </a:r>
            <a:r>
              <a:rPr lang="ru-RU" sz="2400" b="1" dirty="0"/>
              <a:t>: </a:t>
            </a:r>
          </a:p>
          <a:p>
            <a:r>
              <a:rPr lang="ru-RU" sz="2400" b="1" dirty="0"/>
              <a:t> 	</a:t>
            </a:r>
          </a:p>
          <a:p>
            <a:r>
              <a:rPr lang="ru-RU" sz="2400" b="1" dirty="0"/>
              <a:t>	Научиться        …… через     …… для        … </a:t>
            </a:r>
          </a:p>
        </p:txBody>
      </p:sp>
    </p:spTree>
    <p:extLst>
      <p:ext uri="{BB962C8B-B14F-4D97-AF65-F5344CB8AC3E}">
        <p14:creationId xmlns:p14="http://schemas.microsoft.com/office/powerpoint/2010/main" val="13079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31431"/>
              </p:ext>
            </p:extLst>
          </p:nvPr>
        </p:nvGraphicFramePr>
        <p:xfrm>
          <a:off x="448965" y="374900"/>
          <a:ext cx="8246070" cy="4279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Доходы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Расходы</a:t>
                      </a:r>
                      <a:endParaRPr lang="ru-RU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Заработная плата членов семьи 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На питание 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Пенсии и стипендии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На товары длительного пользования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 Доходы от приусадебного участка 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 На услуги: транспорт, бытовые услуги 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 Доходы от ценных бумаг</a:t>
                      </a:r>
                      <a:endParaRPr lang="ru-RU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4. На культурно-бытовые нужды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...</a:t>
                      </a:r>
                      <a:endParaRPr lang="ru-RU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...</a:t>
                      </a:r>
                      <a:endParaRPr lang="ru-RU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85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711082"/>
          </a:xfrm>
        </p:spPr>
        <p:txBody>
          <a:bodyPr>
            <a:noAutofit/>
          </a:bodyPr>
          <a:lstStyle/>
          <a:p>
            <a:r>
              <a:rPr lang="ru-RU" sz="3200" b="1" dirty="0"/>
              <a:t>Классификация видов семейного бюджета.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1138426"/>
            <a:ext cx="7787955" cy="244328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Критерий 1 - соотношение доходов и расходов:</a:t>
            </a:r>
            <a:endParaRPr lang="ru-RU" sz="2800" dirty="0"/>
          </a:p>
          <a:p>
            <a:r>
              <a:rPr lang="ru-RU" sz="2800" dirty="0"/>
              <a:t>ПРОФИЦИТНЫЙ</a:t>
            </a:r>
          </a:p>
          <a:p>
            <a:r>
              <a:rPr lang="ru-RU" sz="2800" dirty="0"/>
              <a:t>ДЕФИЦИТНЫЙ </a:t>
            </a:r>
          </a:p>
          <a:p>
            <a:r>
              <a:rPr lang="ru-RU" sz="2800" dirty="0"/>
              <a:t>СБАЛАНСИРОВАННЫЙ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86132" y="3429000"/>
            <a:ext cx="6357868" cy="2443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Критерий 2 - способ наполнения семейного бюджета</a:t>
            </a:r>
            <a:r>
              <a:rPr lang="ru-RU" sz="2800" dirty="0"/>
              <a:t>: </a:t>
            </a:r>
          </a:p>
          <a:p>
            <a:r>
              <a:rPr lang="ru-RU" sz="2800" dirty="0"/>
              <a:t> СОВМЕСТНЫЙ (ОБЩИЙ)</a:t>
            </a:r>
          </a:p>
          <a:p>
            <a:r>
              <a:rPr lang="ru-RU" sz="2800" dirty="0"/>
              <a:t> РАЗДЕЛЬНЫЙ (ДОЛЕВОЙ)</a:t>
            </a:r>
          </a:p>
          <a:p>
            <a:r>
              <a:rPr lang="ru-RU" sz="2800" dirty="0"/>
              <a:t> ЕДИНОЛИЧНЫЙ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8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2 этап практика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70" y="1901950"/>
            <a:ext cx="8229600" cy="24396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Денежки тают, если их не считают;</a:t>
            </a:r>
          </a:p>
          <a:p>
            <a:pPr marL="0" indent="0" algn="ctr">
              <a:buNone/>
            </a:pPr>
            <a:r>
              <a:rPr lang="ru-RU" sz="2800" b="1" dirty="0"/>
              <a:t>А когда их считают, то они прирастают.</a:t>
            </a:r>
          </a:p>
        </p:txBody>
      </p:sp>
    </p:spTree>
    <p:extLst>
      <p:ext uri="{BB962C8B-B14F-4D97-AF65-F5344CB8AC3E}">
        <p14:creationId xmlns:p14="http://schemas.microsoft.com/office/powerpoint/2010/main" val="241866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29600" cy="71108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b="1" dirty="0"/>
              <a:t>1 задание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686204"/>
              </p:ext>
            </p:extLst>
          </p:nvPr>
        </p:nvGraphicFramePr>
        <p:xfrm>
          <a:off x="1" y="1143376"/>
          <a:ext cx="9143999" cy="5650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6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1. Просчитайте доходы и расходы семьи Ивановых.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Баллы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Правильно посчитаны доходы и расходы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Правильно посчитаны только доходы или только  расходы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Ответ неправильный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 балла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 балл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0 баллов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2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2. Какие ещё статьи ежемесячных расходов не учтены?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(Ответ на второй вопрос засчитывается только при правильном указании двух статей расходов.)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Ответ неправильный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 балл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0 баллов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3. Какой тип бюджета в данной семье? Критерий 1 - соотношение доходов и расходов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 балл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4. Рационально ли члены семьи тратят деньги?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Привести 2 аргумента.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 балла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Максимально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5 баллов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0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1082"/>
          </a:xfrm>
        </p:spPr>
        <p:txBody>
          <a:bodyPr>
            <a:normAutofit/>
          </a:bodyPr>
          <a:lstStyle/>
          <a:p>
            <a:r>
              <a:rPr lang="ru-RU" sz="3200" b="1" dirty="0"/>
              <a:t>2 задание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25934"/>
              </p:ext>
            </p:extLst>
          </p:nvPr>
        </p:nvGraphicFramePr>
        <p:xfrm>
          <a:off x="0" y="1207911"/>
          <a:ext cx="9143999" cy="5650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6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7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Сможет ли семья Ивановых спланировать свой бюджет так, чтобы поменять машину?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Расчеты проведены правильно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Ответ неправильный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балла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 баллов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7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Сможет ли семья Ивановых выделить деньги на покупку слухового аппарата?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Расчеты проведены правильно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Ответ неправильный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балл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 баллов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Взять кредит в банке - будет решением возникшей проблемы?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 правильный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неправильный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баллов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Максимально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 баллов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5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3 задание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394481"/>
              </p:ext>
            </p:extLst>
          </p:nvPr>
        </p:nvGraphicFramePr>
        <p:xfrm>
          <a:off x="0" y="1596540"/>
          <a:ext cx="9143999" cy="5414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6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Сможет ли семья Ивановых спланировать свой бюджет так, чтобы помочь сыну в поездке на море?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Расчеты проведены правильно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Ответ неправильный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балла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 баллов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Сможет ли семья Ивановых спланировать свой бюджет так, чтобы  дочери купить новый телефон?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Расчеты проведены правильно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Ответ неправильный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балл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 баллов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 Сможет ли семья спланировать свой бюджет так, чтобы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решить за год сразу обе проблемы?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Расчеты проведены правильно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Ответ неправильный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балл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 баллов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4.Предложения по увеличению доходов, или уменьшению расходов, чтоб в семье был профицитный бюджет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Предложения  приведены правильно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Ответ неправильный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балл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 баллов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Максимально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 баллов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6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670</Words>
  <Application>Microsoft Office PowerPoint</Application>
  <PresentationFormat>Экран (4:3)</PresentationFormat>
  <Paragraphs>142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БЮДЖЕТ</vt:lpstr>
      <vt:lpstr>Семейный бюджет.  Расчёт семейного бюджета с использованием Excel</vt:lpstr>
      <vt:lpstr>Презентация PowerPoint</vt:lpstr>
      <vt:lpstr>Презентация PowerPoint</vt:lpstr>
      <vt:lpstr>Классификация видов семейного бюджета.  </vt:lpstr>
      <vt:lpstr>2 этап практика</vt:lpstr>
      <vt:lpstr> 1 задание</vt:lpstr>
      <vt:lpstr>2 задание</vt:lpstr>
      <vt:lpstr>3 задание</vt:lpstr>
      <vt:lpstr>Презентация PowerPoint</vt:lpstr>
      <vt:lpstr>Правила работы</vt:lpstr>
      <vt:lpstr>Презентация PowerPoint</vt:lpstr>
      <vt:lpstr>Презентация PowerPoint</vt:lpstr>
      <vt:lpstr>Презентация PowerPoint</vt:lpstr>
      <vt:lpstr>Для умения строить бюджет, есть два пути</vt:lpstr>
      <vt:lpstr>Нарисуйте смайлик на ваших листах и сдайте их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Наталия Natalia</cp:lastModifiedBy>
  <cp:revision>27</cp:revision>
  <dcterms:created xsi:type="dcterms:W3CDTF">2013-08-18T15:10:19Z</dcterms:created>
  <dcterms:modified xsi:type="dcterms:W3CDTF">2025-04-10T04:48:32Z</dcterms:modified>
</cp:coreProperties>
</file>