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69" r:id="rId3"/>
    <p:sldId id="377" r:id="rId4"/>
    <p:sldId id="270" r:id="rId5"/>
    <p:sldId id="256" r:id="rId6"/>
    <p:sldId id="271" r:id="rId7"/>
    <p:sldId id="272" r:id="rId8"/>
    <p:sldId id="398" r:id="rId9"/>
    <p:sldId id="257" r:id="rId10"/>
    <p:sldId id="260" r:id="rId11"/>
    <p:sldId id="279" r:id="rId12"/>
    <p:sldId id="261" r:id="rId13"/>
    <p:sldId id="280" r:id="rId14"/>
    <p:sldId id="274" r:id="rId15"/>
    <p:sldId id="383" r:id="rId16"/>
    <p:sldId id="385" r:id="rId17"/>
    <p:sldId id="285" r:id="rId18"/>
    <p:sldId id="379" r:id="rId19"/>
    <p:sldId id="286" r:id="rId20"/>
    <p:sldId id="399" r:id="rId21"/>
    <p:sldId id="342" r:id="rId22"/>
    <p:sldId id="391" r:id="rId23"/>
    <p:sldId id="393" r:id="rId24"/>
    <p:sldId id="369" r:id="rId25"/>
    <p:sldId id="266" r:id="rId26"/>
    <p:sldId id="370" r:id="rId27"/>
    <p:sldId id="341" r:id="rId28"/>
    <p:sldId id="360" r:id="rId29"/>
    <p:sldId id="371" r:id="rId30"/>
    <p:sldId id="358" r:id="rId31"/>
    <p:sldId id="362" r:id="rId32"/>
    <p:sldId id="395" r:id="rId33"/>
    <p:sldId id="394" r:id="rId34"/>
    <p:sldId id="363" r:id="rId35"/>
    <p:sldId id="364" r:id="rId36"/>
    <p:sldId id="365" r:id="rId37"/>
    <p:sldId id="366" r:id="rId38"/>
    <p:sldId id="348" r:id="rId39"/>
    <p:sldId id="397" r:id="rId40"/>
    <p:sldId id="378" r:id="rId41"/>
    <p:sldId id="275" r:id="rId42"/>
    <p:sldId id="390" r:id="rId43"/>
    <p:sldId id="380" r:id="rId44"/>
    <p:sldId id="288" r:id="rId45"/>
    <p:sldId id="289" r:id="rId46"/>
    <p:sldId id="375" r:id="rId47"/>
    <p:sldId id="338" r:id="rId48"/>
    <p:sldId id="367" r:id="rId49"/>
  </p:sldIdLst>
  <p:sldSz cx="12192000" cy="6858000"/>
  <p:notesSz cx="6858000" cy="9144000"/>
  <p:embeddedFontLst>
    <p:embeddedFont>
      <p:font typeface="Arial Black" panose="020B0A04020102020204" pitchFamily="34" charset="0"/>
      <p:bold r:id="rId51"/>
    </p:embeddedFont>
    <p:embeddedFont>
      <p:font typeface="Arial Nova" panose="020B0504020202020204" pitchFamily="34" charset="0"/>
      <p:regular r:id="rId52"/>
      <p:bold r:id="rId53"/>
      <p:italic r:id="rId54"/>
      <p:boldItalic r:id="rId55"/>
    </p:embeddedFont>
    <p:embeddedFont>
      <p:font typeface="Candara" panose="020E0502030303020204" pitchFamily="34" charset="0"/>
      <p:regular r:id="rId56"/>
      <p:bold r:id="rId57"/>
      <p:italic r:id="rId58"/>
      <p:boldItalic r:id="rId59"/>
    </p:embeddedFont>
    <p:embeddedFont>
      <p:font typeface="Georgia" panose="02040502050405020303" pitchFamily="18" charset="0"/>
      <p:regular r:id="rId60"/>
      <p:bold r:id="rId61"/>
      <p:italic r:id="rId62"/>
      <p:boldItalic r:id="rId6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8"/>
    <a:srgbClr val="FF3399"/>
    <a:srgbClr val="F2FBEF"/>
    <a:srgbClr val="F9E3F7"/>
    <a:srgbClr val="B9E4FF"/>
    <a:srgbClr val="FCF2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99" autoAdjust="0"/>
  </p:normalViewPr>
  <p:slideViewPr>
    <p:cSldViewPr snapToGrid="0">
      <p:cViewPr>
        <p:scale>
          <a:sx n="23" d="100"/>
          <a:sy n="23" d="100"/>
        </p:scale>
        <p:origin x="2918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2E5F8F95-FCD5-44B6-8EBA-D4CF62FAF655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CAE51D78-E766-4232-A505-E50089536C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66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Nova" panose="020B0504020202020204" pitchFamily="34" charset="0"/>
              </a:rPr>
              <a:t>УЧИТЕЛЬ:</a:t>
            </a:r>
          </a:p>
          <a:p>
            <a:pPr marL="0" indent="0">
              <a:buNone/>
            </a:pPr>
            <a:r>
              <a:rPr lang="ru-RU" dirty="0">
                <a:latin typeface="Arial Nova" panose="020B0504020202020204" pitchFamily="34" charset="0"/>
              </a:rPr>
              <a:t>К теме сегодняшнего урока мы пройдём по следующему пути: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получите задачи и попробуете их решить.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расскажите мне, как решали задачи, какие знания вам помогли.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Мы вместе вспомним и восстановим эти знания и научимся решать задачи.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закрепите новые умения и восстановленные знания.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Мы, наконец, запишем тему урока</a:t>
            </a:r>
            <a:r>
              <a:rPr lang="ru-RU" dirty="0">
                <a:latin typeface="Arial Nova" panose="020B05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Font typeface="+mj-lt"/>
              <a:buNone/>
            </a:pPr>
            <a:r>
              <a:rPr lang="ru-RU" dirty="0">
                <a:latin typeface="Arial Nova" panose="020B0504020202020204" pitchFamily="34" charset="0"/>
                <a:sym typeface="Wingdings" panose="05000000000000000000" pitchFamily="2" charset="2"/>
              </a:rPr>
              <a:t>Нашей целью будет… пройти этот ПУТЬ!</a:t>
            </a:r>
            <a:endParaRPr lang="ru-RU" dirty="0">
              <a:latin typeface="Arial Nova" panose="020B05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6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91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AE3D0-D5D6-A1AA-7E2D-DED213B7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BF2F06-951F-76C4-BA8E-2D0412219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6125C9-AD2E-FEBA-2817-8DD7F0544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439E0-4F03-3063-D48B-A4F4AEFB4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2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8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Nova" panose="020B0504020202020204" pitchFamily="34" charset="0"/>
              </a:rPr>
              <a:t>УЧИТЕЛЬ:</a:t>
            </a:r>
          </a:p>
          <a:p>
            <a:pPr marL="0" indent="0">
              <a:buNone/>
            </a:pPr>
            <a:r>
              <a:rPr lang="ru-RU" dirty="0">
                <a:latin typeface="Arial Nova" panose="020B0504020202020204" pitchFamily="34" charset="0"/>
              </a:rPr>
              <a:t>К теме сегодняшнего урока мы пройдём по следующему пути: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получите задачи и попробуете их решить.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расскажите мне, как решали задачи, какие знания вам помогли.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Мы вместе вспомним и восстановим эти знания и научимся решать задачи.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Вы закрепите новые умения и восстановленные знания.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 Nova" panose="020B0504020202020204" pitchFamily="34" charset="0"/>
              </a:rPr>
              <a:t>Мы, наконец, запишем тему урока</a:t>
            </a:r>
            <a:r>
              <a:rPr lang="ru-RU" dirty="0">
                <a:latin typeface="Arial Nova" panose="020B05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Font typeface="+mj-lt"/>
              <a:buNone/>
            </a:pPr>
            <a:r>
              <a:rPr lang="ru-RU" dirty="0">
                <a:latin typeface="Arial Nova" panose="020B0504020202020204" pitchFamily="34" charset="0"/>
                <a:sym typeface="Wingdings" panose="05000000000000000000" pitchFamily="2" charset="2"/>
              </a:rPr>
              <a:t>Нашей целью будет… пройти этот ПУТЬ!</a:t>
            </a:r>
            <a:endParaRPr lang="ru-RU" dirty="0">
              <a:latin typeface="Arial Nova" panose="020B05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0884B-F641-0296-16C1-7B711E68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C26B27-F111-7105-687A-E1E3F9F09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F938BE-6E5F-E77D-F9C0-31927951B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D13AF-7B7D-89AD-2475-A49B8E6F9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83E1-C979-57E4-DE35-DC0CFE3D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31DDFC0-72CD-E733-3962-C02FC7E73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8C42F3-E81F-B506-01CA-A70E8D37B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2D3F1B-D1B4-F233-894E-17AE93811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1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3986-FF2D-C0A6-EA5D-4A5293B2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B851C-E871-DF6E-7FBE-3081DD10D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3E241E-66C6-591C-F805-C46023516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C1EE0A-9D60-79B0-5F97-203D8FB54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8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7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7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46B1-00C3-F203-7032-3C654F69F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27251A-F6C1-AADC-D9E4-609E7E64A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C1BC0C-98E7-2FE7-3481-ECF2B29B2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A42904-2784-7E91-9C99-7C552F63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1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925C4-4B6B-E1A6-4907-624ACE949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33FD80-D900-45E8-E9F6-CE25D182F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048C8AB-2FF0-0CE0-305C-B1466D7FE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FD342-5455-FEA6-C6F6-782E5DCCA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51D78-E766-4232-A505-E50089536CB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4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F0688-9660-65B1-114C-D96CF8F5C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0E41C0-387A-C9BA-1704-45F99E4DA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CB209-4739-ABC9-3766-76C9ECD0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6DA70-6DA2-8AA1-DDBC-C76C197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CCA14-5D03-750F-1F7F-D99FB12D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65593-57C3-191E-D026-1F9F0BE4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7CF723-CEAD-0A44-8B2C-EF96665F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953EE-7F20-62F3-BBBD-D6EC7054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CDBDD-F571-A84E-DD58-1EB4018A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C66F3-7FE4-ADF0-BC7C-24A3321D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424432-7CFC-CEED-3354-84828D9C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A54C5-D09A-6F9D-BBB2-C39B1A3B3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D3A8D-5F59-3B5D-76CE-7C416414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ABEDF-6CE7-2CE2-B82F-4CC001FA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45675-49AC-2E2C-206B-82089FF0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4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15C30-A63E-89B2-867E-4C4666D5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D107B6-D33F-166A-A68A-3291F9C3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308AA-6393-99A8-196D-5CB3C134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029B0-20DF-F9F3-1837-1CED086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47077-9DFE-5BB4-DEB8-154BAD92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1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A2046-100B-337F-63C6-C1F604FF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AAF93-1C27-7E9E-F761-597F6AD1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9F0A9-1A6C-64DC-F844-DE0E976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FBD36-A955-5EE6-DD26-C9300643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27BD-5FFD-183B-1A29-F2934089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9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57D0B-5E70-48EE-F013-305E18D2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92DD1-BC82-FBA6-9671-F82611C4F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3A0EE-8A3B-75D6-31B3-2FA72BEE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003F-FB2B-B4F2-F3F8-6108C7C3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9E789-DBB8-8D70-D48C-8654F856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6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FAAF-ACA1-9A83-B0F3-8B780A7F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ED954-9024-B7D6-FFC8-4E039BAC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7BDB-97E4-6D91-C270-0B5BE42C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7D5DC-D69C-3EF8-E02E-1D733AFC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BAF9ED-2135-665F-C237-AFBA491A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DDB39-482D-9A82-2CF9-4D3644EF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807C-B248-3A53-4751-9DBE0135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24F4-D295-07C3-050C-A46C9C6F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19D03-8596-0E67-DC7C-624ED26D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90EE26-C008-920F-73A9-37B7AC643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ED84B-19AC-269B-5237-37FD00EAE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770C4B-3D71-5BA5-F1B3-18F44F83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57E74B-E2F1-0D3D-0834-F26C8C44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BC91F-639F-21A4-CA43-DB3AE910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EEE8C-106C-79AF-2000-2989051E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B58C3-CD02-3DE6-F8DE-36EAED24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3018A-0AB2-A9B6-0BDC-A405B16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1DDD1B-D9D9-2E5E-DC90-DCDAA5E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8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501-2058-5516-7B42-9064450A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8CA763-4F4F-0B23-6704-4B80E11A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BFD97-CE1E-2CB3-4EF0-2A484CE1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0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9CA91-57E9-5BB7-D590-03360E70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A5E61-7C86-8F01-DA9C-D903279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C1F3D7-5FA3-C519-0296-E8A075FD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91759-0263-A113-9BE7-4D28BF3D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D0FB4-E066-15E2-EE11-49C1CA88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2600-B12A-B2F6-F19F-0D92EB2D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DCAF6-3259-6AEB-A100-D2750BC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4A974-5C72-1887-0FA1-96A3F90D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5ACB5-3DEE-B6C8-EFFB-80AA2282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62633-2417-8E74-3D8D-CB9460C2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76772-8909-6B2B-E2F1-95ACA8BD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25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7D474-07DC-FA8A-12D2-D730304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EB14E-723D-E45C-2A9D-D71654030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246909-CB79-C767-6D5D-A6881F96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30272-610A-A5C2-C3A8-0AC89607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D1ECC2-D33F-26BF-73DE-A58E64C5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31CC4-FED9-4801-48D0-FEB41B55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6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7C21B-2AE4-0A9A-93E2-C4974F02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416664-D5B9-E24C-1391-95F6A696B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36A71-C2F8-2CC2-E52C-1F22322F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D6F55-B1F3-5F59-69E6-6696C65E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E647A-C570-3E51-3DF5-61D7D593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8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289B5E-5371-B846-C68C-74887115A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F9286-85BD-1913-8F2E-4D395121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1CC49-8434-FC4F-2761-AF778EE7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B6E6C-30E1-7E2D-44B8-625AC8B2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EE56B-E53F-51A6-15B4-0A971462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174C9-A6AE-CBB2-7780-BB1E13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A0026-59D7-A44A-11A7-A98860CE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03F07-5AA8-D12E-F0B3-CC74EB51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31033-CC72-597C-BD48-B6B4642C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4ED4A-6ED1-F864-05AA-E7D65918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18D8C-C4A6-11E2-A653-E010E4AB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378EA-1173-1DA5-96FA-BDF1FC09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4EEF24-DFCE-DD66-CB17-9F09AAFCF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C1262-8858-61B0-BDBE-C73D4D02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4128-7C12-04DD-D9E8-19211179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7C2E91-4C42-5D4A-6113-9D0104DE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6EFF-8DCA-A740-DCD6-272D3CB9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E01EB4-B75A-A527-28D4-B8A15658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376B5-0D72-0177-A2AD-0FC2203F9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432E94-CD03-0F1F-12BB-6B0308561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8BBE42-CBAE-7E3E-A025-AD2A01D97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E80F4F-5751-9C3C-A3D1-B2B71D90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AADD39-3A44-BDBF-C6C0-FDC2C8E6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43F514-ADB3-4987-04C7-4ECD26AB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85C10-ADEA-7A44-B065-DA6708E3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B7C52B-BEBF-A525-43C3-EE49943B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C75F47-D46F-52E6-2B3E-EF4993C3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C9CE96-07A9-5B89-683F-947DE1EB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7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72481D-93AC-6FB0-F6B1-BC0950CA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357927-859E-D4CF-27D8-7EB8EE65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17C13-FE2E-48E3-75E9-80EA0195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DFB2-6CED-D7CE-8AE4-52B831F0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CD41D-2E6B-680C-5F79-F107DCD0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503DC5-97A4-E114-8481-00CD4D26D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6F7D9-11C6-9392-6FAA-2802EB86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AD2EF-0D43-C1F3-4FBE-D2C1D06A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7E356-F72F-44AF-7C2A-0C8B7D4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4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4FFCD-7AFA-B8E1-F100-B8383373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D9EEC1-9CFB-1E07-3CF8-6AEF6B4D8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46A38-5CAE-E477-78E5-0D858F3A9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40D713-39B1-96C3-D687-446BA813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F7C-6C88-4E8B-A0F4-03EF9E2E3C37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D4E688-E33A-6797-BC49-3BD3AB12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D0702-E0BF-FD41-5E42-17F9D02F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6BD9-BDC1-44A5-BCFA-0D5CC9DF5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2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D870-7BDA-07EB-DF9E-EE74FDC9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5274A-D081-1E60-ACCA-28CDADD2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22BC5-D35B-7439-8739-DC3ECA94B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EBE7DF7C-6C88-4E8B-A0F4-03EF9E2E3C37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25560-1696-E335-D642-876B2FC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71541-593C-A26A-7F41-3CC5DBB6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4AC26BD9-BDC1-44A5-BCFA-0D5CC9DF5E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A5D6F-F0CE-AD8D-4A99-DE37979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2CC1C-E164-47CD-59D7-94A310FD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68031-8C4D-464B-353E-03D68E74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9DDE0B3E-9645-4035-821D-2781495455A6}" type="datetimeFigureOut">
              <a:rPr lang="ru-RU" smtClean="0"/>
              <a:pPr/>
              <a:t>16.11.2025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942FE-8499-E26D-8378-47400D0D5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974E6-5EBC-A818-DCAA-757B43939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3DA7A885-B3D9-444D-B4F4-CA01AF3A03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5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6.png"/><Relationship Id="rId18" Type="http://schemas.openxmlformats.org/officeDocument/2006/relationships/image" Target="../media/image7.svg"/><Relationship Id="rId3" Type="http://schemas.openxmlformats.org/officeDocument/2006/relationships/image" Target="../media/image19.png"/><Relationship Id="rId21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15.svg"/><Relationship Id="rId17" Type="http://schemas.openxmlformats.org/officeDocument/2006/relationships/image" Target="../media/image6.png"/><Relationship Id="rId2" Type="http://schemas.openxmlformats.org/officeDocument/2006/relationships/image" Target="../media/image18.png"/><Relationship Id="rId16" Type="http://schemas.openxmlformats.org/officeDocument/2006/relationships/image" Target="../media/image13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image" Target="../media/image21.jpe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40.sv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17" Type="http://schemas.openxmlformats.org/officeDocument/2006/relationships/image" Target="../media/image15.svg"/><Relationship Id="rId2" Type="http://schemas.openxmlformats.org/officeDocument/2006/relationships/image" Target="../media/image39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3.svg"/><Relationship Id="rId1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40.sv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17" Type="http://schemas.openxmlformats.org/officeDocument/2006/relationships/image" Target="../media/image15.svg"/><Relationship Id="rId2" Type="http://schemas.openxmlformats.org/officeDocument/2006/relationships/image" Target="../media/image39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3.svg"/><Relationship Id="rId1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45.tmp"/><Relationship Id="rId7" Type="http://schemas.openxmlformats.org/officeDocument/2006/relationships/image" Target="../media/image48.tmp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hyperlink" Target="https://oge.fipi.ru/bank" TargetMode="External"/><Relationship Id="rId9" Type="http://schemas.openxmlformats.org/officeDocument/2006/relationships/image" Target="../media/image50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FA5F0AD6-99B1-5332-1169-4FB6FEF7523A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2C876-B6F9-2003-81AC-1EB1E6BB3C77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F5FED89E-AC50-75A0-E0F4-86512E90563B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88DD7-ABDF-F4FF-7988-AD5E74C814B7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DCA88E5-9348-9643-6CB1-0A316C715DFD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BE5CE-5F52-0007-DD22-D3869AADFDC2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B01DB427-39E8-8C86-7371-9AD3C50285EA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15207-0C16-E964-F9FA-79A40B1F473D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D662646B-686B-677E-A91B-590F9B00F441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A2AADA-1391-A1A3-0570-B1920DA83F2B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B36F7-9B09-E7D4-C972-F2C2B91C5C1D}"/>
              </a:ext>
            </a:extLst>
          </p:cNvPr>
          <p:cNvSpPr txBox="1"/>
          <p:nvPr/>
        </p:nvSpPr>
        <p:spPr>
          <a:xfrm>
            <a:off x="271042" y="4494249"/>
            <a:ext cx="11550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Nova" panose="020B0504020202020204" pitchFamily="34" charset="0"/>
              </a:rPr>
              <a:t>Нашей целью будет…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B9DCF-1C8E-E749-5444-602AF0E2E4C0}"/>
              </a:ext>
            </a:extLst>
          </p:cNvPr>
          <p:cNvSpPr txBox="1"/>
          <p:nvPr/>
        </p:nvSpPr>
        <p:spPr>
          <a:xfrm>
            <a:off x="5236014" y="119921"/>
            <a:ext cx="6895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algn="r">
              <a:spcAft>
                <a:spcPts val="1200"/>
              </a:spcAft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АВТОР УРОКА: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Стонт Е. П., учитель информатики,</a:t>
            </a:r>
            <a:br>
              <a:rPr lang="ru-RU" sz="2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МОБУ «СОШ № 2» г. Минусинска, 2025 год.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4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7C41-AA3C-4D2E-4695-31FF62F8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DCF52169-0011-DD79-145F-61026A655305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22D8837C-34EE-174A-CF57-4DA31E91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2520FCE-3A12-7AA7-0412-56A40E21517B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830008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406740CA-04BC-538F-F1F8-5743BE614C58}"/>
              </a:ext>
            </a:extLst>
          </p:cNvPr>
          <p:cNvSpPr txBox="1">
            <a:spLocks/>
          </p:cNvSpPr>
          <p:nvPr/>
        </p:nvSpPr>
        <p:spPr>
          <a:xfrm>
            <a:off x="277964" y="343411"/>
            <a:ext cx="4785328" cy="1272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ВЕСОВАЯ МАТРИЦА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B6C65-19AA-7144-6384-062893AE32A4}"/>
              </a:ext>
            </a:extLst>
          </p:cNvPr>
          <p:cNvSpPr txBox="1"/>
          <p:nvPr/>
        </p:nvSpPr>
        <p:spPr>
          <a:xfrm>
            <a:off x="7495822" y="5780782"/>
            <a:ext cx="4696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Как построить схему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по таблице? </a:t>
            </a:r>
          </a:p>
        </p:txBody>
      </p:sp>
    </p:spTree>
    <p:extLst>
      <p:ext uri="{BB962C8B-B14F-4D97-AF65-F5344CB8AC3E}">
        <p14:creationId xmlns:p14="http://schemas.microsoft.com/office/powerpoint/2010/main" val="106176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FB03-8A75-2847-3040-574689D2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CAD16D-E86E-B07C-60CC-067EE986AB60}"/>
              </a:ext>
            </a:extLst>
          </p:cNvPr>
          <p:cNvCxnSpPr>
            <a:cxnSpLocks/>
          </p:cNvCxnSpPr>
          <p:nvPr/>
        </p:nvCxnSpPr>
        <p:spPr>
          <a:xfrm flipH="1">
            <a:off x="6552885" y="2087112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83200589-519E-FDBC-1F8E-356DE24F4F2F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8596F1B1-A9B0-CD8B-3BEC-2265E20B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8464878-A93D-8A25-026C-D83229B32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33031"/>
              </p:ext>
            </p:extLst>
          </p:nvPr>
        </p:nvGraphicFramePr>
        <p:xfrm>
          <a:off x="522514" y="1830008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ADCDCDD-FB38-2E42-BE11-181DDF01DB25}"/>
              </a:ext>
            </a:extLst>
          </p:cNvPr>
          <p:cNvCxnSpPr>
            <a:cxnSpLocks/>
          </p:cNvCxnSpPr>
          <p:nvPr/>
        </p:nvCxnSpPr>
        <p:spPr>
          <a:xfrm>
            <a:off x="6568517" y="3001054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5467E40-34EF-F2EA-38FE-220FAF8A0269}"/>
              </a:ext>
            </a:extLst>
          </p:cNvPr>
          <p:cNvCxnSpPr>
            <a:cxnSpLocks/>
          </p:cNvCxnSpPr>
          <p:nvPr/>
        </p:nvCxnSpPr>
        <p:spPr>
          <a:xfrm>
            <a:off x="8550622" y="2054878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70E18BE-A6BA-1779-CFE7-DC220DEF5143}"/>
              </a:ext>
            </a:extLst>
          </p:cNvPr>
          <p:cNvCxnSpPr>
            <a:cxnSpLocks/>
          </p:cNvCxnSpPr>
          <p:nvPr/>
        </p:nvCxnSpPr>
        <p:spPr>
          <a:xfrm>
            <a:off x="6581219" y="3044677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C6B3C52-A1FB-784C-41D2-AF30D86823F5}"/>
              </a:ext>
            </a:extLst>
          </p:cNvPr>
          <p:cNvCxnSpPr>
            <a:cxnSpLocks/>
          </p:cNvCxnSpPr>
          <p:nvPr/>
        </p:nvCxnSpPr>
        <p:spPr>
          <a:xfrm flipH="1">
            <a:off x="8146488" y="3429000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0329F68-D278-60C3-4283-25048699EAF5}"/>
              </a:ext>
            </a:extLst>
          </p:cNvPr>
          <p:cNvCxnSpPr>
            <a:cxnSpLocks/>
          </p:cNvCxnSpPr>
          <p:nvPr/>
        </p:nvCxnSpPr>
        <p:spPr>
          <a:xfrm>
            <a:off x="8538957" y="2077021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270D554-FF56-0CD1-3276-150054C55031}"/>
              </a:ext>
            </a:extLst>
          </p:cNvPr>
          <p:cNvCxnSpPr>
            <a:cxnSpLocks/>
          </p:cNvCxnSpPr>
          <p:nvPr/>
        </p:nvCxnSpPr>
        <p:spPr>
          <a:xfrm flipV="1">
            <a:off x="8680023" y="3446714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A903C8D-462D-F627-EC7F-E25E9191E3A1}"/>
              </a:ext>
            </a:extLst>
          </p:cNvPr>
          <p:cNvGrpSpPr/>
          <p:nvPr/>
        </p:nvGrpSpPr>
        <p:grpSpPr>
          <a:xfrm>
            <a:off x="8188984" y="1172566"/>
            <a:ext cx="723276" cy="1062773"/>
            <a:chOff x="8188984" y="1172566"/>
            <a:chExt cx="723276" cy="106277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991AFE4-D8FF-CAA9-2742-EA4C7B1E0D6F}"/>
                </a:ext>
              </a:extLst>
            </p:cNvPr>
            <p:cNvSpPr/>
            <p:nvPr/>
          </p:nvSpPr>
          <p:spPr>
            <a:xfrm>
              <a:off x="8374464" y="1859782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92A180D-1512-FDC6-562B-365249025FA8}"/>
                </a:ext>
              </a:extLst>
            </p:cNvPr>
            <p:cNvSpPr/>
            <p:nvPr/>
          </p:nvSpPr>
          <p:spPr>
            <a:xfrm>
              <a:off x="8188984" y="1172566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059C517-353F-0117-0193-798C9ACF3197}"/>
              </a:ext>
            </a:extLst>
          </p:cNvPr>
          <p:cNvGrpSpPr/>
          <p:nvPr/>
        </p:nvGrpSpPr>
        <p:grpSpPr>
          <a:xfrm>
            <a:off x="6096000" y="2112501"/>
            <a:ext cx="723276" cy="1103005"/>
            <a:chOff x="6096000" y="2112501"/>
            <a:chExt cx="723276" cy="110300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BA1862F-0EB8-9F69-084F-874D666AD4F1}"/>
                </a:ext>
              </a:extLst>
            </p:cNvPr>
            <p:cNvSpPr/>
            <p:nvPr/>
          </p:nvSpPr>
          <p:spPr>
            <a:xfrm>
              <a:off x="6393440" y="283994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AB7655A8-BE08-2A10-1480-EC5A5E73A0F5}"/>
                </a:ext>
              </a:extLst>
            </p:cNvPr>
            <p:cNvSpPr/>
            <p:nvPr/>
          </p:nvSpPr>
          <p:spPr>
            <a:xfrm>
              <a:off x="6096000" y="211250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D753B01-5133-D559-AB59-4CC945C3E766}"/>
              </a:ext>
            </a:extLst>
          </p:cNvPr>
          <p:cNvGrpSpPr/>
          <p:nvPr/>
        </p:nvGrpSpPr>
        <p:grpSpPr>
          <a:xfrm>
            <a:off x="7816922" y="5494280"/>
            <a:ext cx="723276" cy="1196934"/>
            <a:chOff x="7816922" y="5494280"/>
            <a:chExt cx="723276" cy="1196934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4D39F6B-5AE6-10C3-4074-1336FCBD8F25}"/>
                </a:ext>
              </a:extLst>
            </p:cNvPr>
            <p:cNvSpPr/>
            <p:nvPr/>
          </p:nvSpPr>
          <p:spPr>
            <a:xfrm>
              <a:off x="7998907" y="5494280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99EF309-5B66-DE8F-0A72-8ACF79AFC3B9}"/>
                </a:ext>
              </a:extLst>
            </p:cNvPr>
            <p:cNvSpPr/>
            <p:nvPr/>
          </p:nvSpPr>
          <p:spPr>
            <a:xfrm>
              <a:off x="7816922" y="5767884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757A91D-E30B-02AD-2EE9-1CEEED1DFBCB}"/>
              </a:ext>
            </a:extLst>
          </p:cNvPr>
          <p:cNvGrpSpPr/>
          <p:nvPr/>
        </p:nvGrpSpPr>
        <p:grpSpPr>
          <a:xfrm>
            <a:off x="10614000" y="2434438"/>
            <a:ext cx="764954" cy="1182340"/>
            <a:chOff x="10614000" y="2434438"/>
            <a:chExt cx="764954" cy="118234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174F9A1-1290-E6FE-17EF-66DD1EFF3F03}"/>
                </a:ext>
              </a:extLst>
            </p:cNvPr>
            <p:cNvSpPr/>
            <p:nvPr/>
          </p:nvSpPr>
          <p:spPr>
            <a:xfrm>
              <a:off x="10708999" y="3241221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5A9B34AE-C19B-D7A7-6E08-9AF80FDC97F2}"/>
                </a:ext>
              </a:extLst>
            </p:cNvPr>
            <p:cNvSpPr/>
            <p:nvPr/>
          </p:nvSpPr>
          <p:spPr>
            <a:xfrm>
              <a:off x="10614000" y="2434438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20D9DD-646B-5FD2-9A72-2FE7A19FBD3C}"/>
              </a:ext>
            </a:extLst>
          </p:cNvPr>
          <p:cNvGrpSpPr/>
          <p:nvPr/>
        </p:nvGrpSpPr>
        <p:grpSpPr>
          <a:xfrm>
            <a:off x="8398188" y="3356189"/>
            <a:ext cx="646331" cy="1183919"/>
            <a:chOff x="8398188" y="3356189"/>
            <a:chExt cx="646331" cy="1183919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F7D2E5E-1B19-B498-3F39-B3A8BF8BF3F0}"/>
                </a:ext>
              </a:extLst>
            </p:cNvPr>
            <p:cNvSpPr/>
            <p:nvPr/>
          </p:nvSpPr>
          <p:spPr>
            <a:xfrm>
              <a:off x="8533576" y="335618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146B4F6-C7CC-06EB-0EF4-AA82F69EF569}"/>
                </a:ext>
              </a:extLst>
            </p:cNvPr>
            <p:cNvSpPr/>
            <p:nvPr/>
          </p:nvSpPr>
          <p:spPr>
            <a:xfrm>
              <a:off x="8398188" y="3616778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6F7A85-0CE6-08BF-022C-2FB7EC913D6D}"/>
              </a:ext>
            </a:extLst>
          </p:cNvPr>
          <p:cNvSpPr/>
          <p:nvPr/>
        </p:nvSpPr>
        <p:spPr>
          <a:xfrm>
            <a:off x="7274643" y="193212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5DE0BE8-20BF-3DA2-3CE0-266BB8C48857}"/>
              </a:ext>
            </a:extLst>
          </p:cNvPr>
          <p:cNvSpPr/>
          <p:nvPr/>
        </p:nvSpPr>
        <p:spPr>
          <a:xfrm>
            <a:off x="9428843" y="206270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77C09EB-AE59-B7F5-5864-CA50D4A76540}"/>
              </a:ext>
            </a:extLst>
          </p:cNvPr>
          <p:cNvSpPr/>
          <p:nvPr/>
        </p:nvSpPr>
        <p:spPr>
          <a:xfrm>
            <a:off x="7622974" y="266892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08BD2C7-1E6E-CC28-B05A-7BF64774C862}"/>
              </a:ext>
            </a:extLst>
          </p:cNvPr>
          <p:cNvSpPr/>
          <p:nvPr/>
        </p:nvSpPr>
        <p:spPr>
          <a:xfrm>
            <a:off x="7338689" y="372316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583C9F7-F53D-E62F-7294-0A6C0A91241F}"/>
              </a:ext>
            </a:extLst>
          </p:cNvPr>
          <p:cNvSpPr/>
          <p:nvPr/>
        </p:nvSpPr>
        <p:spPr>
          <a:xfrm>
            <a:off x="9154289" y="283608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33A5FE9-1712-755C-661B-1E366517E161}"/>
              </a:ext>
            </a:extLst>
          </p:cNvPr>
          <p:cNvSpPr/>
          <p:nvPr/>
        </p:nvSpPr>
        <p:spPr>
          <a:xfrm>
            <a:off x="9138958" y="393730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B04B4CC2-72E6-6DA0-65AD-2C1BA762B4DB}"/>
              </a:ext>
            </a:extLst>
          </p:cNvPr>
          <p:cNvSpPr txBox="1">
            <a:spLocks/>
          </p:cNvSpPr>
          <p:nvPr/>
        </p:nvSpPr>
        <p:spPr>
          <a:xfrm>
            <a:off x="277964" y="343411"/>
            <a:ext cx="4785328" cy="1272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ВЕСОВАЯ МАТРИЦА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B622EB6-8677-5BBA-B045-891DF028A083}"/>
              </a:ext>
            </a:extLst>
          </p:cNvPr>
          <p:cNvSpPr/>
          <p:nvPr/>
        </p:nvSpPr>
        <p:spPr>
          <a:xfrm>
            <a:off x="8619432" y="24003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1C17F7-33F9-52FC-F344-C957A75A6348}"/>
              </a:ext>
            </a:extLst>
          </p:cNvPr>
          <p:cNvSpPr/>
          <p:nvPr/>
        </p:nvSpPr>
        <p:spPr>
          <a:xfrm>
            <a:off x="2126565" y="2565894"/>
            <a:ext cx="441146" cy="54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D249223-9653-FEFB-9F79-9472834B4B01}"/>
              </a:ext>
            </a:extLst>
          </p:cNvPr>
          <p:cNvSpPr/>
          <p:nvPr/>
        </p:nvSpPr>
        <p:spPr>
          <a:xfrm>
            <a:off x="3508836" y="2550204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E7D2A85-49DE-AD3E-839A-C72EE6457FE1}"/>
              </a:ext>
            </a:extLst>
          </p:cNvPr>
          <p:cNvSpPr/>
          <p:nvPr/>
        </p:nvSpPr>
        <p:spPr>
          <a:xfrm>
            <a:off x="4244501" y="2543383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82CEB8A-8739-9D91-79C8-A2F2F5F40587}"/>
              </a:ext>
            </a:extLst>
          </p:cNvPr>
          <p:cNvSpPr/>
          <p:nvPr/>
        </p:nvSpPr>
        <p:spPr>
          <a:xfrm>
            <a:off x="2820435" y="3221322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28F680B-FFF4-9505-04F9-D84903146F76}"/>
              </a:ext>
            </a:extLst>
          </p:cNvPr>
          <p:cNvSpPr/>
          <p:nvPr/>
        </p:nvSpPr>
        <p:spPr>
          <a:xfrm>
            <a:off x="3523471" y="3232966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BDE3E33-FEDF-5707-58A2-10627FD72B77}"/>
              </a:ext>
            </a:extLst>
          </p:cNvPr>
          <p:cNvSpPr/>
          <p:nvPr/>
        </p:nvSpPr>
        <p:spPr>
          <a:xfrm>
            <a:off x="4244501" y="3890644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2879932-70DA-7C6F-03F9-7533DF5FC2D6}"/>
              </a:ext>
            </a:extLst>
          </p:cNvPr>
          <p:cNvSpPr/>
          <p:nvPr/>
        </p:nvSpPr>
        <p:spPr>
          <a:xfrm>
            <a:off x="4237435" y="4571988"/>
            <a:ext cx="44114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0628CEF-C5B0-59DB-AF87-0D82606776D3}"/>
              </a:ext>
            </a:extLst>
          </p:cNvPr>
          <p:cNvGrpSpPr/>
          <p:nvPr/>
        </p:nvGrpSpPr>
        <p:grpSpPr>
          <a:xfrm>
            <a:off x="9634847" y="121903"/>
            <a:ext cx="2484186" cy="781752"/>
            <a:chOff x="9634847" y="121903"/>
            <a:chExt cx="2484186" cy="781752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2174F9A1-1290-E6FE-17EF-66DD1EFF3F03}"/>
                </a:ext>
              </a:extLst>
            </p:cNvPr>
            <p:cNvSpPr/>
            <p:nvPr/>
          </p:nvSpPr>
          <p:spPr>
            <a:xfrm>
              <a:off x="9791080" y="17734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001780C-A857-86C7-BB58-9066B8151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4847" y="739223"/>
              <a:ext cx="713904" cy="15857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7270314-82DB-D19C-9A7C-9439B53B001C}"/>
                </a:ext>
              </a:extLst>
            </p:cNvPr>
            <p:cNvSpPr/>
            <p:nvPr/>
          </p:nvSpPr>
          <p:spPr>
            <a:xfrm>
              <a:off x="10371781" y="121903"/>
              <a:ext cx="1747252" cy="78175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504020202020204" pitchFamily="34" charset="0"/>
                </a:rPr>
                <a:t>деревня</a:t>
              </a:r>
            </a:p>
            <a:p>
              <a:pPr>
                <a:lnSpc>
                  <a:spcPct val="80000"/>
                </a:lnSpc>
              </a:pPr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504020202020204" pitchFamily="34" charset="0"/>
                </a:rPr>
                <a:t>дорога</a:t>
              </a:r>
              <a:endPara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28B33B6-FE1F-A467-D3A7-9BAADCC77B83}"/>
              </a:ext>
            </a:extLst>
          </p:cNvPr>
          <p:cNvSpPr/>
          <p:nvPr/>
        </p:nvSpPr>
        <p:spPr>
          <a:xfrm>
            <a:off x="6715887" y="170305"/>
            <a:ext cx="3119020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Обозначения: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ECA7F-61EA-4A6A-3264-500DD4CFF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7C134E-17BE-5951-1ED5-5051247C1A29}"/>
              </a:ext>
            </a:extLst>
          </p:cNvPr>
          <p:cNvCxnSpPr>
            <a:cxnSpLocks/>
          </p:cNvCxnSpPr>
          <p:nvPr/>
        </p:nvCxnSpPr>
        <p:spPr>
          <a:xfrm flipH="1">
            <a:off x="6552885" y="2087112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85825848-1A13-E2C3-9DEE-8E6168E4EB22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1A787B2F-5622-2ED4-A401-E6645BE4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6539E50-1B0B-7E4D-16BA-383B8BCCAA84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830008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DC6BB6-4A4C-804D-E3C5-5A21A01B2A28}"/>
              </a:ext>
            </a:extLst>
          </p:cNvPr>
          <p:cNvCxnSpPr>
            <a:cxnSpLocks/>
          </p:cNvCxnSpPr>
          <p:nvPr/>
        </p:nvCxnSpPr>
        <p:spPr>
          <a:xfrm>
            <a:off x="6568517" y="3001054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2F60CD4-FACA-A0B2-70D1-2E8C65EE98CA}"/>
              </a:ext>
            </a:extLst>
          </p:cNvPr>
          <p:cNvCxnSpPr>
            <a:cxnSpLocks/>
          </p:cNvCxnSpPr>
          <p:nvPr/>
        </p:nvCxnSpPr>
        <p:spPr>
          <a:xfrm>
            <a:off x="8550622" y="2054878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DED33CB-C6B9-5541-688D-E7045E792C17}"/>
              </a:ext>
            </a:extLst>
          </p:cNvPr>
          <p:cNvCxnSpPr>
            <a:cxnSpLocks/>
          </p:cNvCxnSpPr>
          <p:nvPr/>
        </p:nvCxnSpPr>
        <p:spPr>
          <a:xfrm>
            <a:off x="6581219" y="3044677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6E579C3-A45C-EEEA-D6B8-4C1A203EE7CF}"/>
              </a:ext>
            </a:extLst>
          </p:cNvPr>
          <p:cNvCxnSpPr>
            <a:cxnSpLocks/>
          </p:cNvCxnSpPr>
          <p:nvPr/>
        </p:nvCxnSpPr>
        <p:spPr>
          <a:xfrm flipH="1">
            <a:off x="8146488" y="3429000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549CC42-2915-2A6A-E782-47539A95DC8B}"/>
              </a:ext>
            </a:extLst>
          </p:cNvPr>
          <p:cNvCxnSpPr>
            <a:cxnSpLocks/>
          </p:cNvCxnSpPr>
          <p:nvPr/>
        </p:nvCxnSpPr>
        <p:spPr>
          <a:xfrm>
            <a:off x="8538957" y="2077021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7F3C690-385C-6B95-B062-A4E7747F5F9E}"/>
              </a:ext>
            </a:extLst>
          </p:cNvPr>
          <p:cNvCxnSpPr>
            <a:cxnSpLocks/>
          </p:cNvCxnSpPr>
          <p:nvPr/>
        </p:nvCxnSpPr>
        <p:spPr>
          <a:xfrm flipV="1">
            <a:off x="8680023" y="3446714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7CDAF76F-803C-C779-F083-DFE696AC70BB}"/>
              </a:ext>
            </a:extLst>
          </p:cNvPr>
          <p:cNvSpPr/>
          <p:nvPr/>
        </p:nvSpPr>
        <p:spPr>
          <a:xfrm>
            <a:off x="8374464" y="1859782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1795A06-5E2D-404A-CFAA-9E09057C8DE4}"/>
              </a:ext>
            </a:extLst>
          </p:cNvPr>
          <p:cNvSpPr/>
          <p:nvPr/>
        </p:nvSpPr>
        <p:spPr>
          <a:xfrm>
            <a:off x="6393440" y="2839949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FB47C4F-4331-85B4-9E94-CB34827016E2}"/>
              </a:ext>
            </a:extLst>
          </p:cNvPr>
          <p:cNvSpPr/>
          <p:nvPr/>
        </p:nvSpPr>
        <p:spPr>
          <a:xfrm>
            <a:off x="8533576" y="3356189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111F987-7F9D-A0A3-0225-5D0ECEBDC06A}"/>
              </a:ext>
            </a:extLst>
          </p:cNvPr>
          <p:cNvSpPr/>
          <p:nvPr/>
        </p:nvSpPr>
        <p:spPr>
          <a:xfrm>
            <a:off x="10708999" y="324122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D3D628D-D7B7-FCA4-B0E6-93AA7196A057}"/>
              </a:ext>
            </a:extLst>
          </p:cNvPr>
          <p:cNvSpPr/>
          <p:nvPr/>
        </p:nvSpPr>
        <p:spPr>
          <a:xfrm>
            <a:off x="7998907" y="5494280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8B4C0F3-5B4A-2BAA-2EF9-578E0EC1CAB3}"/>
              </a:ext>
            </a:extLst>
          </p:cNvPr>
          <p:cNvSpPr/>
          <p:nvPr/>
        </p:nvSpPr>
        <p:spPr>
          <a:xfrm>
            <a:off x="8188984" y="117256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E6608F6-9630-0D6C-755D-E677B7ED32C2}"/>
              </a:ext>
            </a:extLst>
          </p:cNvPr>
          <p:cNvSpPr/>
          <p:nvPr/>
        </p:nvSpPr>
        <p:spPr>
          <a:xfrm>
            <a:off x="6096000" y="211250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9EF09F0-63BE-ECE7-67D2-B1A455A104D2}"/>
              </a:ext>
            </a:extLst>
          </p:cNvPr>
          <p:cNvSpPr/>
          <p:nvPr/>
        </p:nvSpPr>
        <p:spPr>
          <a:xfrm>
            <a:off x="7816922" y="5767884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7E50C40-7372-7EBD-D972-9AB701E84C4C}"/>
              </a:ext>
            </a:extLst>
          </p:cNvPr>
          <p:cNvSpPr/>
          <p:nvPr/>
        </p:nvSpPr>
        <p:spPr>
          <a:xfrm>
            <a:off x="10614000" y="2434438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FD07C29-02D0-25DA-DB25-5CF848C09992}"/>
              </a:ext>
            </a:extLst>
          </p:cNvPr>
          <p:cNvSpPr/>
          <p:nvPr/>
        </p:nvSpPr>
        <p:spPr>
          <a:xfrm>
            <a:off x="8398188" y="361677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C83E5-90B7-0080-D138-802BCCAD4F90}"/>
              </a:ext>
            </a:extLst>
          </p:cNvPr>
          <p:cNvSpPr txBox="1"/>
          <p:nvPr/>
        </p:nvSpPr>
        <p:spPr>
          <a:xfrm>
            <a:off x="8680023" y="5720862"/>
            <a:ext cx="357555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Как называется эта схема?</a:t>
            </a:r>
          </a:p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BD81647-42D5-ED61-3FD8-6E7D5B256649}"/>
              </a:ext>
            </a:extLst>
          </p:cNvPr>
          <p:cNvSpPr/>
          <p:nvPr/>
        </p:nvSpPr>
        <p:spPr>
          <a:xfrm>
            <a:off x="7274643" y="193212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44A90AF-AAA8-13F8-3B63-44D60A9B80FD}"/>
              </a:ext>
            </a:extLst>
          </p:cNvPr>
          <p:cNvSpPr/>
          <p:nvPr/>
        </p:nvSpPr>
        <p:spPr>
          <a:xfrm>
            <a:off x="9428843" y="206270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6CE00F2-ED3F-EFF9-DB20-9E26C88779CE}"/>
              </a:ext>
            </a:extLst>
          </p:cNvPr>
          <p:cNvSpPr/>
          <p:nvPr/>
        </p:nvSpPr>
        <p:spPr>
          <a:xfrm>
            <a:off x="7622974" y="266892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8D7B05B-903A-59DB-E96C-B521080044C0}"/>
              </a:ext>
            </a:extLst>
          </p:cNvPr>
          <p:cNvSpPr/>
          <p:nvPr/>
        </p:nvSpPr>
        <p:spPr>
          <a:xfrm>
            <a:off x="7338689" y="372316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81164BE-4092-EC00-63C6-EA00CDEDE655}"/>
              </a:ext>
            </a:extLst>
          </p:cNvPr>
          <p:cNvSpPr/>
          <p:nvPr/>
        </p:nvSpPr>
        <p:spPr>
          <a:xfrm>
            <a:off x="9154289" y="283608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11EFA31-5244-3BCE-8BEB-3FD6138A013C}"/>
              </a:ext>
            </a:extLst>
          </p:cNvPr>
          <p:cNvSpPr/>
          <p:nvPr/>
        </p:nvSpPr>
        <p:spPr>
          <a:xfrm>
            <a:off x="9138958" y="393730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B1DAFB9F-1620-E62B-C3D2-C9AC2E0B34A4}"/>
              </a:ext>
            </a:extLst>
          </p:cNvPr>
          <p:cNvSpPr txBox="1">
            <a:spLocks/>
          </p:cNvSpPr>
          <p:nvPr/>
        </p:nvSpPr>
        <p:spPr>
          <a:xfrm>
            <a:off x="277964" y="343411"/>
            <a:ext cx="4785328" cy="1272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ВЕСОВАЯ МАТРИЦА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8FDF9B1-3A76-19E5-3C56-676DEE078853}"/>
              </a:ext>
            </a:extLst>
          </p:cNvPr>
          <p:cNvSpPr/>
          <p:nvPr/>
        </p:nvSpPr>
        <p:spPr>
          <a:xfrm>
            <a:off x="8619432" y="24003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73E97F-2002-63C1-79C8-852718860F04}"/>
              </a:ext>
            </a:extLst>
          </p:cNvPr>
          <p:cNvGrpSpPr/>
          <p:nvPr/>
        </p:nvGrpSpPr>
        <p:grpSpPr>
          <a:xfrm>
            <a:off x="9634847" y="121903"/>
            <a:ext cx="2484186" cy="781752"/>
            <a:chOff x="9634847" y="121903"/>
            <a:chExt cx="2484186" cy="78175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F97923D-F66E-6D63-6457-757083B7DB37}"/>
                </a:ext>
              </a:extLst>
            </p:cNvPr>
            <p:cNvSpPr/>
            <p:nvPr/>
          </p:nvSpPr>
          <p:spPr>
            <a:xfrm>
              <a:off x="9791080" y="17734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2169D38-2AD9-A4BD-5521-50A98FDDC7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4847" y="739223"/>
              <a:ext cx="713904" cy="15857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2579064-95E5-F1B2-C7CF-EF588931F076}"/>
                </a:ext>
              </a:extLst>
            </p:cNvPr>
            <p:cNvSpPr/>
            <p:nvPr/>
          </p:nvSpPr>
          <p:spPr>
            <a:xfrm>
              <a:off x="10371781" y="121903"/>
              <a:ext cx="1747252" cy="78175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504020202020204" pitchFamily="34" charset="0"/>
                </a:rPr>
                <a:t>деревня</a:t>
              </a:r>
            </a:p>
            <a:p>
              <a:pPr>
                <a:lnSpc>
                  <a:spcPct val="80000"/>
                </a:lnSpc>
              </a:pPr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504020202020204" pitchFamily="34" charset="0"/>
                </a:rPr>
                <a:t>дорога</a:t>
              </a:r>
              <a:endPara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FD3E1F-5C18-FA9C-53CC-5B1DBAEC98A1}"/>
              </a:ext>
            </a:extLst>
          </p:cNvPr>
          <p:cNvSpPr/>
          <p:nvPr/>
        </p:nvSpPr>
        <p:spPr>
          <a:xfrm>
            <a:off x="6715887" y="170305"/>
            <a:ext cx="3119020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Обозначения: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8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D6E5-178F-151A-5DC8-0CB1E61B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C7AF4220-4CD8-0996-435A-CF0FA8EE668D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EA72B-98AE-8EEE-5E92-1124E7BA6FB8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CF63FB7E-BEFE-4DB1-A84A-1CE7FDA8975B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234E3-4942-748E-45D2-F8E2363F90D5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22A329A7-28B5-E388-0DFF-84E9BE213336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9FB3C-E384-DFB5-97AD-24154BF26C0B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8B21EFD3-F476-C46E-1054-BB197539BE02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A04EC-F3FA-D655-B39E-28DC4738EFFA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16F337EF-63CD-ADF8-11B9-28765DC5DAFA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4E831-6E31-B5AB-6CD8-AE12BF85B1CF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9AA4187B-C245-7715-96E5-2914810FC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5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DE45D-40DA-282C-9BA6-B3A2C06DF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F838DC2-7415-B3F1-F5AB-377E05D94F34}"/>
              </a:ext>
            </a:extLst>
          </p:cNvPr>
          <p:cNvCxnSpPr>
            <a:cxnSpLocks/>
          </p:cNvCxnSpPr>
          <p:nvPr/>
        </p:nvCxnSpPr>
        <p:spPr>
          <a:xfrm flipH="1">
            <a:off x="3745035" y="1726414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B69B75-6900-8DA4-14CD-EE29B3360C53}"/>
              </a:ext>
            </a:extLst>
          </p:cNvPr>
          <p:cNvSpPr txBox="1">
            <a:spLocks/>
          </p:cNvSpPr>
          <p:nvPr/>
        </p:nvSpPr>
        <p:spPr>
          <a:xfrm>
            <a:off x="266053" y="293395"/>
            <a:ext cx="2898010" cy="849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ova" panose="020B0504020202020204" pitchFamily="34" charset="0"/>
              </a:rPr>
              <a:t>ЭТО …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12ED33F-9680-6FE1-D503-EB3B8455F5A7}"/>
              </a:ext>
            </a:extLst>
          </p:cNvPr>
          <p:cNvCxnSpPr>
            <a:cxnSpLocks/>
          </p:cNvCxnSpPr>
          <p:nvPr/>
        </p:nvCxnSpPr>
        <p:spPr>
          <a:xfrm>
            <a:off x="3760667" y="2640356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58E497B-7DDD-4A99-34F5-FA4D3B303DBC}"/>
              </a:ext>
            </a:extLst>
          </p:cNvPr>
          <p:cNvCxnSpPr>
            <a:cxnSpLocks/>
          </p:cNvCxnSpPr>
          <p:nvPr/>
        </p:nvCxnSpPr>
        <p:spPr>
          <a:xfrm>
            <a:off x="5742772" y="1694180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3308FD0-248C-9199-89D5-EAAC173668B6}"/>
              </a:ext>
            </a:extLst>
          </p:cNvPr>
          <p:cNvCxnSpPr>
            <a:cxnSpLocks/>
          </p:cNvCxnSpPr>
          <p:nvPr/>
        </p:nvCxnSpPr>
        <p:spPr>
          <a:xfrm>
            <a:off x="3773369" y="2683979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953742F-67CC-4B8E-2ECA-D724E21DC190}"/>
              </a:ext>
            </a:extLst>
          </p:cNvPr>
          <p:cNvCxnSpPr>
            <a:cxnSpLocks/>
          </p:cNvCxnSpPr>
          <p:nvPr/>
        </p:nvCxnSpPr>
        <p:spPr>
          <a:xfrm flipH="1">
            <a:off x="5338638" y="3068302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70FFC00-B8B3-7E81-BA33-0D73E5B8F706}"/>
              </a:ext>
            </a:extLst>
          </p:cNvPr>
          <p:cNvCxnSpPr>
            <a:cxnSpLocks/>
          </p:cNvCxnSpPr>
          <p:nvPr/>
        </p:nvCxnSpPr>
        <p:spPr>
          <a:xfrm>
            <a:off x="5731107" y="1716323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EF02EE3-51C2-53DC-EA91-4CE9EA0876DF}"/>
              </a:ext>
            </a:extLst>
          </p:cNvPr>
          <p:cNvCxnSpPr>
            <a:cxnSpLocks/>
          </p:cNvCxnSpPr>
          <p:nvPr/>
        </p:nvCxnSpPr>
        <p:spPr>
          <a:xfrm flipV="1">
            <a:off x="5872173" y="3086016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7CCA7314-C99A-EA86-7645-4350F474A44F}"/>
              </a:ext>
            </a:extLst>
          </p:cNvPr>
          <p:cNvSpPr/>
          <p:nvPr/>
        </p:nvSpPr>
        <p:spPr>
          <a:xfrm>
            <a:off x="5566614" y="1499084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201A7BF-781B-FBF7-D60A-BBD1F352AEED}"/>
              </a:ext>
            </a:extLst>
          </p:cNvPr>
          <p:cNvSpPr/>
          <p:nvPr/>
        </p:nvSpPr>
        <p:spPr>
          <a:xfrm>
            <a:off x="3585590" y="247925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54FF82E-F853-3D33-6554-4073170119C2}"/>
              </a:ext>
            </a:extLst>
          </p:cNvPr>
          <p:cNvSpPr/>
          <p:nvPr/>
        </p:nvSpPr>
        <p:spPr>
          <a:xfrm>
            <a:off x="5725726" y="299549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224772C-58E2-C683-E84A-9EEA0257D599}"/>
              </a:ext>
            </a:extLst>
          </p:cNvPr>
          <p:cNvSpPr/>
          <p:nvPr/>
        </p:nvSpPr>
        <p:spPr>
          <a:xfrm>
            <a:off x="7901149" y="2880523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65F86D-85AC-A591-769B-EFCBE50CB85D}"/>
              </a:ext>
            </a:extLst>
          </p:cNvPr>
          <p:cNvSpPr/>
          <p:nvPr/>
        </p:nvSpPr>
        <p:spPr>
          <a:xfrm>
            <a:off x="5191057" y="5133582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C0AC72A-9440-10C9-945B-802DA81614AC}"/>
              </a:ext>
            </a:extLst>
          </p:cNvPr>
          <p:cNvSpPr/>
          <p:nvPr/>
        </p:nvSpPr>
        <p:spPr>
          <a:xfrm>
            <a:off x="5381134" y="811868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195D2A6-5EAC-3E3C-3E43-C8A53AD380DC}"/>
              </a:ext>
            </a:extLst>
          </p:cNvPr>
          <p:cNvSpPr/>
          <p:nvPr/>
        </p:nvSpPr>
        <p:spPr>
          <a:xfrm>
            <a:off x="3288150" y="1751803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7EA5E83-AC44-73B0-41B1-DC7F7E6C5EC8}"/>
              </a:ext>
            </a:extLst>
          </p:cNvPr>
          <p:cNvSpPr/>
          <p:nvPr/>
        </p:nvSpPr>
        <p:spPr>
          <a:xfrm>
            <a:off x="5009072" y="540718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8DA514-E199-AD39-38B8-20038C57D783}"/>
              </a:ext>
            </a:extLst>
          </p:cNvPr>
          <p:cNvSpPr/>
          <p:nvPr/>
        </p:nvSpPr>
        <p:spPr>
          <a:xfrm>
            <a:off x="7806150" y="2073740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C2A794-1694-34A9-D005-1DADC91BEEA1}"/>
              </a:ext>
            </a:extLst>
          </p:cNvPr>
          <p:cNvSpPr/>
          <p:nvPr/>
        </p:nvSpPr>
        <p:spPr>
          <a:xfrm>
            <a:off x="5590338" y="325608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102EA11-6AB4-5039-C408-A4D4866AAE2C}"/>
              </a:ext>
            </a:extLst>
          </p:cNvPr>
          <p:cNvSpPr/>
          <p:nvPr/>
        </p:nvSpPr>
        <p:spPr>
          <a:xfrm>
            <a:off x="4466793" y="15714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16DA03A-303C-A225-C282-3870E82F7409}"/>
              </a:ext>
            </a:extLst>
          </p:cNvPr>
          <p:cNvSpPr/>
          <p:nvPr/>
        </p:nvSpPr>
        <p:spPr>
          <a:xfrm>
            <a:off x="6620993" y="170200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6F2BA71-C5AE-D175-681D-2C2B04F753C7}"/>
              </a:ext>
            </a:extLst>
          </p:cNvPr>
          <p:cNvSpPr/>
          <p:nvPr/>
        </p:nvSpPr>
        <p:spPr>
          <a:xfrm>
            <a:off x="4815124" y="23082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3539EDD-D48F-F6A4-D00E-16496F55AD73}"/>
              </a:ext>
            </a:extLst>
          </p:cNvPr>
          <p:cNvSpPr/>
          <p:nvPr/>
        </p:nvSpPr>
        <p:spPr>
          <a:xfrm>
            <a:off x="4530839" y="336247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524E7E8-B303-FC20-3AE7-CFF37C54822D}"/>
              </a:ext>
            </a:extLst>
          </p:cNvPr>
          <p:cNvSpPr/>
          <p:nvPr/>
        </p:nvSpPr>
        <p:spPr>
          <a:xfrm>
            <a:off x="6346439" y="247538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A2FB3E6-3A20-B0F2-AFDD-AE73A71FE254}"/>
              </a:ext>
            </a:extLst>
          </p:cNvPr>
          <p:cNvSpPr/>
          <p:nvPr/>
        </p:nvSpPr>
        <p:spPr>
          <a:xfrm>
            <a:off x="6331108" y="357661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687FE2-C932-FD63-142E-7A84B16A1D57}"/>
              </a:ext>
            </a:extLst>
          </p:cNvPr>
          <p:cNvSpPr txBox="1">
            <a:spLocks/>
          </p:cNvSpPr>
          <p:nvPr/>
        </p:nvSpPr>
        <p:spPr>
          <a:xfrm>
            <a:off x="8571104" y="128723"/>
            <a:ext cx="3418781" cy="108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А, Б, В, Г, Д – это..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44364F6-117E-9B36-51D8-592A8D8BAEB6}"/>
              </a:ext>
            </a:extLst>
          </p:cNvPr>
          <p:cNvSpPr txBox="1">
            <a:spLocks/>
          </p:cNvSpPr>
          <p:nvPr/>
        </p:nvSpPr>
        <p:spPr>
          <a:xfrm>
            <a:off x="8571104" y="1406114"/>
            <a:ext cx="3418781" cy="1506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АБ, АГ, АД, БГ, ГД, БВ, ВД – это …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4E67951-4D48-A057-3FBC-ACB71AD53B6A}"/>
              </a:ext>
            </a:extLst>
          </p:cNvPr>
          <p:cNvSpPr txBox="1">
            <a:spLocks/>
          </p:cNvSpPr>
          <p:nvPr/>
        </p:nvSpPr>
        <p:spPr>
          <a:xfrm>
            <a:off x="266053" y="1644362"/>
            <a:ext cx="2898010" cy="4137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ova" panose="020B0504020202020204" pitchFamily="34" charset="0"/>
              </a:rPr>
              <a:t>Он какой?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53DD850-8CF9-226E-E0DF-BDEDDEB38376}"/>
              </a:ext>
            </a:extLst>
          </p:cNvPr>
          <p:cNvSpPr txBox="1">
            <a:spLocks/>
          </p:cNvSpPr>
          <p:nvPr/>
        </p:nvSpPr>
        <p:spPr>
          <a:xfrm>
            <a:off x="8571104" y="4739718"/>
            <a:ext cx="3434117" cy="9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latin typeface="Arial Nova" panose="020B0504020202020204" pitchFamily="34" charset="0"/>
              </a:rPr>
              <a:t>АБВД</a:t>
            </a:r>
            <a:r>
              <a:rPr lang="ru-RU" sz="3600" dirty="0">
                <a:latin typeface="Arial Nova" panose="020B0504020202020204" pitchFamily="34" charset="0"/>
              </a:rPr>
              <a:t> – это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		…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12A011D-BCC1-9874-E046-32B75F5A05F3}"/>
              </a:ext>
            </a:extLst>
          </p:cNvPr>
          <p:cNvSpPr txBox="1">
            <a:spLocks/>
          </p:cNvSpPr>
          <p:nvPr/>
        </p:nvSpPr>
        <p:spPr>
          <a:xfrm>
            <a:off x="8571104" y="5839319"/>
            <a:ext cx="3434118" cy="9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latin typeface="Arial Nova" panose="020B0504020202020204" pitchFamily="34" charset="0"/>
              </a:rPr>
              <a:t>АБВДА</a:t>
            </a:r>
            <a:r>
              <a:rPr lang="ru-RU" sz="3600" dirty="0">
                <a:latin typeface="Arial Nova" panose="020B0504020202020204" pitchFamily="34" charset="0"/>
              </a:rPr>
              <a:t> – это 		…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EFEC00C-19F7-7794-2CFF-51FF4FC4CD78}"/>
              </a:ext>
            </a:extLst>
          </p:cNvPr>
          <p:cNvSpPr txBox="1">
            <a:spLocks/>
          </p:cNvSpPr>
          <p:nvPr/>
        </p:nvSpPr>
        <p:spPr>
          <a:xfrm>
            <a:off x="8571104" y="3118305"/>
            <a:ext cx="3434117" cy="1506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3, 6, 9, 1, 8,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2, 2 – это …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5A4E2DC-08A0-4DA7-D8CE-DA07062F79D2}"/>
              </a:ext>
            </a:extLst>
          </p:cNvPr>
          <p:cNvSpPr/>
          <p:nvPr/>
        </p:nvSpPr>
        <p:spPr>
          <a:xfrm>
            <a:off x="5804703" y="21233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563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A61E-C1B3-1F39-E8AC-B7C239FCF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209B2F-6A5E-365A-5CFA-54AE67DD19F5}"/>
              </a:ext>
            </a:extLst>
          </p:cNvPr>
          <p:cNvCxnSpPr>
            <a:cxnSpLocks/>
          </p:cNvCxnSpPr>
          <p:nvPr/>
        </p:nvCxnSpPr>
        <p:spPr>
          <a:xfrm flipH="1">
            <a:off x="3745035" y="1726414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B1494C-43F1-B767-D79A-00093B276FBC}"/>
              </a:ext>
            </a:extLst>
          </p:cNvPr>
          <p:cNvSpPr txBox="1">
            <a:spLocks/>
          </p:cNvSpPr>
          <p:nvPr/>
        </p:nvSpPr>
        <p:spPr>
          <a:xfrm>
            <a:off x="266053" y="293395"/>
            <a:ext cx="2898010" cy="849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ova" panose="020B0504020202020204" pitchFamily="34" charset="0"/>
              </a:rPr>
              <a:t>ЭТО …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762493C-7CDB-D8E5-2E9B-B06EDBC1ED24}"/>
              </a:ext>
            </a:extLst>
          </p:cNvPr>
          <p:cNvCxnSpPr>
            <a:cxnSpLocks/>
          </p:cNvCxnSpPr>
          <p:nvPr/>
        </p:nvCxnSpPr>
        <p:spPr>
          <a:xfrm>
            <a:off x="3760667" y="2640356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FC257EB-D82C-76DF-5243-170238F4F465}"/>
              </a:ext>
            </a:extLst>
          </p:cNvPr>
          <p:cNvCxnSpPr>
            <a:cxnSpLocks/>
          </p:cNvCxnSpPr>
          <p:nvPr/>
        </p:nvCxnSpPr>
        <p:spPr>
          <a:xfrm>
            <a:off x="5742772" y="1694180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C7662A5-8F63-AC39-0616-E2A662180EF5}"/>
              </a:ext>
            </a:extLst>
          </p:cNvPr>
          <p:cNvCxnSpPr>
            <a:cxnSpLocks/>
          </p:cNvCxnSpPr>
          <p:nvPr/>
        </p:nvCxnSpPr>
        <p:spPr>
          <a:xfrm>
            <a:off x="3773369" y="2683979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8E40FC-F287-B900-B1FA-4BBFC5BF2C86}"/>
              </a:ext>
            </a:extLst>
          </p:cNvPr>
          <p:cNvCxnSpPr>
            <a:cxnSpLocks/>
          </p:cNvCxnSpPr>
          <p:nvPr/>
        </p:nvCxnSpPr>
        <p:spPr>
          <a:xfrm flipH="1">
            <a:off x="5338638" y="3068302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22D4B4-46C3-4BD9-83BA-DA8F0E9818BC}"/>
              </a:ext>
            </a:extLst>
          </p:cNvPr>
          <p:cNvCxnSpPr>
            <a:cxnSpLocks/>
          </p:cNvCxnSpPr>
          <p:nvPr/>
        </p:nvCxnSpPr>
        <p:spPr>
          <a:xfrm>
            <a:off x="5731107" y="1716323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7E0ECEE-E149-3B4D-0CFC-38EC72A76333}"/>
              </a:ext>
            </a:extLst>
          </p:cNvPr>
          <p:cNvCxnSpPr>
            <a:cxnSpLocks/>
          </p:cNvCxnSpPr>
          <p:nvPr/>
        </p:nvCxnSpPr>
        <p:spPr>
          <a:xfrm flipV="1">
            <a:off x="5872173" y="3086016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3019A821-64A6-5E41-33EF-006C4EC066D1}"/>
              </a:ext>
            </a:extLst>
          </p:cNvPr>
          <p:cNvSpPr/>
          <p:nvPr/>
        </p:nvSpPr>
        <p:spPr>
          <a:xfrm>
            <a:off x="5566614" y="1499084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7DA1E8E-EFB5-4B42-73C5-ADCF0D04A560}"/>
              </a:ext>
            </a:extLst>
          </p:cNvPr>
          <p:cNvSpPr/>
          <p:nvPr/>
        </p:nvSpPr>
        <p:spPr>
          <a:xfrm>
            <a:off x="3585590" y="247925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720DB4C-BECE-2C5B-58BD-FFDB762B938A}"/>
              </a:ext>
            </a:extLst>
          </p:cNvPr>
          <p:cNvSpPr/>
          <p:nvPr/>
        </p:nvSpPr>
        <p:spPr>
          <a:xfrm>
            <a:off x="5725726" y="299549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582585A-ED07-8168-199D-296B0D3BD718}"/>
              </a:ext>
            </a:extLst>
          </p:cNvPr>
          <p:cNvSpPr/>
          <p:nvPr/>
        </p:nvSpPr>
        <p:spPr>
          <a:xfrm>
            <a:off x="7901149" y="2880523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DACA3FC-686B-329B-EC7A-399D890E1750}"/>
              </a:ext>
            </a:extLst>
          </p:cNvPr>
          <p:cNvSpPr/>
          <p:nvPr/>
        </p:nvSpPr>
        <p:spPr>
          <a:xfrm>
            <a:off x="5191057" y="5133582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BACF10F-E8D7-B20E-88E9-E0F9714BED1D}"/>
              </a:ext>
            </a:extLst>
          </p:cNvPr>
          <p:cNvSpPr/>
          <p:nvPr/>
        </p:nvSpPr>
        <p:spPr>
          <a:xfrm>
            <a:off x="5381134" y="811868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83795B3-FF03-97B3-B2C2-31FEF3A324AB}"/>
              </a:ext>
            </a:extLst>
          </p:cNvPr>
          <p:cNvSpPr/>
          <p:nvPr/>
        </p:nvSpPr>
        <p:spPr>
          <a:xfrm>
            <a:off x="3288150" y="1751803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343404E-FC6B-80F2-3D12-D5C083AC7A61}"/>
              </a:ext>
            </a:extLst>
          </p:cNvPr>
          <p:cNvSpPr/>
          <p:nvPr/>
        </p:nvSpPr>
        <p:spPr>
          <a:xfrm>
            <a:off x="5009072" y="540718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C1357C-7550-C918-ED09-2DE12A55FE13}"/>
              </a:ext>
            </a:extLst>
          </p:cNvPr>
          <p:cNvSpPr/>
          <p:nvPr/>
        </p:nvSpPr>
        <p:spPr>
          <a:xfrm>
            <a:off x="7806150" y="2073740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5451A40-6C10-C34F-6DB2-9189EC22B4BE}"/>
              </a:ext>
            </a:extLst>
          </p:cNvPr>
          <p:cNvSpPr/>
          <p:nvPr/>
        </p:nvSpPr>
        <p:spPr>
          <a:xfrm>
            <a:off x="5590338" y="325608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7FACCDA-D22C-8C18-C040-95773EBA7E6F}"/>
              </a:ext>
            </a:extLst>
          </p:cNvPr>
          <p:cNvSpPr/>
          <p:nvPr/>
        </p:nvSpPr>
        <p:spPr>
          <a:xfrm>
            <a:off x="4466793" y="15714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14287D4-F4AB-ECA3-55FC-178E12A698A3}"/>
              </a:ext>
            </a:extLst>
          </p:cNvPr>
          <p:cNvSpPr/>
          <p:nvPr/>
        </p:nvSpPr>
        <p:spPr>
          <a:xfrm>
            <a:off x="6620993" y="170200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FB36D3E-E280-5C33-88DA-3C62DCB16927}"/>
              </a:ext>
            </a:extLst>
          </p:cNvPr>
          <p:cNvSpPr/>
          <p:nvPr/>
        </p:nvSpPr>
        <p:spPr>
          <a:xfrm>
            <a:off x="4815124" y="23082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01A7C07-ADD7-CA2D-3B5D-E327C9ADF541}"/>
              </a:ext>
            </a:extLst>
          </p:cNvPr>
          <p:cNvSpPr/>
          <p:nvPr/>
        </p:nvSpPr>
        <p:spPr>
          <a:xfrm>
            <a:off x="4530839" y="336247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9385A8A-0996-4141-46AC-B80FF2318CB8}"/>
              </a:ext>
            </a:extLst>
          </p:cNvPr>
          <p:cNvSpPr/>
          <p:nvPr/>
        </p:nvSpPr>
        <p:spPr>
          <a:xfrm>
            <a:off x="6346439" y="247538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806AAA-ACA9-EF80-9722-5CC685726C7D}"/>
              </a:ext>
            </a:extLst>
          </p:cNvPr>
          <p:cNvSpPr/>
          <p:nvPr/>
        </p:nvSpPr>
        <p:spPr>
          <a:xfrm>
            <a:off x="6331108" y="357661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6486B97-A558-576D-A55C-D8120F3D11A0}"/>
              </a:ext>
            </a:extLst>
          </p:cNvPr>
          <p:cNvSpPr txBox="1">
            <a:spLocks/>
          </p:cNvSpPr>
          <p:nvPr/>
        </p:nvSpPr>
        <p:spPr>
          <a:xfrm>
            <a:off x="8571104" y="128723"/>
            <a:ext cx="3418781" cy="108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А, Б, В, Г, Д – это..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B035FE8-707B-0CE2-9430-3B0DF05F90D7}"/>
              </a:ext>
            </a:extLst>
          </p:cNvPr>
          <p:cNvSpPr txBox="1">
            <a:spLocks/>
          </p:cNvSpPr>
          <p:nvPr/>
        </p:nvSpPr>
        <p:spPr>
          <a:xfrm>
            <a:off x="8571104" y="1406114"/>
            <a:ext cx="3418781" cy="1506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АБ, АГ, АД, БГ, ГД, БВ, ВД – это …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FFD7D00-327C-A3A0-8814-BEC4AD98BE35}"/>
              </a:ext>
            </a:extLst>
          </p:cNvPr>
          <p:cNvSpPr txBox="1">
            <a:spLocks/>
          </p:cNvSpPr>
          <p:nvPr/>
        </p:nvSpPr>
        <p:spPr>
          <a:xfrm>
            <a:off x="266053" y="1644362"/>
            <a:ext cx="2898010" cy="4137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ova" panose="020B0504020202020204" pitchFamily="34" charset="0"/>
              </a:rPr>
              <a:t>Он какой?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latin typeface="Arial Nova" panose="020B0504020202020204" pitchFamily="34" charset="0"/>
              </a:rPr>
              <a:t>…</a:t>
            </a:r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10353B1-2164-C621-00B1-47DE4AC84274}"/>
              </a:ext>
            </a:extLst>
          </p:cNvPr>
          <p:cNvSpPr txBox="1">
            <a:spLocks/>
          </p:cNvSpPr>
          <p:nvPr/>
        </p:nvSpPr>
        <p:spPr>
          <a:xfrm>
            <a:off x="8571104" y="4739718"/>
            <a:ext cx="3434117" cy="9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latin typeface="Arial Nova" panose="020B0504020202020204" pitchFamily="34" charset="0"/>
              </a:rPr>
              <a:t>АБВД</a:t>
            </a:r>
            <a:r>
              <a:rPr lang="ru-RU" sz="3600" dirty="0">
                <a:latin typeface="Arial Nova" panose="020B0504020202020204" pitchFamily="34" charset="0"/>
              </a:rPr>
              <a:t> – это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		…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C54235E6-EAA2-A0B2-E690-17D4A47AA5D2}"/>
              </a:ext>
            </a:extLst>
          </p:cNvPr>
          <p:cNvSpPr txBox="1">
            <a:spLocks/>
          </p:cNvSpPr>
          <p:nvPr/>
        </p:nvSpPr>
        <p:spPr>
          <a:xfrm>
            <a:off x="8571104" y="5839319"/>
            <a:ext cx="3434118" cy="9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latin typeface="Arial Nova" panose="020B0504020202020204" pitchFamily="34" charset="0"/>
              </a:rPr>
              <a:t>АБВДА</a:t>
            </a:r>
            <a:r>
              <a:rPr lang="ru-RU" sz="3600" dirty="0">
                <a:latin typeface="Arial Nova" panose="020B0504020202020204" pitchFamily="34" charset="0"/>
              </a:rPr>
              <a:t> – это 		…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FECC924-0D03-8FB1-3BF0-2FB49DBC3025}"/>
              </a:ext>
            </a:extLst>
          </p:cNvPr>
          <p:cNvSpPr txBox="1">
            <a:spLocks/>
          </p:cNvSpPr>
          <p:nvPr/>
        </p:nvSpPr>
        <p:spPr>
          <a:xfrm>
            <a:off x="8571104" y="3118305"/>
            <a:ext cx="3434117" cy="1506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 Nova" panose="020B0504020202020204" pitchFamily="34" charset="0"/>
              </a:rPr>
              <a:t>3, 6, 9, 1, 8,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2, 2 – это …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5E272C-0E1C-BAC0-95E3-590B94BF0CBA}"/>
              </a:ext>
            </a:extLst>
          </p:cNvPr>
          <p:cNvSpPr/>
          <p:nvPr/>
        </p:nvSpPr>
        <p:spPr>
          <a:xfrm>
            <a:off x="5804703" y="21233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8A8C6-EE2F-5BDE-08BF-E0EBFAAB59C4}"/>
              </a:ext>
            </a:extLst>
          </p:cNvPr>
          <p:cNvSpPr txBox="1">
            <a:spLocks/>
          </p:cNvSpPr>
          <p:nvPr/>
        </p:nvSpPr>
        <p:spPr>
          <a:xfrm rot="21381442">
            <a:off x="1523728" y="317996"/>
            <a:ext cx="1645347" cy="767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ГРАФ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70F685-FCD8-D06C-30EB-2D9FB4B2F631}"/>
              </a:ext>
            </a:extLst>
          </p:cNvPr>
          <p:cNvSpPr txBox="1">
            <a:spLocks/>
          </p:cNvSpPr>
          <p:nvPr/>
        </p:nvSpPr>
        <p:spPr>
          <a:xfrm rot="163560">
            <a:off x="120298" y="3637899"/>
            <a:ext cx="4014315" cy="56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ova" panose="020B0504020202020204" pitchFamily="34" charset="0"/>
              </a:rPr>
              <a:t>неориентированный</a:t>
            </a:r>
            <a:endParaRPr lang="ru-RU" sz="2800" dirty="0">
              <a:latin typeface="Arial Nova" panose="020B05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838BBE-C36D-B939-5C18-2E1E1EE2273F}"/>
              </a:ext>
            </a:extLst>
          </p:cNvPr>
          <p:cNvSpPr txBox="1">
            <a:spLocks/>
          </p:cNvSpPr>
          <p:nvPr/>
        </p:nvSpPr>
        <p:spPr>
          <a:xfrm>
            <a:off x="292831" y="2835949"/>
            <a:ext cx="2790644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ova" panose="020B0504020202020204" pitchFamily="34" charset="0"/>
              </a:rPr>
              <a:t>взвешенный</a:t>
            </a:r>
            <a:endParaRPr lang="ru-RU" sz="2600" dirty="0">
              <a:latin typeface="Arial Nova" panose="020B05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5EB890-D4E0-778F-2D46-4DAE246917CA}"/>
              </a:ext>
            </a:extLst>
          </p:cNvPr>
          <p:cNvSpPr txBox="1">
            <a:spLocks/>
          </p:cNvSpPr>
          <p:nvPr/>
        </p:nvSpPr>
        <p:spPr>
          <a:xfrm rot="21435839">
            <a:off x="198177" y="4354848"/>
            <a:ext cx="2612864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ova" panose="020B0504020202020204" pitchFamily="34" charset="0"/>
              </a:rPr>
              <a:t>неполный</a:t>
            </a:r>
            <a:endParaRPr lang="ru-RU" sz="2600" dirty="0">
              <a:latin typeface="Arial Nova" panose="020B05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85DC871-2BA9-6256-57AC-FBA39E7D65C1}"/>
              </a:ext>
            </a:extLst>
          </p:cNvPr>
          <p:cNvSpPr txBox="1">
            <a:spLocks/>
          </p:cNvSpPr>
          <p:nvPr/>
        </p:nvSpPr>
        <p:spPr>
          <a:xfrm>
            <a:off x="364619" y="5047072"/>
            <a:ext cx="2481299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ova" panose="020B0504020202020204" pitchFamily="34" charset="0"/>
              </a:rPr>
              <a:t>связный</a:t>
            </a:r>
            <a:endParaRPr lang="ru-RU" sz="2600" dirty="0">
              <a:latin typeface="Arial Nova" panose="020B05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ED074D4-C3D2-7AC4-9263-432DAAE8B005}"/>
              </a:ext>
            </a:extLst>
          </p:cNvPr>
          <p:cNvSpPr txBox="1">
            <a:spLocks/>
          </p:cNvSpPr>
          <p:nvPr/>
        </p:nvSpPr>
        <p:spPr>
          <a:xfrm rot="21381442">
            <a:off x="9339098" y="655085"/>
            <a:ext cx="2482564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Nova" panose="020B0504020202020204" pitchFamily="34" charset="0"/>
              </a:rPr>
              <a:t>вершины</a:t>
            </a:r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4E984A9-4318-0107-EBE6-95EA3E070F31}"/>
              </a:ext>
            </a:extLst>
          </p:cNvPr>
          <p:cNvSpPr txBox="1">
            <a:spLocks/>
          </p:cNvSpPr>
          <p:nvPr/>
        </p:nvSpPr>
        <p:spPr>
          <a:xfrm rot="21381442">
            <a:off x="9433774" y="2440120"/>
            <a:ext cx="147036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Nova" panose="020B0504020202020204" pitchFamily="34" charset="0"/>
              </a:rPr>
              <a:t>рёбра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F2708FE-0789-D863-CB0A-CDBDF96C8720}"/>
              </a:ext>
            </a:extLst>
          </p:cNvPr>
          <p:cNvSpPr txBox="1">
            <a:spLocks/>
          </p:cNvSpPr>
          <p:nvPr/>
        </p:nvSpPr>
        <p:spPr>
          <a:xfrm>
            <a:off x="10588978" y="3661258"/>
            <a:ext cx="1484230" cy="97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Nova" panose="020B0504020202020204" pitchFamily="34" charset="0"/>
              </a:rPr>
              <a:t>веса рёбер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D18FE4B-67D9-C00B-1456-361EEE0DAE07}"/>
              </a:ext>
            </a:extLst>
          </p:cNvPr>
          <p:cNvSpPr txBox="1">
            <a:spLocks/>
          </p:cNvSpPr>
          <p:nvPr/>
        </p:nvSpPr>
        <p:spPr>
          <a:xfrm rot="21381442">
            <a:off x="10301108" y="5178272"/>
            <a:ext cx="1237391" cy="68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Nova" panose="020B0504020202020204" pitchFamily="34" charset="0"/>
              </a:rPr>
              <a:t>путь</a:t>
            </a:r>
            <a:endParaRPr lang="ru-RU" sz="2800" dirty="0">
              <a:latin typeface="Arial Nova" panose="020B05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1F4FB91-940A-E008-18A7-3C36211CD018}"/>
              </a:ext>
            </a:extLst>
          </p:cNvPr>
          <p:cNvSpPr txBox="1">
            <a:spLocks/>
          </p:cNvSpPr>
          <p:nvPr/>
        </p:nvSpPr>
        <p:spPr>
          <a:xfrm rot="21381442">
            <a:off x="10125098" y="6223962"/>
            <a:ext cx="1416717" cy="589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Nova" panose="020B0504020202020204" pitchFamily="34" charset="0"/>
              </a:rPr>
              <a:t>цикл</a:t>
            </a:r>
          </a:p>
        </p:txBody>
      </p:sp>
    </p:spTree>
    <p:extLst>
      <p:ext uri="{BB962C8B-B14F-4D97-AF65-F5344CB8AC3E}">
        <p14:creationId xmlns:p14="http://schemas.microsoft.com/office/powerpoint/2010/main" val="352314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DA32-1D1F-201E-D993-DA5DED19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357E6-C946-1EEB-DC64-3E9D9E1B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683"/>
            <a:ext cx="12192000" cy="83587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Arial Nova" panose="020B0504020202020204" pitchFamily="34" charset="0"/>
              </a:rPr>
              <a:t>ПРИМЕНЕНИЕ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ru-RU" dirty="0">
                <a:latin typeface="Arial Nova" panose="020B0504020202020204" pitchFamily="34" charset="0"/>
              </a:rPr>
              <a:t>ГРАФОВ</a:t>
            </a:r>
          </a:p>
        </p:txBody>
      </p:sp>
      <p:pic>
        <p:nvPicPr>
          <p:cNvPr id="44" name="Рисунок 43" descr="Интернет со сплошной заливкой">
            <a:extLst>
              <a:ext uri="{FF2B5EF4-FFF2-40B4-BE49-F238E27FC236}">
                <a16:creationId xmlns:a16="http://schemas.microsoft.com/office/drawing/2014/main" id="{33D61303-1069-3580-1D48-4EE74D7A7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490" y="4055290"/>
            <a:ext cx="914400" cy="914400"/>
          </a:xfrm>
          <a:prstGeom prst="rect">
            <a:avLst/>
          </a:prstGeom>
        </p:spPr>
      </p:pic>
      <p:pic>
        <p:nvPicPr>
          <p:cNvPr id="48" name="Рисунок 47" descr="ДНК со сплошной заливкой">
            <a:extLst>
              <a:ext uri="{FF2B5EF4-FFF2-40B4-BE49-F238E27FC236}">
                <a16:creationId xmlns:a16="http://schemas.microsoft.com/office/drawing/2014/main" id="{C2003418-70B9-D134-EAF7-7D06563B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971" y="4241103"/>
            <a:ext cx="796637" cy="796637"/>
          </a:xfrm>
          <a:prstGeom prst="rect">
            <a:avLst/>
          </a:prstGeom>
        </p:spPr>
      </p:pic>
      <p:pic>
        <p:nvPicPr>
          <p:cNvPr id="63" name="Рисунок 62" descr="Груз со сплошной заливкой">
            <a:extLst>
              <a:ext uri="{FF2B5EF4-FFF2-40B4-BE49-F238E27FC236}">
                <a16:creationId xmlns:a16="http://schemas.microsoft.com/office/drawing/2014/main" id="{F00337FB-D1D1-2AE2-EAB4-5CD5A55C9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5934" y="899980"/>
            <a:ext cx="914400" cy="9144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3C8CBF-442E-3254-52FC-A90A5D5AE44F}"/>
              </a:ext>
            </a:extLst>
          </p:cNvPr>
          <p:cNvGrpSpPr/>
          <p:nvPr/>
        </p:nvGrpSpPr>
        <p:grpSpPr>
          <a:xfrm>
            <a:off x="7687659" y="3830918"/>
            <a:ext cx="681572" cy="681572"/>
            <a:chOff x="7626125" y="3998085"/>
            <a:chExt cx="681572" cy="681572"/>
          </a:xfrm>
        </p:grpSpPr>
        <p:pic>
          <p:nvPicPr>
            <p:cNvPr id="34" name="Рисунок 33" descr="Поезд со сплошной заливкой">
              <a:extLst>
                <a:ext uri="{FF2B5EF4-FFF2-40B4-BE49-F238E27FC236}">
                  <a16:creationId xmlns:a16="http://schemas.microsoft.com/office/drawing/2014/main" id="{9BD1C850-16E0-58C0-AC27-7E956B59C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6125" y="3998085"/>
              <a:ext cx="681572" cy="681572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E065540-9AEC-F285-C38B-FAA65FE444D2}"/>
                </a:ext>
              </a:extLst>
            </p:cNvPr>
            <p:cNvSpPr/>
            <p:nvPr/>
          </p:nvSpPr>
          <p:spPr>
            <a:xfrm>
              <a:off x="7790108" y="4008742"/>
              <a:ext cx="3401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ndara" panose="020E0502030303020204" pitchFamily="34" charset="0"/>
                </a:rPr>
                <a:t>М</a:t>
              </a:r>
            </a:p>
          </p:txBody>
        </p:sp>
      </p:grpSp>
      <p:pic>
        <p:nvPicPr>
          <p:cNvPr id="7" name="Рисунок 6" descr="Сеть со сплошной заливкой">
            <a:extLst>
              <a:ext uri="{FF2B5EF4-FFF2-40B4-BE49-F238E27FC236}">
                <a16:creationId xmlns:a16="http://schemas.microsoft.com/office/drawing/2014/main" id="{C76DD13C-321F-D47D-0FE7-70A1EF033E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0762" y="4309537"/>
            <a:ext cx="796637" cy="796637"/>
          </a:xfrm>
          <a:prstGeom prst="rect">
            <a:avLst/>
          </a:prstGeom>
        </p:spPr>
      </p:pic>
      <p:pic>
        <p:nvPicPr>
          <p:cNvPr id="9" name="Рисунок 8" descr="Созвездие со сплошной заливкой">
            <a:extLst>
              <a:ext uri="{FF2B5EF4-FFF2-40B4-BE49-F238E27FC236}">
                <a16:creationId xmlns:a16="http://schemas.microsoft.com/office/drawing/2014/main" id="{B4D07D98-61E6-9637-C3FF-1DB1821EB5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6916" y="998662"/>
            <a:ext cx="914400" cy="914400"/>
          </a:xfrm>
          <a:prstGeom prst="rect">
            <a:avLst/>
          </a:prstGeom>
        </p:spPr>
      </p:pic>
      <p:pic>
        <p:nvPicPr>
          <p:cNvPr id="10" name="Рисунок 9" descr="Подключения со сплошной заливкой">
            <a:extLst>
              <a:ext uri="{FF2B5EF4-FFF2-40B4-BE49-F238E27FC236}">
                <a16:creationId xmlns:a16="http://schemas.microsoft.com/office/drawing/2014/main" id="{4BF508E0-6912-FA68-3C8E-9A13BF5CAE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1666" y="899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C757-FFBA-2B90-3732-7FC6225C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07E5-ED98-ADA9-7ECB-52E10782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683"/>
            <a:ext cx="12192000" cy="83587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Arial Nova" panose="020B0504020202020204" pitchFamily="34" charset="0"/>
              </a:rPr>
              <a:t>ПРИМЕНЕНИЕ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ru-RU" dirty="0">
                <a:latin typeface="Arial Nova" panose="020B0504020202020204" pitchFamily="34" charset="0"/>
              </a:rPr>
              <a:t>ГРАФОВ</a:t>
            </a:r>
          </a:p>
        </p:txBody>
      </p:sp>
      <p:pic>
        <p:nvPicPr>
          <p:cNvPr id="44" name="Рисунок 43" descr="Интернет со сплошной заливкой">
            <a:extLst>
              <a:ext uri="{FF2B5EF4-FFF2-40B4-BE49-F238E27FC236}">
                <a16:creationId xmlns:a16="http://schemas.microsoft.com/office/drawing/2014/main" id="{B384A2B2-06D9-FCC6-DBE2-6AD8D483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490" y="4055290"/>
            <a:ext cx="914400" cy="914400"/>
          </a:xfrm>
          <a:prstGeom prst="rect">
            <a:avLst/>
          </a:prstGeom>
        </p:spPr>
      </p:pic>
      <p:pic>
        <p:nvPicPr>
          <p:cNvPr id="48" name="Рисунок 47" descr="ДНК со сплошной заливкой">
            <a:extLst>
              <a:ext uri="{FF2B5EF4-FFF2-40B4-BE49-F238E27FC236}">
                <a16:creationId xmlns:a16="http://schemas.microsoft.com/office/drawing/2014/main" id="{F8B00CB8-0E61-F9A6-3DEC-55E2A7FA6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971" y="4241103"/>
            <a:ext cx="796637" cy="7966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EAA3EE4-CD02-AD7A-C9CB-C1B14B90D4A2}"/>
              </a:ext>
            </a:extLst>
          </p:cNvPr>
          <p:cNvSpPr txBox="1"/>
          <p:nvPr/>
        </p:nvSpPr>
        <p:spPr>
          <a:xfrm rot="510282">
            <a:off x="7918067" y="1390610"/>
            <a:ext cx="4007069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транспортная сеть: перевозки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A64201-2F9C-983E-C98A-F1058DB8B4DC}"/>
              </a:ext>
            </a:extLst>
          </p:cNvPr>
          <p:cNvSpPr txBox="1"/>
          <p:nvPr/>
        </p:nvSpPr>
        <p:spPr>
          <a:xfrm>
            <a:off x="3623733" y="3853871"/>
            <a:ext cx="1802464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генная сеть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87BB45-EA3B-07CC-AA4D-4972F291E05E}"/>
              </a:ext>
            </a:extLst>
          </p:cNvPr>
          <p:cNvSpPr txBox="1"/>
          <p:nvPr/>
        </p:nvSpPr>
        <p:spPr>
          <a:xfrm rot="513008">
            <a:off x="8517406" y="3978170"/>
            <a:ext cx="2549350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компьютерная сеть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CBCCBE-FE9C-2F3A-8062-85BF0274F342}"/>
              </a:ext>
            </a:extLst>
          </p:cNvPr>
          <p:cNvSpPr txBox="1"/>
          <p:nvPr/>
        </p:nvSpPr>
        <p:spPr>
          <a:xfrm>
            <a:off x="5980274" y="3853871"/>
            <a:ext cx="1802463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схема метро</a:t>
            </a:r>
          </a:p>
        </p:txBody>
      </p:sp>
      <p:pic>
        <p:nvPicPr>
          <p:cNvPr id="63" name="Рисунок 62" descr="Груз со сплошной заливкой">
            <a:extLst>
              <a:ext uri="{FF2B5EF4-FFF2-40B4-BE49-F238E27FC236}">
                <a16:creationId xmlns:a16="http://schemas.microsoft.com/office/drawing/2014/main" id="{03C724DD-8C30-6C1F-CF9A-AE90D797D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5934" y="899980"/>
            <a:ext cx="914400" cy="9144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C272A6A-F0CC-B2E7-B688-CE64332C7288}"/>
              </a:ext>
            </a:extLst>
          </p:cNvPr>
          <p:cNvGrpSpPr/>
          <p:nvPr/>
        </p:nvGrpSpPr>
        <p:grpSpPr>
          <a:xfrm>
            <a:off x="7687659" y="3830918"/>
            <a:ext cx="681572" cy="681572"/>
            <a:chOff x="7626125" y="3998085"/>
            <a:chExt cx="681572" cy="681572"/>
          </a:xfrm>
        </p:grpSpPr>
        <p:pic>
          <p:nvPicPr>
            <p:cNvPr id="34" name="Рисунок 33" descr="Поезд со сплошной заливкой">
              <a:extLst>
                <a:ext uri="{FF2B5EF4-FFF2-40B4-BE49-F238E27FC236}">
                  <a16:creationId xmlns:a16="http://schemas.microsoft.com/office/drawing/2014/main" id="{B435479E-AABC-43E4-5563-58A349CE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6125" y="3998085"/>
              <a:ext cx="681572" cy="681572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73B96036-5995-C80D-A5ED-75213B63FEBE}"/>
                </a:ext>
              </a:extLst>
            </p:cNvPr>
            <p:cNvSpPr/>
            <p:nvPr/>
          </p:nvSpPr>
          <p:spPr>
            <a:xfrm>
              <a:off x="7790108" y="4008742"/>
              <a:ext cx="3401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ndara" panose="020E0502030303020204" pitchFamily="34" charset="0"/>
                </a:rPr>
                <a:t>М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6E1AF4-84AB-6FE1-56EA-D6D5FA925237}"/>
              </a:ext>
            </a:extLst>
          </p:cNvPr>
          <p:cNvSpPr txBox="1"/>
          <p:nvPr/>
        </p:nvSpPr>
        <p:spPr>
          <a:xfrm>
            <a:off x="93546" y="4108042"/>
            <a:ext cx="2673374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молекулярный граф</a:t>
            </a:r>
          </a:p>
        </p:txBody>
      </p:sp>
      <p:pic>
        <p:nvPicPr>
          <p:cNvPr id="7" name="Рисунок 6" descr="Сеть со сплошной заливкой">
            <a:extLst>
              <a:ext uri="{FF2B5EF4-FFF2-40B4-BE49-F238E27FC236}">
                <a16:creationId xmlns:a16="http://schemas.microsoft.com/office/drawing/2014/main" id="{53BA2542-4024-D1DA-6A5B-310DBAE14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0762" y="4309537"/>
            <a:ext cx="796637" cy="796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66431-070D-88A3-5E4A-60A1CB5839E5}"/>
              </a:ext>
            </a:extLst>
          </p:cNvPr>
          <p:cNvSpPr txBox="1"/>
          <p:nvPr/>
        </p:nvSpPr>
        <p:spPr>
          <a:xfrm rot="21254731">
            <a:off x="1392894" y="1200563"/>
            <a:ext cx="2181952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социальная сеть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795B9-C485-8892-E2B4-ECAE12A680B9}"/>
              </a:ext>
            </a:extLst>
          </p:cNvPr>
          <p:cNvSpPr txBox="1"/>
          <p:nvPr/>
        </p:nvSpPr>
        <p:spPr>
          <a:xfrm>
            <a:off x="5517049" y="1110789"/>
            <a:ext cx="1574073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астеризмы</a:t>
            </a:r>
          </a:p>
        </p:txBody>
      </p:sp>
      <p:pic>
        <p:nvPicPr>
          <p:cNvPr id="10" name="Рисунок 9" descr="Созвездие со сплошной заливкой">
            <a:extLst>
              <a:ext uri="{FF2B5EF4-FFF2-40B4-BE49-F238E27FC236}">
                <a16:creationId xmlns:a16="http://schemas.microsoft.com/office/drawing/2014/main" id="{E8F314D1-0E52-E0B6-0A58-52E33C615D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6916" y="998662"/>
            <a:ext cx="914400" cy="914400"/>
          </a:xfrm>
          <a:prstGeom prst="rect">
            <a:avLst/>
          </a:prstGeom>
        </p:spPr>
      </p:pic>
      <p:pic>
        <p:nvPicPr>
          <p:cNvPr id="11" name="Рисунок 10" descr="Подключения со сплошной заливкой">
            <a:extLst>
              <a:ext uri="{FF2B5EF4-FFF2-40B4-BE49-F238E27FC236}">
                <a16:creationId xmlns:a16="http://schemas.microsoft.com/office/drawing/2014/main" id="{90301EEA-208A-93DF-BBA2-80EADFCCF8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1666" y="899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C213C-AEE1-EA5D-4D85-06096151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62AA9F-33AD-E31E-B278-8B9B7FA3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8732" y="4242178"/>
            <a:ext cx="2484030" cy="24694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Рисунок 55" descr="Изображение выглядит как диаграмма, карта, визуализ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87BA6F-1450-547D-14B2-77FDD0186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166" y="4043076"/>
            <a:ext cx="2581605" cy="26685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19C4-0E77-32C7-D1CC-5D939681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683"/>
            <a:ext cx="12192000" cy="83587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Arial Nova" panose="020B0504020202020204" pitchFamily="34" charset="0"/>
              </a:rPr>
              <a:t>ПРИМЕНЕНИЕ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ru-RU" dirty="0">
                <a:latin typeface="Arial Nova" panose="020B0504020202020204" pitchFamily="34" charset="0"/>
              </a:rPr>
              <a:t>ГРАФОВ</a:t>
            </a:r>
          </a:p>
        </p:txBody>
      </p:sp>
      <p:pic>
        <p:nvPicPr>
          <p:cNvPr id="18" name="Рисунок 17" descr="Изображение выглядит как текст, рукописный текст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7BB9F7-9CFB-3D35-C28D-77D66CFC0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9378" y="1676263"/>
            <a:ext cx="2898421" cy="212511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20" name="Рисунок 19" descr="Изображение выглядит как текст, карта, диаграмма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24C8BC-64FE-E4C3-E2BB-54F25A2BF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006">
            <a:off x="7817267" y="1803565"/>
            <a:ext cx="3808063" cy="21422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Рисунок 21" descr="Изображение выглядит как круг, мультфильм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CEDF51-187D-1B9B-E5D9-42F2087B4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54340">
            <a:off x="334522" y="1814369"/>
            <a:ext cx="3909702" cy="20826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Рисунок 37" descr="Изображение выглядит как диаграмма, текст, карта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5A5A-6DF3-0138-FFF0-7EBBFD434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01">
            <a:off x="8400388" y="4420742"/>
            <a:ext cx="3412077" cy="21491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Рисунок 39" descr="Изображение выглядит как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76DE-B151-731B-4687-267CCAA50B6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613" y="4553722"/>
            <a:ext cx="2058468" cy="203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4A1B4-D530-779A-FB87-27187A3461C5}"/>
              </a:ext>
            </a:extLst>
          </p:cNvPr>
          <p:cNvSpPr txBox="1"/>
          <p:nvPr/>
        </p:nvSpPr>
        <p:spPr>
          <a:xfrm rot="21254731">
            <a:off x="1392894" y="1200563"/>
            <a:ext cx="2181952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социальная сеть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AD1F2-7D78-E6B3-5446-A5EDEED617EB}"/>
              </a:ext>
            </a:extLst>
          </p:cNvPr>
          <p:cNvSpPr txBox="1"/>
          <p:nvPr/>
        </p:nvSpPr>
        <p:spPr>
          <a:xfrm>
            <a:off x="5517049" y="1110789"/>
            <a:ext cx="1574073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астеризмы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4C733-E7BE-7343-2BEE-9B46D7D328D6}"/>
              </a:ext>
            </a:extLst>
          </p:cNvPr>
          <p:cNvSpPr txBox="1"/>
          <p:nvPr/>
        </p:nvSpPr>
        <p:spPr>
          <a:xfrm rot="510282">
            <a:off x="7918067" y="1390610"/>
            <a:ext cx="4007069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транспортная сеть: перевозки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2D13D-7D9F-9633-8B95-2AD91EEC5C38}"/>
              </a:ext>
            </a:extLst>
          </p:cNvPr>
          <p:cNvSpPr txBox="1"/>
          <p:nvPr/>
        </p:nvSpPr>
        <p:spPr>
          <a:xfrm>
            <a:off x="3623733" y="3853871"/>
            <a:ext cx="1802464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генная сеть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A7804-273B-C553-AA20-B05E81D4B075}"/>
              </a:ext>
            </a:extLst>
          </p:cNvPr>
          <p:cNvSpPr txBox="1"/>
          <p:nvPr/>
        </p:nvSpPr>
        <p:spPr>
          <a:xfrm rot="513008">
            <a:off x="8517406" y="3978170"/>
            <a:ext cx="2549350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компьютерная сеть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38694-09A9-B8F6-E24D-939986A746B1}"/>
              </a:ext>
            </a:extLst>
          </p:cNvPr>
          <p:cNvSpPr txBox="1"/>
          <p:nvPr/>
        </p:nvSpPr>
        <p:spPr>
          <a:xfrm>
            <a:off x="5980274" y="3853871"/>
            <a:ext cx="1802463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схема метро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F40F0-6F44-C8C4-5013-C7A0D4A18715}"/>
              </a:ext>
            </a:extLst>
          </p:cNvPr>
          <p:cNvSpPr txBox="1"/>
          <p:nvPr/>
        </p:nvSpPr>
        <p:spPr>
          <a:xfrm>
            <a:off x="93546" y="4108042"/>
            <a:ext cx="2673374" cy="369332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ova" panose="020B0504020202020204" pitchFamily="34" charset="0"/>
              </a:rPr>
              <a:t>молекулярный граф</a:t>
            </a:r>
          </a:p>
        </p:txBody>
      </p:sp>
      <p:pic>
        <p:nvPicPr>
          <p:cNvPr id="63" name="Рисунок 62" descr="Груз со сплошной заливкой">
            <a:extLst>
              <a:ext uri="{FF2B5EF4-FFF2-40B4-BE49-F238E27FC236}">
                <a16:creationId xmlns:a16="http://schemas.microsoft.com/office/drawing/2014/main" id="{3813C9BB-041B-4D5A-43DC-E70CADBCB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5934" y="899980"/>
            <a:ext cx="914400" cy="914400"/>
          </a:xfrm>
          <a:prstGeom prst="rect">
            <a:avLst/>
          </a:prstGeom>
        </p:spPr>
      </p:pic>
      <p:pic>
        <p:nvPicPr>
          <p:cNvPr id="4" name="Рисунок 3" descr="Созвездие со сплошной заливкой">
            <a:extLst>
              <a:ext uri="{FF2B5EF4-FFF2-40B4-BE49-F238E27FC236}">
                <a16:creationId xmlns:a16="http://schemas.microsoft.com/office/drawing/2014/main" id="{1988EA0B-2660-3122-7EA8-5C10DFD379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6916" y="998662"/>
            <a:ext cx="914400" cy="914400"/>
          </a:xfrm>
          <a:prstGeom prst="rect">
            <a:avLst/>
          </a:prstGeom>
        </p:spPr>
      </p:pic>
      <p:pic>
        <p:nvPicPr>
          <p:cNvPr id="3" name="Рисунок 2" descr="Подключения со сплошной заливкой">
            <a:extLst>
              <a:ext uri="{FF2B5EF4-FFF2-40B4-BE49-F238E27FC236}">
                <a16:creationId xmlns:a16="http://schemas.microsoft.com/office/drawing/2014/main" id="{BCD708AC-7B3E-241D-F3FF-19255F51E5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1666" y="899980"/>
            <a:ext cx="914400" cy="914400"/>
          </a:xfrm>
          <a:prstGeom prst="rect">
            <a:avLst/>
          </a:prstGeom>
        </p:spPr>
      </p:pic>
      <p:pic>
        <p:nvPicPr>
          <p:cNvPr id="9" name="Рисунок 8" descr="Сеть со сплошной заливкой">
            <a:extLst>
              <a:ext uri="{FF2B5EF4-FFF2-40B4-BE49-F238E27FC236}">
                <a16:creationId xmlns:a16="http://schemas.microsoft.com/office/drawing/2014/main" id="{BAAC09A3-665A-3B11-F3B2-28426F724D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70762" y="4309537"/>
            <a:ext cx="796637" cy="796637"/>
          </a:xfrm>
          <a:prstGeom prst="rect">
            <a:avLst/>
          </a:prstGeom>
        </p:spPr>
      </p:pic>
      <p:pic>
        <p:nvPicPr>
          <p:cNvPr id="48" name="Рисунок 47" descr="ДНК со сплошной заливкой">
            <a:extLst>
              <a:ext uri="{FF2B5EF4-FFF2-40B4-BE49-F238E27FC236}">
                <a16:creationId xmlns:a16="http://schemas.microsoft.com/office/drawing/2014/main" id="{23DD668B-C9D9-0CAA-23FB-97379FA0A8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8971" y="4241103"/>
            <a:ext cx="796637" cy="796637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AD19FBB-A5E8-C676-3A1C-CA0BEC080E5D}"/>
              </a:ext>
            </a:extLst>
          </p:cNvPr>
          <p:cNvGrpSpPr/>
          <p:nvPr/>
        </p:nvGrpSpPr>
        <p:grpSpPr>
          <a:xfrm>
            <a:off x="7687659" y="3830918"/>
            <a:ext cx="681572" cy="681572"/>
            <a:chOff x="7626125" y="3998085"/>
            <a:chExt cx="681572" cy="681572"/>
          </a:xfrm>
        </p:grpSpPr>
        <p:pic>
          <p:nvPicPr>
            <p:cNvPr id="34" name="Рисунок 33" descr="Поезд со сплошной заливкой">
              <a:extLst>
                <a:ext uri="{FF2B5EF4-FFF2-40B4-BE49-F238E27FC236}">
                  <a16:creationId xmlns:a16="http://schemas.microsoft.com/office/drawing/2014/main" id="{D39D836B-5795-8AAB-89F1-3D0747128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26125" y="3998085"/>
              <a:ext cx="681572" cy="681572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F11C44F5-CAF5-54BE-26C3-0DF744FD8D68}"/>
                </a:ext>
              </a:extLst>
            </p:cNvPr>
            <p:cNvSpPr/>
            <p:nvPr/>
          </p:nvSpPr>
          <p:spPr>
            <a:xfrm>
              <a:off x="7790108" y="4008742"/>
              <a:ext cx="3401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ndara" panose="020E0502030303020204" pitchFamily="34" charset="0"/>
                </a:rPr>
                <a:t>М</a:t>
              </a:r>
            </a:p>
          </p:txBody>
        </p:sp>
      </p:grpSp>
      <p:pic>
        <p:nvPicPr>
          <p:cNvPr id="44" name="Рисунок 43" descr="Интернет со сплошной заливкой">
            <a:extLst>
              <a:ext uri="{FF2B5EF4-FFF2-40B4-BE49-F238E27FC236}">
                <a16:creationId xmlns:a16="http://schemas.microsoft.com/office/drawing/2014/main" id="{A51503B0-AB5D-FB0C-ADC5-5D580F2598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82490" y="4055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9126-01FC-8E1D-7DDC-3F54AC61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FD7D4C91-85AA-641F-7E78-1A647B365ABD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C78A1-42F8-1EAA-90C9-F81F3CBEF778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05F0CA3C-4DBC-38D1-B4EB-01EF27E90E10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91481-6349-D0D4-23A7-37A538C8F35B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B00F81E4-0B37-B283-4CDB-33FE2F3FE8C8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71002-7384-D2BA-B4A7-CE597CEE27C6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318EE5-3487-04F0-C6B4-9324D31254B6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16E2B-FD6F-87D2-1752-2EB16B3C4710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E4C50FA6-0309-086E-0A38-450319AE87B9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96333-C454-6829-198A-FB86069501AA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E2CF4E88-F72B-53C1-E916-A3344D5E6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5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FB6C-0989-2409-3242-814FE543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8E9672F-D171-7802-8EAD-B5E260455223}"/>
              </a:ext>
            </a:extLst>
          </p:cNvPr>
          <p:cNvSpPr txBox="1"/>
          <p:nvPr/>
        </p:nvSpPr>
        <p:spPr>
          <a:xfrm>
            <a:off x="271042" y="4998674"/>
            <a:ext cx="115508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latin typeface="Arial Nova" panose="020B0504020202020204" pitchFamily="34" charset="0"/>
              </a:rPr>
              <a:t>пройти этот путь. 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59A2F5E3-8FAE-8E06-54D0-22BDBDE7F10D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DBCBA-3348-F30D-5E33-DF79D86FF476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89A93F50-4CC5-FC7D-FF72-8A67EB6B2C19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6101E-B02D-1A4A-D55D-480E4B85AD5B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5A7FD990-5B2B-EF54-0877-9BACF74729E1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21A9B-C87B-88FF-3C8F-EAC1E701ACA1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B07A48ED-0193-729B-E645-99C7E71F94C8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CB81E-A46A-B7BE-4D53-2395FAEC5B68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F4F31FBA-0B39-8D8E-CFC7-7C69E38DA579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A75D3-0C27-7804-CAD5-127577BDFD88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6603C-399C-5AC1-C024-0A9FB3B093DA}"/>
              </a:ext>
            </a:extLst>
          </p:cNvPr>
          <p:cNvSpPr txBox="1"/>
          <p:nvPr/>
        </p:nvSpPr>
        <p:spPr>
          <a:xfrm>
            <a:off x="271042" y="4494249"/>
            <a:ext cx="11550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Nova" panose="020B0504020202020204" pitchFamily="34" charset="0"/>
              </a:rPr>
              <a:t>Нашей целью будет…</a:t>
            </a:r>
          </a:p>
        </p:txBody>
      </p:sp>
    </p:spTree>
    <p:extLst>
      <p:ext uri="{BB962C8B-B14F-4D97-AF65-F5344CB8AC3E}">
        <p14:creationId xmlns:p14="http://schemas.microsoft.com/office/powerpoint/2010/main" val="113601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742A-6924-6C70-559B-0E63C073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6A1ADC4-CF7F-C6A6-0CDD-DC54870037F8}"/>
              </a:ext>
            </a:extLst>
          </p:cNvPr>
          <p:cNvCxnSpPr>
            <a:cxnSpLocks/>
          </p:cNvCxnSpPr>
          <p:nvPr/>
        </p:nvCxnSpPr>
        <p:spPr>
          <a:xfrm flipH="1">
            <a:off x="6805506" y="2018242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BC5CF-2649-8C23-5C74-050609C6E167}"/>
              </a:ext>
            </a:extLst>
          </p:cNvPr>
          <p:cNvSpPr txBox="1">
            <a:spLocks/>
          </p:cNvSpPr>
          <p:nvPr/>
        </p:nvSpPr>
        <p:spPr>
          <a:xfrm>
            <a:off x="829507" y="843784"/>
            <a:ext cx="4296228" cy="903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ova" panose="020B0504020202020204" pitchFamily="34" charset="0"/>
              </a:rPr>
              <a:t>ВЕСОВАЯ МАТРИЦА </a:t>
            </a:r>
            <a:br>
              <a:rPr lang="ru-RU" sz="3200" b="1" dirty="0">
                <a:latin typeface="Arial Nova" panose="020B0504020202020204" pitchFamily="34" charset="0"/>
              </a:rPr>
            </a:br>
            <a:r>
              <a:rPr lang="ru-RU" sz="3200" b="1" dirty="0">
                <a:latin typeface="Arial Nova" panose="020B0504020202020204" pitchFamily="34" charset="0"/>
              </a:rPr>
              <a:t>ГРАФА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395C1C7-BDCF-31F3-4008-48B5A25297A6}"/>
              </a:ext>
            </a:extLst>
          </p:cNvPr>
          <p:cNvSpPr/>
          <p:nvPr/>
        </p:nvSpPr>
        <p:spPr>
          <a:xfrm>
            <a:off x="6096000" y="749103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92DB85F9-D5E7-1BF5-528C-01AEBCB28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8157" y="749103"/>
            <a:ext cx="914400" cy="9144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2412B1-FDCE-AB58-B052-CA0C311507B0}"/>
              </a:ext>
            </a:extLst>
          </p:cNvPr>
          <p:cNvSpPr txBox="1">
            <a:spLocks/>
          </p:cNvSpPr>
          <p:nvPr/>
        </p:nvSpPr>
        <p:spPr>
          <a:xfrm>
            <a:off x="9242618" y="761643"/>
            <a:ext cx="171900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Arial Nova" panose="020B0504020202020204" pitchFamily="34" charset="0"/>
              </a:rPr>
              <a:t>ГРАФ</a:t>
            </a:r>
            <a:endParaRPr lang="ru-RU" sz="3200" b="1" dirty="0">
              <a:latin typeface="Arial Nova" panose="020B05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44E831B-98E9-B354-E049-0677E120437A}"/>
              </a:ext>
            </a:extLst>
          </p:cNvPr>
          <p:cNvGraphicFramePr>
            <a:graphicFrameLocks noGrp="1"/>
          </p:cNvGraphicFramePr>
          <p:nvPr/>
        </p:nvGraphicFramePr>
        <p:xfrm>
          <a:off x="881994" y="1930574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C3E2DF6-4915-49B0-572E-460AB1E9EB0A}"/>
              </a:ext>
            </a:extLst>
          </p:cNvPr>
          <p:cNvCxnSpPr>
            <a:cxnSpLocks/>
          </p:cNvCxnSpPr>
          <p:nvPr/>
        </p:nvCxnSpPr>
        <p:spPr>
          <a:xfrm>
            <a:off x="6821138" y="2932184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C4C2E6F-31F7-D88E-EE7A-F7F99A3A748E}"/>
              </a:ext>
            </a:extLst>
          </p:cNvPr>
          <p:cNvCxnSpPr>
            <a:cxnSpLocks/>
          </p:cNvCxnSpPr>
          <p:nvPr/>
        </p:nvCxnSpPr>
        <p:spPr>
          <a:xfrm>
            <a:off x="8803243" y="1986008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4F73BEB-E172-BAA5-00B0-2CD954D32CCE}"/>
              </a:ext>
            </a:extLst>
          </p:cNvPr>
          <p:cNvCxnSpPr>
            <a:cxnSpLocks/>
          </p:cNvCxnSpPr>
          <p:nvPr/>
        </p:nvCxnSpPr>
        <p:spPr>
          <a:xfrm>
            <a:off x="6833840" y="2975807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172C3CD-CD6B-59F1-B174-DB1E57F5B816}"/>
              </a:ext>
            </a:extLst>
          </p:cNvPr>
          <p:cNvCxnSpPr>
            <a:cxnSpLocks/>
          </p:cNvCxnSpPr>
          <p:nvPr/>
        </p:nvCxnSpPr>
        <p:spPr>
          <a:xfrm flipH="1">
            <a:off x="8399109" y="3360130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53D8C79-BDE4-4A4A-EB5C-FCB00D0517EC}"/>
              </a:ext>
            </a:extLst>
          </p:cNvPr>
          <p:cNvCxnSpPr>
            <a:cxnSpLocks/>
          </p:cNvCxnSpPr>
          <p:nvPr/>
        </p:nvCxnSpPr>
        <p:spPr>
          <a:xfrm>
            <a:off x="8791578" y="2008151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777D275-0C61-23E1-D8DA-18A2A09BA205}"/>
              </a:ext>
            </a:extLst>
          </p:cNvPr>
          <p:cNvCxnSpPr>
            <a:cxnSpLocks/>
          </p:cNvCxnSpPr>
          <p:nvPr/>
        </p:nvCxnSpPr>
        <p:spPr>
          <a:xfrm flipV="1">
            <a:off x="8932644" y="3377844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4C38BA80-D331-D719-3808-C60C7B381D03}"/>
              </a:ext>
            </a:extLst>
          </p:cNvPr>
          <p:cNvSpPr/>
          <p:nvPr/>
        </p:nvSpPr>
        <p:spPr>
          <a:xfrm>
            <a:off x="8627085" y="1790912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A01DCB-C5B4-0A7B-6A77-22699A227B5E}"/>
              </a:ext>
            </a:extLst>
          </p:cNvPr>
          <p:cNvSpPr/>
          <p:nvPr/>
        </p:nvSpPr>
        <p:spPr>
          <a:xfrm>
            <a:off x="6646061" y="2771079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1B31BA9-D9AA-D50D-F8AD-9D152E620ED1}"/>
              </a:ext>
            </a:extLst>
          </p:cNvPr>
          <p:cNvSpPr/>
          <p:nvPr/>
        </p:nvSpPr>
        <p:spPr>
          <a:xfrm>
            <a:off x="8786197" y="3287319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F6E2748-905C-C8A7-0BCA-5137C877FC89}"/>
              </a:ext>
            </a:extLst>
          </p:cNvPr>
          <p:cNvSpPr/>
          <p:nvPr/>
        </p:nvSpPr>
        <p:spPr>
          <a:xfrm>
            <a:off x="10961620" y="3172351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36F07F6-B548-977F-CA22-2CA43E064527}"/>
              </a:ext>
            </a:extLst>
          </p:cNvPr>
          <p:cNvSpPr/>
          <p:nvPr/>
        </p:nvSpPr>
        <p:spPr>
          <a:xfrm>
            <a:off x="8251528" y="5425410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6A69889-243B-B14F-B987-F4BF246985CE}"/>
              </a:ext>
            </a:extLst>
          </p:cNvPr>
          <p:cNvSpPr/>
          <p:nvPr/>
        </p:nvSpPr>
        <p:spPr>
          <a:xfrm>
            <a:off x="8449310" y="1102105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BCECC1D-1E62-045F-1032-6EA79E5AF508}"/>
              </a:ext>
            </a:extLst>
          </p:cNvPr>
          <p:cNvSpPr/>
          <p:nvPr/>
        </p:nvSpPr>
        <p:spPr>
          <a:xfrm>
            <a:off x="6348621" y="204363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17E5CBE-DFC4-B017-68FC-B1784DD26F25}"/>
              </a:ext>
            </a:extLst>
          </p:cNvPr>
          <p:cNvSpPr/>
          <p:nvPr/>
        </p:nvSpPr>
        <p:spPr>
          <a:xfrm>
            <a:off x="8069543" y="5699014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570B3C6-005A-B78F-D990-9A24B8337BBB}"/>
              </a:ext>
            </a:extLst>
          </p:cNvPr>
          <p:cNvSpPr/>
          <p:nvPr/>
        </p:nvSpPr>
        <p:spPr>
          <a:xfrm>
            <a:off x="10866621" y="2365568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6C0FC77-1B17-B03C-4AC4-9FE98E479D9A}"/>
              </a:ext>
            </a:extLst>
          </p:cNvPr>
          <p:cNvSpPr/>
          <p:nvPr/>
        </p:nvSpPr>
        <p:spPr>
          <a:xfrm>
            <a:off x="8650809" y="354790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432FC93-0624-1CBD-ACD0-9611D95CF60F}"/>
              </a:ext>
            </a:extLst>
          </p:cNvPr>
          <p:cNvSpPr/>
          <p:nvPr/>
        </p:nvSpPr>
        <p:spPr>
          <a:xfrm>
            <a:off x="7527264" y="18632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CA8DF72-FF6C-B4CC-5F82-F0623832F47A}"/>
              </a:ext>
            </a:extLst>
          </p:cNvPr>
          <p:cNvSpPr/>
          <p:nvPr/>
        </p:nvSpPr>
        <p:spPr>
          <a:xfrm>
            <a:off x="9681464" y="199383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13B3487-B51B-8B2B-AFC2-1B11DE7C4FA3}"/>
              </a:ext>
            </a:extLst>
          </p:cNvPr>
          <p:cNvSpPr/>
          <p:nvPr/>
        </p:nvSpPr>
        <p:spPr>
          <a:xfrm>
            <a:off x="7875595" y="26000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0F7843A-5E5D-64D7-8D01-6D936C2AFC1E}"/>
              </a:ext>
            </a:extLst>
          </p:cNvPr>
          <p:cNvSpPr/>
          <p:nvPr/>
        </p:nvSpPr>
        <p:spPr>
          <a:xfrm>
            <a:off x="7591310" y="365429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5F04046-387C-4B27-C6CC-4BFBEB74EF34}"/>
              </a:ext>
            </a:extLst>
          </p:cNvPr>
          <p:cNvSpPr/>
          <p:nvPr/>
        </p:nvSpPr>
        <p:spPr>
          <a:xfrm>
            <a:off x="9406910" y="276721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3CDA474-B618-A707-B9DE-1E16EAF704B0}"/>
              </a:ext>
            </a:extLst>
          </p:cNvPr>
          <p:cNvSpPr/>
          <p:nvPr/>
        </p:nvSpPr>
        <p:spPr>
          <a:xfrm>
            <a:off x="9391579" y="386843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6E49DED-9E6E-6AFD-6D90-12E7BAF57A92}"/>
              </a:ext>
            </a:extLst>
          </p:cNvPr>
          <p:cNvSpPr/>
          <p:nvPr/>
        </p:nvSpPr>
        <p:spPr>
          <a:xfrm>
            <a:off x="8844758" y="250891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8418852-3665-27D4-46CC-530BF1C6CBC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58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Arial Nova" panose="020B0504020202020204" pitchFamily="34" charset="0"/>
              </a:rPr>
              <a:t>ИНФОРМАЦИОННЫЕ МОДЕЛИ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CB8BC-B086-3B70-0F48-6368D991181D}"/>
              </a:ext>
            </a:extLst>
          </p:cNvPr>
          <p:cNvSpPr txBox="1"/>
          <p:nvPr/>
        </p:nvSpPr>
        <p:spPr>
          <a:xfrm>
            <a:off x="9913954" y="4280519"/>
            <a:ext cx="2348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Эти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модели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помогают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решить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задачу?</a:t>
            </a:r>
          </a:p>
        </p:txBody>
      </p:sp>
    </p:spTree>
    <p:extLst>
      <p:ext uri="{BB962C8B-B14F-4D97-AF65-F5344CB8AC3E}">
        <p14:creationId xmlns:p14="http://schemas.microsoft.com/office/powerpoint/2010/main" val="27912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B248-8C09-2F87-8806-BB20F3301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EB11AC6-2DC9-B98F-083F-33EECF2BE685}"/>
              </a:ext>
            </a:extLst>
          </p:cNvPr>
          <p:cNvCxnSpPr>
            <a:cxnSpLocks/>
          </p:cNvCxnSpPr>
          <p:nvPr/>
        </p:nvCxnSpPr>
        <p:spPr>
          <a:xfrm flipH="1">
            <a:off x="3722552" y="1523157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5AE0A00-74ED-738D-F145-D3CA684DC9CD}"/>
              </a:ext>
            </a:extLst>
          </p:cNvPr>
          <p:cNvGraphicFramePr>
            <a:graphicFrameLocks noGrp="1"/>
          </p:cNvGraphicFramePr>
          <p:nvPr/>
        </p:nvGraphicFramePr>
        <p:xfrm>
          <a:off x="138556" y="121845"/>
          <a:ext cx="29553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550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43760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7755D6-A027-558D-675D-AD193CF8BAF2}"/>
              </a:ext>
            </a:extLst>
          </p:cNvPr>
          <p:cNvCxnSpPr>
            <a:cxnSpLocks/>
          </p:cNvCxnSpPr>
          <p:nvPr/>
        </p:nvCxnSpPr>
        <p:spPr>
          <a:xfrm>
            <a:off x="3738184" y="2437099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4C86332-77D3-C3B1-A5E0-744196FE4F15}"/>
              </a:ext>
            </a:extLst>
          </p:cNvPr>
          <p:cNvCxnSpPr>
            <a:cxnSpLocks/>
          </p:cNvCxnSpPr>
          <p:nvPr/>
        </p:nvCxnSpPr>
        <p:spPr>
          <a:xfrm>
            <a:off x="5720289" y="1490923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1AB2E94-8318-8E91-25AB-3CC491CF8251}"/>
              </a:ext>
            </a:extLst>
          </p:cNvPr>
          <p:cNvCxnSpPr>
            <a:cxnSpLocks/>
          </p:cNvCxnSpPr>
          <p:nvPr/>
        </p:nvCxnSpPr>
        <p:spPr>
          <a:xfrm>
            <a:off x="3750886" y="2480722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19DDE9D-E717-964A-2271-469E265EB570}"/>
              </a:ext>
            </a:extLst>
          </p:cNvPr>
          <p:cNvCxnSpPr>
            <a:cxnSpLocks/>
          </p:cNvCxnSpPr>
          <p:nvPr/>
        </p:nvCxnSpPr>
        <p:spPr>
          <a:xfrm flipH="1">
            <a:off x="5316155" y="2865045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5B372C2-BC1E-7784-5F85-9E23E1D361E3}"/>
              </a:ext>
            </a:extLst>
          </p:cNvPr>
          <p:cNvCxnSpPr>
            <a:cxnSpLocks/>
          </p:cNvCxnSpPr>
          <p:nvPr/>
        </p:nvCxnSpPr>
        <p:spPr>
          <a:xfrm>
            <a:off x="5708624" y="1513066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0929CF-E85E-713E-70E6-A592A4E8C24B}"/>
              </a:ext>
            </a:extLst>
          </p:cNvPr>
          <p:cNvCxnSpPr>
            <a:cxnSpLocks/>
          </p:cNvCxnSpPr>
          <p:nvPr/>
        </p:nvCxnSpPr>
        <p:spPr>
          <a:xfrm flipV="1">
            <a:off x="5849690" y="2882759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9EE84ABB-1C99-66B8-BF77-906A7A9E997F}"/>
              </a:ext>
            </a:extLst>
          </p:cNvPr>
          <p:cNvSpPr/>
          <p:nvPr/>
        </p:nvSpPr>
        <p:spPr>
          <a:xfrm>
            <a:off x="5544131" y="1295827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CBDBE94-187C-9690-07C6-B5E126492EF3}"/>
              </a:ext>
            </a:extLst>
          </p:cNvPr>
          <p:cNvSpPr/>
          <p:nvPr/>
        </p:nvSpPr>
        <p:spPr>
          <a:xfrm>
            <a:off x="3563107" y="2275994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780EEC0-EBA8-B093-41D5-FE0ED3A6B317}"/>
              </a:ext>
            </a:extLst>
          </p:cNvPr>
          <p:cNvSpPr/>
          <p:nvPr/>
        </p:nvSpPr>
        <p:spPr>
          <a:xfrm>
            <a:off x="5703243" y="2792234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00A66AA-F5D0-DC26-3042-566C5C18BC54}"/>
              </a:ext>
            </a:extLst>
          </p:cNvPr>
          <p:cNvSpPr/>
          <p:nvPr/>
        </p:nvSpPr>
        <p:spPr>
          <a:xfrm>
            <a:off x="7878666" y="2677266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90FBC7A-8E57-038C-6C7D-EAA42C01A579}"/>
              </a:ext>
            </a:extLst>
          </p:cNvPr>
          <p:cNvSpPr/>
          <p:nvPr/>
        </p:nvSpPr>
        <p:spPr>
          <a:xfrm>
            <a:off x="5168574" y="4930325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8FD1757-475D-557B-1DE1-F6DAF85781D9}"/>
              </a:ext>
            </a:extLst>
          </p:cNvPr>
          <p:cNvSpPr/>
          <p:nvPr/>
        </p:nvSpPr>
        <p:spPr>
          <a:xfrm>
            <a:off x="5358651" y="60861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6D7E04B-7F6E-C28B-C050-E45BE54B896F}"/>
              </a:ext>
            </a:extLst>
          </p:cNvPr>
          <p:cNvSpPr/>
          <p:nvPr/>
        </p:nvSpPr>
        <p:spPr>
          <a:xfrm>
            <a:off x="3265667" y="154854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FACA28D-58FB-E759-52C6-7076F061E43C}"/>
              </a:ext>
            </a:extLst>
          </p:cNvPr>
          <p:cNvSpPr/>
          <p:nvPr/>
        </p:nvSpPr>
        <p:spPr>
          <a:xfrm>
            <a:off x="4986589" y="5203929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DD8C967-C690-AAB8-500A-3405C85B340E}"/>
              </a:ext>
            </a:extLst>
          </p:cNvPr>
          <p:cNvSpPr/>
          <p:nvPr/>
        </p:nvSpPr>
        <p:spPr>
          <a:xfrm>
            <a:off x="7783667" y="1870483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89A701B-3AC5-2009-C796-D9F9D6D799D9}"/>
              </a:ext>
            </a:extLst>
          </p:cNvPr>
          <p:cNvSpPr/>
          <p:nvPr/>
        </p:nvSpPr>
        <p:spPr>
          <a:xfrm>
            <a:off x="5567855" y="3052823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D9911A2-C0F2-8F17-25DB-BA5EEA0EF42C}"/>
              </a:ext>
            </a:extLst>
          </p:cNvPr>
          <p:cNvSpPr/>
          <p:nvPr/>
        </p:nvSpPr>
        <p:spPr>
          <a:xfrm>
            <a:off x="4444310" y="136816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8B58C-9530-D5F9-A796-079592EABA56}"/>
              </a:ext>
            </a:extLst>
          </p:cNvPr>
          <p:cNvSpPr/>
          <p:nvPr/>
        </p:nvSpPr>
        <p:spPr>
          <a:xfrm>
            <a:off x="6598510" y="14987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475136C-26DC-F2E0-3442-B9D412AFFECA}"/>
              </a:ext>
            </a:extLst>
          </p:cNvPr>
          <p:cNvSpPr/>
          <p:nvPr/>
        </p:nvSpPr>
        <p:spPr>
          <a:xfrm>
            <a:off x="4792641" y="210496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AC59591-072D-34C2-FDF0-E0BDFF7E46CD}"/>
              </a:ext>
            </a:extLst>
          </p:cNvPr>
          <p:cNvSpPr/>
          <p:nvPr/>
        </p:nvSpPr>
        <p:spPr>
          <a:xfrm>
            <a:off x="4508356" y="315921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1FB68A5-6A80-A3EF-960D-6CA6686E3821}"/>
              </a:ext>
            </a:extLst>
          </p:cNvPr>
          <p:cNvSpPr/>
          <p:nvPr/>
        </p:nvSpPr>
        <p:spPr>
          <a:xfrm>
            <a:off x="6323956" y="227212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2B483C0-7D65-23AB-DBEC-88D46974828A}"/>
              </a:ext>
            </a:extLst>
          </p:cNvPr>
          <p:cNvSpPr/>
          <p:nvPr/>
        </p:nvSpPr>
        <p:spPr>
          <a:xfrm>
            <a:off x="6308625" y="33733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750C493-4988-E4A6-0FA3-877BD4195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97249"/>
              </p:ext>
            </p:extLst>
          </p:nvPr>
        </p:nvGraphicFramePr>
        <p:xfrm>
          <a:off x="8720434" y="121845"/>
          <a:ext cx="3278952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476">
                  <a:extLst>
                    <a:ext uri="{9D8B030D-6E8A-4147-A177-3AD203B41FA5}">
                      <a16:colId xmlns:a16="http://schemas.microsoft.com/office/drawing/2014/main" val="2038851376"/>
                    </a:ext>
                  </a:extLst>
                </a:gridCol>
                <a:gridCol w="1639476">
                  <a:extLst>
                    <a:ext uri="{9D8B030D-6E8A-4147-A177-3AD203B41FA5}">
                      <a16:colId xmlns:a16="http://schemas.microsoft.com/office/drawing/2014/main" val="3401124891"/>
                    </a:ext>
                  </a:extLst>
                </a:gridCol>
              </a:tblGrid>
              <a:tr h="2693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Путь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из А в Д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через Г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Длина,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4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6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5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6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83202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CEC1E4C-DE77-44B8-60F5-DD253AB83A95}"/>
              </a:ext>
            </a:extLst>
          </p:cNvPr>
          <p:cNvSpPr/>
          <p:nvPr/>
        </p:nvSpPr>
        <p:spPr>
          <a:xfrm>
            <a:off x="5779224" y="193138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681FD-C733-73D8-5F60-803EEF622013}"/>
              </a:ext>
            </a:extLst>
          </p:cNvPr>
          <p:cNvSpPr txBox="1"/>
          <p:nvPr/>
        </p:nvSpPr>
        <p:spPr>
          <a:xfrm>
            <a:off x="8720433" y="4244053"/>
            <a:ext cx="3278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>
                <a:latin typeface="Arial Nova" panose="020B0504020202020204" pitchFamily="34" charset="0"/>
              </a:rPr>
              <a:t>Самый короткий путь из А в Д через Г:</a:t>
            </a:r>
          </a:p>
          <a:p>
            <a:pPr>
              <a:spcBef>
                <a:spcPts val="2400"/>
              </a:spcBef>
            </a:pPr>
            <a:r>
              <a:rPr lang="ru-RU" sz="2800" b="1" dirty="0">
                <a:latin typeface="Arial Nova" panose="020B0504020202020204" pitchFamily="34" charset="0"/>
              </a:rPr>
              <a:t>Его длина:</a:t>
            </a:r>
          </a:p>
        </p:txBody>
      </p:sp>
    </p:spTree>
    <p:extLst>
      <p:ext uri="{BB962C8B-B14F-4D97-AF65-F5344CB8AC3E}">
        <p14:creationId xmlns:p14="http://schemas.microsoft.com/office/powerpoint/2010/main" val="52388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37220-5F30-BC46-DA7B-424F5DB01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C871F49-67A9-2730-534C-90D9B894BA77}"/>
              </a:ext>
            </a:extLst>
          </p:cNvPr>
          <p:cNvSpPr/>
          <p:nvPr/>
        </p:nvSpPr>
        <p:spPr>
          <a:xfrm>
            <a:off x="3709851" y="1449977"/>
            <a:ext cx="4336869" cy="3709852"/>
          </a:xfrm>
          <a:custGeom>
            <a:avLst/>
            <a:gdLst>
              <a:gd name="connsiteX0" fmla="*/ 2011680 w 4336869"/>
              <a:gd name="connsiteY0" fmla="*/ 0 h 3709852"/>
              <a:gd name="connsiteX1" fmla="*/ 2155372 w 4336869"/>
              <a:gd name="connsiteY1" fmla="*/ 1554480 h 3709852"/>
              <a:gd name="connsiteX2" fmla="*/ 0 w 4336869"/>
              <a:gd name="connsiteY2" fmla="*/ 953589 h 3709852"/>
              <a:gd name="connsiteX3" fmla="*/ 1658983 w 4336869"/>
              <a:gd name="connsiteY3" fmla="*/ 3709852 h 3709852"/>
              <a:gd name="connsiteX4" fmla="*/ 4336869 w 4336869"/>
              <a:gd name="connsiteY4" fmla="*/ 1384663 h 370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869" h="3709852">
                <a:moveTo>
                  <a:pt x="2011680" y="0"/>
                </a:moveTo>
                <a:lnTo>
                  <a:pt x="2155372" y="1554480"/>
                </a:lnTo>
                <a:lnTo>
                  <a:pt x="0" y="953589"/>
                </a:lnTo>
                <a:lnTo>
                  <a:pt x="1658983" y="3709852"/>
                </a:lnTo>
                <a:lnTo>
                  <a:pt x="4336869" y="1384663"/>
                </a:lnTo>
              </a:path>
            </a:pathLst>
          </a:custGeom>
          <a:noFill/>
          <a:ln w="254000">
            <a:solidFill>
              <a:srgbClr val="FFC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D99723-B034-1ACF-233F-6FB0C7423128}"/>
              </a:ext>
            </a:extLst>
          </p:cNvPr>
          <p:cNvCxnSpPr>
            <a:cxnSpLocks/>
          </p:cNvCxnSpPr>
          <p:nvPr/>
        </p:nvCxnSpPr>
        <p:spPr>
          <a:xfrm flipH="1">
            <a:off x="3722552" y="1523157"/>
            <a:ext cx="1987313" cy="9575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9583B0E-C618-8ECE-FDBC-6A035E450FEB}"/>
              </a:ext>
            </a:extLst>
          </p:cNvPr>
          <p:cNvGraphicFramePr>
            <a:graphicFrameLocks noGrp="1"/>
          </p:cNvGraphicFramePr>
          <p:nvPr/>
        </p:nvGraphicFramePr>
        <p:xfrm>
          <a:off x="138556" y="121845"/>
          <a:ext cx="29553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550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492550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43760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437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069BA25-2EC0-C6FF-050E-486CA3D2D3FF}"/>
              </a:ext>
            </a:extLst>
          </p:cNvPr>
          <p:cNvCxnSpPr>
            <a:cxnSpLocks/>
          </p:cNvCxnSpPr>
          <p:nvPr/>
        </p:nvCxnSpPr>
        <p:spPr>
          <a:xfrm>
            <a:off x="3738184" y="2437099"/>
            <a:ext cx="1590673" cy="2625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CB0F40C-316C-6501-1294-7819652DE31B}"/>
              </a:ext>
            </a:extLst>
          </p:cNvPr>
          <p:cNvCxnSpPr>
            <a:cxnSpLocks/>
          </p:cNvCxnSpPr>
          <p:nvPr/>
        </p:nvCxnSpPr>
        <p:spPr>
          <a:xfrm>
            <a:off x="5720289" y="1490923"/>
            <a:ext cx="163065" cy="145962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C28E6C3-7470-5562-4D62-FC1521FF01A1}"/>
              </a:ext>
            </a:extLst>
          </p:cNvPr>
          <p:cNvCxnSpPr>
            <a:cxnSpLocks/>
          </p:cNvCxnSpPr>
          <p:nvPr/>
        </p:nvCxnSpPr>
        <p:spPr>
          <a:xfrm>
            <a:off x="3750886" y="2480722"/>
            <a:ext cx="2132468" cy="45288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0C84D6-658D-F5EE-9907-019AAF7DABA9}"/>
              </a:ext>
            </a:extLst>
          </p:cNvPr>
          <p:cNvCxnSpPr>
            <a:cxnSpLocks/>
          </p:cNvCxnSpPr>
          <p:nvPr/>
        </p:nvCxnSpPr>
        <p:spPr>
          <a:xfrm flipH="1">
            <a:off x="5316155" y="2865045"/>
            <a:ext cx="2777245" cy="22513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F997BA5-3B1A-6C04-EAD7-F3AAA4FB2C0C}"/>
              </a:ext>
            </a:extLst>
          </p:cNvPr>
          <p:cNvCxnSpPr>
            <a:cxnSpLocks/>
          </p:cNvCxnSpPr>
          <p:nvPr/>
        </p:nvCxnSpPr>
        <p:spPr>
          <a:xfrm>
            <a:off x="5708624" y="1513066"/>
            <a:ext cx="2369441" cy="13696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E98C35F-DB39-7F08-E691-F563D0E31680}"/>
              </a:ext>
            </a:extLst>
          </p:cNvPr>
          <p:cNvCxnSpPr>
            <a:cxnSpLocks/>
          </p:cNvCxnSpPr>
          <p:nvPr/>
        </p:nvCxnSpPr>
        <p:spPr>
          <a:xfrm flipV="1">
            <a:off x="5849690" y="2882759"/>
            <a:ext cx="2228375" cy="5084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D65FDD33-61F8-95EF-C79C-21247EE81D3E}"/>
              </a:ext>
            </a:extLst>
          </p:cNvPr>
          <p:cNvSpPr/>
          <p:nvPr/>
        </p:nvSpPr>
        <p:spPr>
          <a:xfrm>
            <a:off x="5544131" y="1295827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63ECE2B-127D-4DBC-7B6E-6E8489F5B4EC}"/>
              </a:ext>
            </a:extLst>
          </p:cNvPr>
          <p:cNvSpPr/>
          <p:nvPr/>
        </p:nvSpPr>
        <p:spPr>
          <a:xfrm>
            <a:off x="3563107" y="2275994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D3CF24B-5953-442F-E6EC-91719C1244BE}"/>
              </a:ext>
            </a:extLst>
          </p:cNvPr>
          <p:cNvSpPr/>
          <p:nvPr/>
        </p:nvSpPr>
        <p:spPr>
          <a:xfrm>
            <a:off x="5703243" y="2792234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D224B4-93C7-EC17-9613-696ED73F9F7A}"/>
              </a:ext>
            </a:extLst>
          </p:cNvPr>
          <p:cNvSpPr/>
          <p:nvPr/>
        </p:nvSpPr>
        <p:spPr>
          <a:xfrm>
            <a:off x="7878666" y="2677266"/>
            <a:ext cx="375557" cy="3755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F9EAF66-2447-BBE2-1DE0-740D3940EA61}"/>
              </a:ext>
            </a:extLst>
          </p:cNvPr>
          <p:cNvSpPr/>
          <p:nvPr/>
        </p:nvSpPr>
        <p:spPr>
          <a:xfrm>
            <a:off x="5168574" y="4930325"/>
            <a:ext cx="375557" cy="3755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59DB3ED-223C-52D1-26F7-93C51E3CF677}"/>
              </a:ext>
            </a:extLst>
          </p:cNvPr>
          <p:cNvSpPr/>
          <p:nvPr/>
        </p:nvSpPr>
        <p:spPr>
          <a:xfrm>
            <a:off x="5358651" y="60861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9DE612C-52CD-56EC-3650-55795081B468}"/>
              </a:ext>
            </a:extLst>
          </p:cNvPr>
          <p:cNvSpPr/>
          <p:nvPr/>
        </p:nvSpPr>
        <p:spPr>
          <a:xfrm>
            <a:off x="3265667" y="154854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E6230ED-F795-597F-12A2-0C82D7A14191}"/>
              </a:ext>
            </a:extLst>
          </p:cNvPr>
          <p:cNvSpPr/>
          <p:nvPr/>
        </p:nvSpPr>
        <p:spPr>
          <a:xfrm>
            <a:off x="4986589" y="5203929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F68EBE8-D50B-7C1F-96ED-2A3881837FB7}"/>
              </a:ext>
            </a:extLst>
          </p:cNvPr>
          <p:cNvSpPr/>
          <p:nvPr/>
        </p:nvSpPr>
        <p:spPr>
          <a:xfrm>
            <a:off x="7783667" y="1870483"/>
            <a:ext cx="7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DB41350-6C01-D860-6283-4C94CB03BC39}"/>
              </a:ext>
            </a:extLst>
          </p:cNvPr>
          <p:cNvSpPr/>
          <p:nvPr/>
        </p:nvSpPr>
        <p:spPr>
          <a:xfrm>
            <a:off x="5567855" y="3052823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3233C8E-CABA-B264-1B5C-2A49C7C97B3D}"/>
              </a:ext>
            </a:extLst>
          </p:cNvPr>
          <p:cNvSpPr/>
          <p:nvPr/>
        </p:nvSpPr>
        <p:spPr>
          <a:xfrm>
            <a:off x="4444310" y="136816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2F47379-6315-4EBB-E14E-07A7036051AA}"/>
              </a:ext>
            </a:extLst>
          </p:cNvPr>
          <p:cNvSpPr/>
          <p:nvPr/>
        </p:nvSpPr>
        <p:spPr>
          <a:xfrm>
            <a:off x="6598510" y="14987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9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4AC15D9-9EB1-32B4-9B9A-01BB7CF9F749}"/>
              </a:ext>
            </a:extLst>
          </p:cNvPr>
          <p:cNvSpPr/>
          <p:nvPr/>
        </p:nvSpPr>
        <p:spPr>
          <a:xfrm>
            <a:off x="4792641" y="210496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1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898F66C-DA23-96D5-87ED-925B2573F4DA}"/>
              </a:ext>
            </a:extLst>
          </p:cNvPr>
          <p:cNvSpPr/>
          <p:nvPr/>
        </p:nvSpPr>
        <p:spPr>
          <a:xfrm>
            <a:off x="4508356" y="315921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0DFCEED-809B-0847-3BBD-22AB720C400E}"/>
              </a:ext>
            </a:extLst>
          </p:cNvPr>
          <p:cNvSpPr/>
          <p:nvPr/>
        </p:nvSpPr>
        <p:spPr>
          <a:xfrm>
            <a:off x="6323956" y="227212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EB23230-50E6-83A4-3C29-4D37D3AE37D9}"/>
              </a:ext>
            </a:extLst>
          </p:cNvPr>
          <p:cNvSpPr/>
          <p:nvPr/>
        </p:nvSpPr>
        <p:spPr>
          <a:xfrm>
            <a:off x="6308625" y="33733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F64ECA-D897-00D3-C922-FC9D023EE6A2}"/>
              </a:ext>
            </a:extLst>
          </p:cNvPr>
          <p:cNvSpPr/>
          <p:nvPr/>
        </p:nvSpPr>
        <p:spPr>
          <a:xfrm>
            <a:off x="5779224" y="193138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6CF40-0A4E-0001-9900-BAC92E01AC58}"/>
              </a:ext>
            </a:extLst>
          </p:cNvPr>
          <p:cNvSpPr txBox="1"/>
          <p:nvPr/>
        </p:nvSpPr>
        <p:spPr>
          <a:xfrm>
            <a:off x="10232406" y="5120040"/>
            <a:ext cx="1766980" cy="646331"/>
          </a:xfrm>
          <a:prstGeom prst="rect">
            <a:avLst/>
          </a:prstGeom>
          <a:solidFill>
            <a:srgbClr val="F9E3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 Nova" panose="020B0504020202020204" pitchFamily="34" charset="0"/>
              </a:rPr>
              <a:t>АГБВД</a:t>
            </a:r>
            <a:endParaRPr lang="ru-RU" sz="3600" b="1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BEF6-8F59-F949-D0FD-9A4935812B43}"/>
              </a:ext>
            </a:extLst>
          </p:cNvPr>
          <p:cNvSpPr txBox="1"/>
          <p:nvPr/>
        </p:nvSpPr>
        <p:spPr>
          <a:xfrm rot="365364">
            <a:off x="10732636" y="5856535"/>
            <a:ext cx="923274" cy="646331"/>
          </a:xfrm>
          <a:prstGeom prst="rect">
            <a:avLst/>
          </a:prstGeom>
          <a:solidFill>
            <a:srgbClr val="F9E3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11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63B28CC-C30F-6B11-6B17-44BE775E4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952"/>
              </p:ext>
            </p:extLst>
          </p:nvPr>
        </p:nvGraphicFramePr>
        <p:xfrm>
          <a:off x="8720434" y="121845"/>
          <a:ext cx="3278952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476">
                  <a:extLst>
                    <a:ext uri="{9D8B030D-6E8A-4147-A177-3AD203B41FA5}">
                      <a16:colId xmlns:a16="http://schemas.microsoft.com/office/drawing/2014/main" val="2038851376"/>
                    </a:ext>
                  </a:extLst>
                </a:gridCol>
                <a:gridCol w="1639476">
                  <a:extLst>
                    <a:ext uri="{9D8B030D-6E8A-4147-A177-3AD203B41FA5}">
                      <a16:colId xmlns:a16="http://schemas.microsoft.com/office/drawing/2014/main" val="3401124891"/>
                    </a:ext>
                  </a:extLst>
                </a:gridCol>
              </a:tblGrid>
              <a:tr h="2693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Путь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из А в Д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через Г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Длина,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4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err="1">
                          <a:latin typeface="Arial Nova" panose="020B0504020202020204" pitchFamily="34" charset="0"/>
                        </a:rPr>
                        <a:t>АГД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err="1">
                          <a:latin typeface="Arial Nova" panose="020B0504020202020204" pitchFamily="34" charset="0"/>
                        </a:rPr>
                        <a:t>АБГД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6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err="1">
                          <a:latin typeface="Arial Nova" panose="020B0504020202020204" pitchFamily="34" charset="0"/>
                        </a:rPr>
                        <a:t>АГБВД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5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6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832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B027481-CEFA-9D53-3815-8BC147B7B897}"/>
              </a:ext>
            </a:extLst>
          </p:cNvPr>
          <p:cNvSpPr txBox="1"/>
          <p:nvPr/>
        </p:nvSpPr>
        <p:spPr>
          <a:xfrm>
            <a:off x="8720433" y="4244053"/>
            <a:ext cx="3278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>
                <a:latin typeface="Arial Nova" panose="020B0504020202020204" pitchFamily="34" charset="0"/>
              </a:rPr>
              <a:t>Самый короткий путь из А в Д через Г:</a:t>
            </a:r>
          </a:p>
          <a:p>
            <a:pPr>
              <a:spcBef>
                <a:spcPts val="2400"/>
              </a:spcBef>
            </a:pPr>
            <a:r>
              <a:rPr lang="ru-RU" sz="2800" b="1" dirty="0">
                <a:latin typeface="Arial Nova" panose="020B0504020202020204" pitchFamily="34" charset="0"/>
              </a:rPr>
              <a:t>Его длина:</a:t>
            </a:r>
          </a:p>
        </p:txBody>
      </p:sp>
    </p:spTree>
    <p:extLst>
      <p:ext uri="{BB962C8B-B14F-4D97-AF65-F5344CB8AC3E}">
        <p14:creationId xmlns:p14="http://schemas.microsoft.com/office/powerpoint/2010/main" val="86613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5A292-5447-4ADC-C90A-7AEB5080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E07FF238-67EB-BA44-7E48-4B42BF9549BC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12780-04D2-6145-7066-194F0139FD31}"/>
              </a:ext>
            </a:extLst>
          </p:cNvPr>
          <p:cNvSpPr txBox="1"/>
          <p:nvPr/>
        </p:nvSpPr>
        <p:spPr>
          <a:xfrm>
            <a:off x="559256" y="2235078"/>
            <a:ext cx="187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№2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0E035-C32B-BC7C-70C0-84B8A11E2D22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71EA0-F8E0-7804-ED5B-9FEFA55A2377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68855BD-7A49-7FD2-07F7-A58D2134D720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32052-6FD9-F884-7573-33D9EDFC4985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B4872079-FB76-5B6F-2056-1E05448DB54A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8CE91-7FF7-42D0-7095-542BED6AEAC8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A9EDCD9C-3F99-0885-FF56-A9C4075B3F0C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7E065-3BBB-820A-4E4D-DE038553931A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7131E1E0-106D-B628-1C06-AE9D1BB2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3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6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0695-46BD-CBAD-3A72-ECF751674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>
            <a:extLst>
              <a:ext uri="{FF2B5EF4-FFF2-40B4-BE49-F238E27FC236}">
                <a16:creationId xmlns:a16="http://schemas.microsoft.com/office/drawing/2014/main" id="{119C65F4-CB8F-9DA8-088D-C5C5D43C96BC}"/>
              </a:ext>
            </a:extLst>
          </p:cNvPr>
          <p:cNvSpPr/>
          <p:nvPr/>
        </p:nvSpPr>
        <p:spPr>
          <a:xfrm>
            <a:off x="464999" y="292557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464FA-E55F-DC79-82CD-0E89E070DDA4}"/>
              </a:ext>
            </a:extLst>
          </p:cNvPr>
          <p:cNvSpPr txBox="1"/>
          <p:nvPr/>
        </p:nvSpPr>
        <p:spPr>
          <a:xfrm>
            <a:off x="5676356" y="26212"/>
            <a:ext cx="642064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7913">
              <a:spcAft>
                <a:spcPts val="12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Катя и Егор взялись посчитать, сколько всего есть путей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из Антоновки в Дружное, </a:t>
            </a:r>
            <a:r>
              <a:rPr lang="ru-RU" sz="2400" dirty="0">
                <a:latin typeface="Arial Nova" panose="020B0504020202020204" pitchFamily="34" charset="0"/>
              </a:rPr>
              <a:t>при условии, что </a:t>
            </a:r>
            <a:r>
              <a:rPr lang="ru-RU" sz="2400" b="1" dirty="0">
                <a:highlight>
                  <a:srgbClr val="FFCDF8"/>
                </a:highlight>
                <a:latin typeface="Arial Nova" panose="020B0504020202020204" pitchFamily="34" charset="0"/>
              </a:rPr>
              <a:t>никакую деревню нельзя посещать более одного раза</a:t>
            </a:r>
            <a:r>
              <a:rPr lang="ru-RU" sz="2400" dirty="0">
                <a:latin typeface="Arial Nova" panose="020B05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 Nova" panose="020B0504020202020204" pitchFamily="34" charset="0"/>
              </a:rPr>
              <a:t>Для решения этой задачи на графе каждый из них заменил рёбра на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ru-RU" sz="2400" dirty="0">
                <a:latin typeface="Arial Nova" panose="020B0504020202020204" pitchFamily="34" charset="0"/>
                <a:sym typeface="Wingdings" panose="05000000000000000000" pitchFamily="2" charset="2"/>
              </a:rPr>
              <a:t>которые показывают, </a:t>
            </a:r>
            <a:r>
              <a:rPr lang="ru-RU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в каком направлении можно двигаться. </a:t>
            </a:r>
            <a:endParaRPr lang="ru-RU" sz="2400" dirty="0"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 Nova" panose="020B0504020202020204" pitchFamily="34" charset="0"/>
              </a:rPr>
              <a:t>Оказалось, что не все пути у </a:t>
            </a:r>
            <a:r>
              <a:rPr lang="ru-RU" sz="2400">
                <a:latin typeface="Arial Nova" panose="020B0504020202020204" pitchFamily="34" charset="0"/>
              </a:rPr>
              <a:t>них совпали,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но их количество получилось одинаковым.</a:t>
            </a:r>
            <a:endParaRPr lang="ru-RU" sz="1600" dirty="0">
              <a:latin typeface="Arial Nova" panose="020B05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Arial Nova" panose="020B0504020202020204" pitchFamily="34" charset="0"/>
              </a:rPr>
              <a:t>Какие пути получились у каждого?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Arial Nova" panose="020B0504020202020204" pitchFamily="34" charset="0"/>
              </a:rPr>
              <a:t>Сколько всего есть путей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из Антоновки в Дружное,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при условии, что никакую деревню нельзя посещать более одного раза?</a:t>
            </a:r>
          </a:p>
        </p:txBody>
      </p:sp>
      <p:pic>
        <p:nvPicPr>
          <p:cNvPr id="19" name="Рисунок 18" descr="Окрестности со сплошной заливкой">
            <a:extLst>
              <a:ext uri="{FF2B5EF4-FFF2-40B4-BE49-F238E27FC236}">
                <a16:creationId xmlns:a16="http://schemas.microsoft.com/office/drawing/2014/main" id="{B986E4CA-055F-FEA3-403D-05E6DE0C8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56" y="292557"/>
            <a:ext cx="914400" cy="91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177176-9459-6191-EAB9-D812EA64CCB7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5CC7C15-A663-B0E0-A555-20511D9697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6F5B5A1-257A-6ED3-4877-694D30690392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11FE071-43E4-2869-0AAB-4308B66391BC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362806F7-7997-3EFD-1121-A6B08F40E4F7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0" y="3299734"/>
              <a:ext cx="2098804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EB84185-22BF-6BAF-C9E6-60FE2E58E6E9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05495E8-1786-6E94-1BE9-E2FC025A7B8A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E4E01C6-1D8E-2511-5A2A-0CFCDEB57BF5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4F551D6-4EA9-2EBF-1CBA-76FC89FA102E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841C189-CEA1-11BF-5CE8-B74FE64DEEAE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4127FB3-97E9-6110-E955-41C8F3A55962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CD6DB-58E9-9596-BFE7-B495C8CE1CF2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001238A-11A9-680D-4760-14317694E128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E02C5AE-5B4E-2BF0-6BD2-5C0B7B6D70BB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C00D3E4-8018-B15E-18D1-F92961418565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F11AF38-C2F5-17B5-4E99-825D5D3BA9B5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E3CF54F-BCC9-8D61-12A5-5C6A6A526E4C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B4AF3AC-572C-4671-79E1-C40D4F3DE6C7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502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ED38-5822-2B25-FCB2-BCD7A312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E9D85C06-3D39-2240-634A-58D2769BFB83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AFAC4-3352-C59A-DDD0-7D123AB0F9C5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B2CFB86-0230-08BD-85D6-C5BF7CCAD1D7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208DE-5CC0-9667-ABE8-DF6B04AE2655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E1187908-D1A6-3A86-6C07-4452A043A268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FC795-9F6D-E0A6-46E5-1B9310E42C10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048A2D0A-1668-13B9-DDCB-39BBF7705FE6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6120D-46DD-C16E-EAAF-AC79466F1A88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FC188E66-D4E8-BA91-0E02-7214A45389C0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6D3D1-3EE3-5930-81C5-778D1A80657C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031E0CD8-31FD-7B15-DDFF-3B000D01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0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22C44-4E2A-9450-0976-CB83E549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704EA32E-0008-CE03-EBC1-9783C057087B}"/>
              </a:ext>
            </a:extLst>
          </p:cNvPr>
          <p:cNvSpPr/>
          <p:nvPr/>
        </p:nvSpPr>
        <p:spPr>
          <a:xfrm>
            <a:off x="5527472" y="31950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5" name="Рисунок 4" descr="Окрестности со сплошной заливкой">
            <a:extLst>
              <a:ext uri="{FF2B5EF4-FFF2-40B4-BE49-F238E27FC236}">
                <a16:creationId xmlns:a16="http://schemas.microsoft.com/office/drawing/2014/main" id="{9F8EDBEC-EC19-4892-F371-86E5AA7E1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29" y="31950"/>
            <a:ext cx="914400" cy="9144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926566-1B0F-C46C-5D6C-F5F1B560221D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B384D2E-6385-D861-7AEA-B23B7B191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B50F2D9-0CAC-92B6-24CA-7E712BA3DDA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5BA866A-F196-E934-0D99-C477FCA90E78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A9D42547-9183-105D-23BC-7B2876FD3784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0" y="3299734"/>
              <a:ext cx="2098804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D3FDC23-8F89-F2D0-F63E-612D8202FF4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9CCE044-FEF4-C214-FD9F-78CC16B46F11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475D9A0-12B2-CAC3-671B-6ABF622D7F9C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A942336-93A3-8596-C6C9-5714841B921D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48FD59F-33F3-D225-D34C-8184229532BB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3F99C57-15F9-130C-0722-784809FDB938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46C9FC-A86F-E875-51D2-900DAA3E4782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8F779F0-4BA8-60BC-09BD-A0306465D791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E151345-94BA-65FC-A74D-9BC1ACAF51C9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02EAD04-C7CA-03B3-FC0E-B140C27611B7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A81B5A9-FFCB-DF90-FE12-36060F9AA741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217753F-7F63-F53D-CFD6-F5A4807D3A1B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1B1976D-35AE-4516-493A-D5E1A6EDE1A7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2389D3A-F707-7724-D4EB-D9B320CDFC35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B9691C33-7B33-A66E-420A-D9B5BF4221E3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8EB2BE8-9369-D341-E7FD-315122B31C12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8D7171F-6F54-ED2E-55B8-8E6B8B7D7966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9FF1B79-68A6-1CE5-F2D4-D65C7C90BA66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>
              <a:off x="7231992" y="3282785"/>
              <a:ext cx="1952358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3800D428-1D51-B11B-D8DF-38A90C611649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71D9780-562E-340B-BEA3-A91B3F7C87D1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3F9408E-691D-593F-EC9B-531C5AFDFF36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F4170CFE-E16C-EC86-DED3-A8BCEF23A0D5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B306D7D-2BF3-296A-D24F-60900B11E9E4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E000897-B5C5-BE3A-C47C-84B9CAD9F53B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FF364D9-747E-A778-1CEC-C88DFD50E2FE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483C6F22-1BFF-8079-DEFE-E3E478761F34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D418693E-36B1-AC76-E17D-015FEEBED0C5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F6F8E3D3-744E-14BD-2B87-C9EA06604A21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68B2F17-B028-DA3C-B310-875C9B72235A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E57F24A-BCFE-1AD0-466B-AE901512AABA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DEB7DC0-6B44-915E-E0B2-B0DE1FE42CBB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FBD232-070D-D13E-6638-BCE00518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74" y="0"/>
            <a:ext cx="4651525" cy="8496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ВАШИ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324330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AE25-4C89-0C42-CC58-465077C5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1F77B04-285B-FA34-7C63-FBE89AE0F175}"/>
              </a:ext>
            </a:extLst>
          </p:cNvPr>
          <p:cNvSpPr/>
          <p:nvPr/>
        </p:nvSpPr>
        <p:spPr>
          <a:xfrm>
            <a:off x="5527472" y="31950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5" name="Рисунок 4" descr="Окрестности со сплошной заливкой">
            <a:extLst>
              <a:ext uri="{FF2B5EF4-FFF2-40B4-BE49-F238E27FC236}">
                <a16:creationId xmlns:a16="http://schemas.microsoft.com/office/drawing/2014/main" id="{ADE11A86-C807-6F3E-D410-F56EAC3E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29" y="31950"/>
            <a:ext cx="914400" cy="9144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7D58DAE-1757-FDDB-7726-AA574DF3F2D2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7F239E2-3FFB-BC2C-E8AD-8D9539D59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982C8E5-0184-7C12-1E26-2C5A678D174E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BCAE5E1-A744-5839-CA6C-71A53DD9E0B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F6F2F8B-A2CA-B846-96E3-38248C1BA955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0BF727D-29FB-FFF1-4C0B-AA1CD6C1FFB1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723E95F-1F83-0022-73E9-4E95C0C1582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D964BCF-B47E-AA50-DBBF-2D619B7D3DDB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FAE071C-30ED-7846-0FE6-7BC838C62850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BAB73E1-940A-DEE4-0B25-702D40C134EE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81400A1-C0F0-8920-7A42-1B063F365440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3FBC63F-9086-6E0F-7269-3E68459E4EE1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87CB7ED4-1255-60A8-BC8C-2C6D87A8C28C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F37CE4F-74EA-E566-FEB5-7D4EA31FECDC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4A1C8CA-E3CB-C484-CF38-B471A788E9F8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116E985D-B328-B18D-0EC6-F66E1A92070B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7A8FF16-0790-B9E9-361D-C5CFCCFAC6F1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FEE03E-14E9-6839-83C7-8BF34D923F41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B948D5-AB82-488C-4A54-468A21F9DC71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7AE6B0E-3375-A96B-A6AA-15486BAF2EC5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0D07B62-2FB9-9A5C-AD73-CFCC78D48316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CC009619-5053-1F45-5BD0-987F1D803524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88B51F7-558D-8F18-D6B0-7B84BE2A28E9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5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E9AFF41-DE32-33E6-59B9-4BF970478248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07BA3C12-EA54-C1F6-9D6D-33DD882F2329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C329823-14BE-88D4-B6EE-C628BC7A1CD9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C4C7E56-5ED9-233C-B429-52D6E4C298E6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D678301C-1FBD-69C5-09B8-A2E23485161D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C9F32F1-3AEC-1423-85EA-7A5595E5B469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7A9B216-2FAF-FF7D-FE05-D75D0728AB2D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4A45254-66F0-9105-D178-473321A11F83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5A6DB4B-612E-0682-A779-B9E508245ADF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E04F091-F067-25DF-FAC8-066CAEF4ADE0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52CE01F-0673-3F62-1B4C-3784A426B2C8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3A3E886-3433-4997-54B5-91328039207A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3D0F691-A79A-406F-D818-F881C9838D86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55E734-950F-CEC3-7A58-A109663CE98E}"/>
              </a:ext>
            </a:extLst>
          </p:cNvPr>
          <p:cNvSpPr txBox="1"/>
          <p:nvPr/>
        </p:nvSpPr>
        <p:spPr>
          <a:xfrm>
            <a:off x="3139781" y="4763947"/>
            <a:ext cx="5094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/>
            <a:r>
              <a:rPr lang="ru-RU" sz="3200" i="1" dirty="0">
                <a:latin typeface="Georgia" panose="02040502050405020303" pitchFamily="18" charset="0"/>
              </a:rPr>
              <a:t>Как называются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такие графы?</a:t>
            </a:r>
          </a:p>
          <a:p>
            <a:r>
              <a:rPr lang="ru-RU" sz="3200" i="1" dirty="0">
                <a:latin typeface="Georgia" panose="02040502050405020303" pitchFamily="18" charset="0"/>
              </a:rPr>
              <a:t>Приведите пример пути и цикла в этих графах.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FC41EC-8FC4-B998-A3A1-D8C5B3B5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74" y="0"/>
            <a:ext cx="4651525" cy="8496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ВАШИ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1666749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CBA35-4065-B101-AC42-1D8F77B8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03CFEBD1-506D-B388-4A51-B5E602879988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BCD72-E026-4A21-8583-8241E48C0B48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70A40944-EFBA-38F8-03F5-11ACC1CDA6E4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35F84-B01B-6AB4-255D-49A6DF379FC1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5962F400-A501-66DE-0540-CB3093D1F071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912D1-8195-F159-5028-BD2CA3D76D39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4594129C-5FAC-17B9-ECEC-782A6614CFC5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1FAA9-73F1-B353-E8A2-99DAC4B5FFD7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22B0B158-4159-53B9-E6EB-0A9F93831E40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C480F4-D535-85FD-8413-765BD84A7BC1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8F273C8E-914C-229D-0F3D-D1FEB26E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5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0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AC55-7ECD-7A0D-E375-DAF22F3B4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644B8F-8BCA-9DDA-BB36-83D78729DCD3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D3E1134-8470-4C53-95F7-B3BA671901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6D4EBD6-4AEF-3A5C-C5D6-A5054C2729FE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D7AFF11-06B9-6DD9-7210-2E20FE476A81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186E5B9-AD2E-FB79-F54C-777D2D93A33A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0026298-0D2D-7FDE-736E-C1D248AD1EB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FCDA3BA-C87A-9BCB-9D32-F85B8E3F0900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0C4134B-F001-5267-346F-43944C3373ED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B95D6D-AF48-9385-BEC8-19165AA563AA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A8AA922-4D14-9EA5-0C7A-E81F222C43A8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266FD724-7C83-1621-6E5E-60BD59F2602C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7AD04D0-93B8-73FE-3137-8A57C9807C80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F9271A9-69E9-EF5C-470D-E70A0EEC5C68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473D7F0-7D32-95B4-2330-62EC6BC4CD3C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D193518-E28F-03F6-50DD-4F8AAC7E3F9E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923F277-5B7A-E558-1FEE-4E23193C51D7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4BDA7FB-F7B1-E113-8C49-EA4BCE7B6F37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989FAD3-FA00-1D50-9BF3-EE180347069C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5BD776-2D43-B208-ED18-D8C370CA2C26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8F768FE-FB1B-736A-FDBE-DB16C15A33C8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780465A-3CEE-0C43-9361-005E9A72DDF7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520DE1F-260C-79F2-BA9C-03F17FAABE05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B14A819-5AE6-8E65-5104-71AA75E2C8B3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5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E3B6D96A-DEE0-A053-3123-7841C4B36CD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2A088EB-A755-DC9C-F2FE-97D51BF6557D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DB0EC0A6-54DA-4307-F5C0-D38B266CD16E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0431447-377D-EB5F-5CD5-9E8E89F3EA0C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5DE05BC3-34E7-E44E-19F3-44277B3F2CD8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FF561E5-C625-6F6A-22A1-D5D91E719389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974DCDF-92BC-74A3-5B8F-681CD0C2540B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EA854FAC-F9DE-B7D0-916E-541F1AB6E4FC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D5448F14-2383-D018-29CC-D5746B596F35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2B1A074-8969-0400-468D-B967853CDA84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5A7BDA0-1B7C-E200-4600-5080A0FB6805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DC1519A-BD63-37DC-DF14-9A4B8DB762F2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87E67A3-82F0-739F-A41E-41ABFE6A67F9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4B88A39-B2A5-9A57-43B5-3A1C08934215}"/>
              </a:ext>
            </a:extLst>
          </p:cNvPr>
          <p:cNvSpPr txBox="1"/>
          <p:nvPr/>
        </p:nvSpPr>
        <p:spPr>
          <a:xfrm>
            <a:off x="0" y="96634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Nova" panose="020B0504020202020204" pitchFamily="34" charset="0"/>
              </a:rPr>
              <a:t>ЭТО ОРИЕНТИРОВАННЫЕ ГРАФЫ</a:t>
            </a:r>
            <a:endParaRPr lang="ru-RU" sz="2400" b="1" dirty="0">
              <a:latin typeface="Arial Nova" panose="020B05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DD9EAE-385A-DE4C-4845-CA11730555BB}"/>
              </a:ext>
            </a:extLst>
          </p:cNvPr>
          <p:cNvCxnSpPr>
            <a:cxnSpLocks/>
          </p:cNvCxnSpPr>
          <p:nvPr/>
        </p:nvCxnSpPr>
        <p:spPr>
          <a:xfrm>
            <a:off x="3601098" y="1132528"/>
            <a:ext cx="902088" cy="0"/>
          </a:xfrm>
          <a:prstGeom prst="line">
            <a:avLst/>
          </a:prstGeom>
          <a:ln w="762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8CF461-52CB-CB4B-0FC1-2DCF3FA4DA60}"/>
              </a:ext>
            </a:extLst>
          </p:cNvPr>
          <p:cNvSpPr/>
          <p:nvPr/>
        </p:nvSpPr>
        <p:spPr>
          <a:xfrm>
            <a:off x="4503186" y="955104"/>
            <a:ext cx="4064833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дуга – ребро в орграфе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CEA48-D02E-0589-E41F-8D0B8D5E6083}"/>
              </a:ext>
            </a:extLst>
          </p:cNvPr>
          <p:cNvSpPr/>
          <p:nvPr/>
        </p:nvSpPr>
        <p:spPr>
          <a:xfrm rot="21006078">
            <a:off x="785193" y="926184"/>
            <a:ext cx="1735564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источник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C1FAC5-5A8E-A745-8D66-DC262631A59F}"/>
              </a:ext>
            </a:extLst>
          </p:cNvPr>
          <p:cNvSpPr/>
          <p:nvPr/>
        </p:nvSpPr>
        <p:spPr>
          <a:xfrm rot="20776124">
            <a:off x="4238875" y="1929690"/>
            <a:ext cx="1043711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сток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312A7BA-D50D-D73F-9109-EAB485FFE161}"/>
              </a:ext>
            </a:extLst>
          </p:cNvPr>
          <p:cNvSpPr/>
          <p:nvPr/>
        </p:nvSpPr>
        <p:spPr>
          <a:xfrm rot="442005">
            <a:off x="9427206" y="990179"/>
            <a:ext cx="1900122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источник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B8E6F88-B7BA-B1CB-1719-6EA783CDB245}"/>
              </a:ext>
            </a:extLst>
          </p:cNvPr>
          <p:cNvSpPr/>
          <p:nvPr/>
        </p:nvSpPr>
        <p:spPr>
          <a:xfrm rot="20776124">
            <a:off x="10919539" y="1915355"/>
            <a:ext cx="1043711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сток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8FD44FB-61A2-DAFA-FFD8-CF1EBB72EF06}"/>
              </a:ext>
            </a:extLst>
          </p:cNvPr>
          <p:cNvSpPr/>
          <p:nvPr/>
        </p:nvSpPr>
        <p:spPr>
          <a:xfrm rot="20776124">
            <a:off x="4477427" y="4332910"/>
            <a:ext cx="2267796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ОРГРАФЫ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60F7C1D-5E83-7994-2BA4-5D3AE8EFF0FD}"/>
              </a:ext>
            </a:extLst>
          </p:cNvPr>
          <p:cNvSpPr/>
          <p:nvPr/>
        </p:nvSpPr>
        <p:spPr>
          <a:xfrm rot="20776124">
            <a:off x="3076389" y="5016978"/>
            <a:ext cx="4729191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НАПРАВЛЕННЫЕ ГРАФЫ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7456114-1068-7C16-889A-03A2EC19D78A}"/>
              </a:ext>
            </a:extLst>
          </p:cNvPr>
          <p:cNvSpPr/>
          <p:nvPr/>
        </p:nvSpPr>
        <p:spPr>
          <a:xfrm rot="20776124">
            <a:off x="3251467" y="5606273"/>
            <a:ext cx="4729191" cy="437043"/>
          </a:xfrm>
          <a:prstGeom prst="rect">
            <a:avLst/>
          </a:prstGeom>
          <a:solidFill>
            <a:srgbClr val="FFCDF8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</a:rPr>
              <a:t>АЦИКЛИЧЕСКИЕ ГРАФЫ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E4187-65CE-E3EB-24B8-C50B50B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8B4DFD31-3B59-A3EC-F9C9-D9B7E2632C1C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111FF-8A07-5FF8-2ADC-435515A04DB6}"/>
              </a:ext>
            </a:extLst>
          </p:cNvPr>
          <p:cNvSpPr txBox="1"/>
          <p:nvPr/>
        </p:nvSpPr>
        <p:spPr>
          <a:xfrm>
            <a:off x="544656" y="2208343"/>
            <a:ext cx="187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br>
              <a:rPr lang="ru-RU" sz="3600" b="1" dirty="0">
                <a:latin typeface="Arial Nova" panose="020B0504020202020204" pitchFamily="34" charset="0"/>
              </a:rPr>
            </a:br>
            <a:r>
              <a:rPr lang="ru-RU" sz="3600" b="1" dirty="0">
                <a:latin typeface="Arial Nova" panose="020B0504020202020204" pitchFamily="34" charset="0"/>
              </a:rPr>
              <a:t>№1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6BBC75E-6C5A-2D71-BFC4-8F1335B91801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F8893-A7DA-02FB-CF33-4F8504E9A075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67D96531-C370-FEF9-C48E-5D8F86910109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EDB35-F61A-92E3-91DB-81F1C878FF8F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4E1DB40E-EBC3-6D2E-D2ED-BBF844D716FE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6A828-5A8F-E43E-FE09-63B2622BA404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DFF28D57-E808-7242-B688-D2C929921A43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D57F6-9D37-C678-4D99-A7ACC49A21F6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9ECD5420-C9E6-CA56-7F4C-B22F46B9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3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D7709-DE38-0759-5D6A-809E7B982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457DC6-2D91-550F-BB8A-12A4C0305D8A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1A21800-CCB8-30F7-D3CA-CB91FD6B8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90122FCE-DC4B-364B-C750-698CCB7DE7F4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2FAC935-3DE7-A964-9491-CD218F7A339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49C5C69-A9ED-72CB-14B3-E1AE9EC2EA29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96BA267-61B5-2D41-D12F-0B7740836E4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7257074-3DE5-84D1-3813-F00D591533E4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63B3E1E-12AF-0AD2-FE8A-44FE13DAFBCD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238FBB9-5698-D39E-04D5-345249A46578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2281311-1FA1-E3E2-39C8-9B6BF716677F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3AEB5F5-C7B7-0C57-1B3E-B1B511E41397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E0E6E23-195D-B7A6-2832-11C00C0EC799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C5DACF3-DDEA-F5B2-8E90-C083795DC02A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85D5512-1F37-FA2D-3C27-EB2971BD422C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7AF3F13-83F7-0F08-B029-7D662BE5585F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B24DE7-5AFC-C789-6ED2-9BB3AB22D2A4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2D14296-F242-900D-4280-9671FEAB0FF8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30DF9BF-92B3-1104-17C0-F6E0C3ECABAB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59EB3FB-1C40-6773-4306-C3FD38E87B95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15D52DC-F061-9F60-264A-4E681E3E3A82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7BAF70A-CE9F-FB16-EFF7-28657A6A55CE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3A27161-46DC-21EE-B969-D8831C5103A7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E06E4C3-0135-C07B-6BDE-75446C885700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992E323B-D735-A2DC-6636-5664F1FA48B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D114D035-645F-136B-0996-B20DB01A58F5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1BAA6C8-89D6-8A94-B81E-44A154A488E6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96F66CF-8BCE-9556-28A5-74079C7C1B1C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E3491DF2-6C67-6431-3B84-1FEB88DA592C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F98B9B2-65B0-199A-276C-8662C20CFFF1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2EF22AC4-B41B-73BA-2D6D-78756CE899FD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543126C-6967-878F-27CB-A90A52B1366C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3D2FB0B-DC35-3F08-D61B-F26079059F59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D19ECF4-4F8F-6B9B-447A-8FB85146EB13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8E0721A-1AB9-4CC8-54B8-526D0BAF4677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80564D5-C261-8B3B-49E9-3CE423B16751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278E5DA-C034-5E07-47CB-50786E3EB720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77141D-3F0D-FF5F-DDAA-9EE7072FDFCB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0B11F-A34D-787D-9D09-BCBF99CF77B4}"/>
              </a:ext>
            </a:extLst>
          </p:cNvPr>
          <p:cNvSpPr txBox="1"/>
          <p:nvPr/>
        </p:nvSpPr>
        <p:spPr>
          <a:xfrm>
            <a:off x="4223395" y="4699263"/>
            <a:ext cx="3671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Georgia" panose="02040502050405020303" pitchFamily="18" charset="0"/>
              </a:rPr>
              <a:t>Перечислим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все пути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в «алфавитном» </a:t>
            </a: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3641098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2F65-B410-78BA-881B-8D8A27775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C7003F-D4E0-409B-73E7-4878DA31A353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796DB90-1B99-C96A-5C0D-5D99E4507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41D239C-E464-0C5E-DCE1-5370AEDDEC2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7F3D5C1-DF18-EC05-DDDA-C92F155454A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2C2D436-A606-4A3E-C784-7038565AA231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F9D577A-9304-39BC-503B-8B4301C5D2C4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403FC37-7920-CA4C-D516-DBDD77C2E300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9FAD67D-9A18-AF66-A9B9-EEC46910BCA1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BB89DDF-AE3E-9D73-C7AE-F78445258C9C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F49F44F-C557-0D02-22F2-853A9203A547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808DBC4-1156-BCEC-3135-9294C304D92A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1AA0673-620B-ABD6-9407-756A1560FBA5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465BB52-101B-09CA-2520-557EB8C6FF9A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E888170-272D-FBF1-1D60-B4B258877E88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ACBC765-B5C4-795D-4AEF-CF132AA52DA4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0E6BC09-7E67-530E-B1FC-0569829F9B3D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0333A29-5F16-D369-B840-30F60E3D99B0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5671715-52F0-E8F4-1517-A0B422556ADC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F7AF1E0-D13C-02EE-432D-0423ECC9EBA1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03445-1FAA-F4EB-5563-2CD0D9B4E69E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F10B8E4F-331A-47F8-0E3A-5833DF74DF39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1E8B4898-EFAC-3543-80D4-E691EC39805D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5453DC0-35EE-CFB2-EB7C-64FEAA5CC3EF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A9A515D8-45FD-E35A-9321-828DDC70D50C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2517B4A3-F16C-72FA-8CC7-CE66D4C30C9A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2717F02F-1783-6843-36C4-BAC51A01321A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81C0F1D-21D2-7318-2DFC-C83CDEEBCF1C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0E437800-4146-9072-E2FB-2DE2D068D008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DB3B9A7-2F4D-5165-00A1-265FAA52C863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945801AC-F966-30B1-E425-A6EB7C8B65F6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858BB08-481D-B99F-FD7B-A62EFE7D4E2E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084AD8D-F00C-CD4C-9811-9B0FEE949559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2F93A59-19E8-F17F-CB54-3517DD26BD16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568CE05-F8F5-FDDE-0F02-BDB2D89B6D00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0967D44-D4D1-2156-25FA-FD389E1B4419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2DF9132-0F27-30CC-2095-D4990633CCBC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1241391-891C-A546-270A-2C608B9CC4AA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D0E50-D218-1F8C-A6AA-7B4F5F253CFC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 Nova" panose="020B0504020202020204" pitchFamily="34" charset="0"/>
              </a:rPr>
              <a:t>АБВД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7DF26-A774-02AC-AB6D-CEA0D723DF8A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 Nova" panose="020B0504020202020204" pitchFamily="34" charset="0"/>
              </a:rPr>
              <a:t>АБВД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51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B83A7-0DD1-B132-850F-8CCC48DB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37AB3F0-0EA7-6C93-3554-D27A7D7517B1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743D84C-8FD7-A309-AB67-16E7225621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BAE84CF-96DB-7F4F-A327-E8FB57099CF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B24B7BE-506E-D5D9-57CA-767E45B1FBA7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549A84C-10AB-59B8-9643-5B006709FA18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EAEA5A1-D9D0-8CF1-5425-2F75D0A01B3C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56896DE-E82E-25E2-B96A-3915C496E223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A54B620-9B9C-FC4B-520C-2D4A710C831F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C09A9ED-C481-DC83-7AB8-4A20DB90C3A0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346B5B7-2C77-76DA-0AED-70FC3731602E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2448EEC-EB71-1AC6-AC6B-B245CBA6DB7A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93EBF4E-943E-A7D1-1683-6A3B6C67FA9C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EF0632C-1BE6-9C09-8705-5888703A379A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523F69C-2FDD-6217-691A-5F1541B1C8C2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68A2522-6CEE-1D14-4B4A-5929961E194B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3D3281B-89B9-FDFA-A031-685636B0BE2B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F1E020F-40BF-ED40-683D-7B02D21CCB5C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7F1ED99-5442-4E5E-C5C5-C224765A1322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B5F2274-C1A9-0E41-A1BA-79FC094B3E5D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C7BC96-2ECE-9C21-6BE2-D2DD766F23D2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F7E72D51-3D09-37CA-ECC7-A4A3B1EC9D37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9E271A6-14F1-29D3-9B7F-1E6F9916E7E7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F0024B7-98CA-80D1-39BF-55BB3E0783D3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33298F75-E9E1-0008-3A6F-D267001CEF2A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8010E810-FFD9-CA2C-7559-1E32774F886B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C4D1536-A55F-E79B-5487-55917A3F76FB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501634-3227-C916-32E1-0480CA32DA63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3872AE2-1D6F-A7DF-A928-34E4AF9A4A61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8A1142C-9FDC-E7F2-40EE-76C5588282A0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229FEAC-1118-E94E-0180-2256D1B7A42C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724CF5E-5D4D-2FE3-0F36-1684ECB1DA41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301FF69-BE54-D364-9D67-EFBEBACBCF4E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5571494-1D36-3AC1-5875-73E4C458CC78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6F644CE-B03A-5FF0-5071-CA81A90602DC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6793DE4-45F3-21AF-5633-60A6E414C967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7DE24C3-BE2E-89DC-0543-326592C291F5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798791-458B-CE19-9FEA-6A55ED940839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E9E6E-A1DC-D5A3-359D-7721191A48FE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 Nova" panose="020B0504020202020204" pitchFamily="34" charset="0"/>
              </a:rPr>
              <a:t>АБВД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A6F49-B6A3-3CB8-AFAE-D37D4CA3EEB9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 Nova" panose="020B0504020202020204" pitchFamily="34" charset="0"/>
              </a:rPr>
              <a:t>АБВД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3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0BF0-2B58-9E71-EB92-84F3905A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0C7376-C8F8-B78F-959E-7F09B7FD8AF1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2485B27-F808-CC5A-ACDC-D2E2D7A20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C74A7E0-85A4-0F82-3575-91CEAFC55B1C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0AED0F-9015-AAA4-12E7-11D7222033F4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9880E25-DA2C-4108-0363-CC1922A18959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8E64DCE-D8E0-F0C3-DCF7-299FD3CC1C4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E58DED3-C267-0AAA-3031-6FC24EFB8377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DCCF7FA-9568-5312-8907-16EC8AFD17C0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C73A7E5-DEDF-C8CA-143F-1F0CBF31B777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6AB9D2-C307-E2EB-7C24-567ACAE9478B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2A3F708-2B20-A9DB-EBF4-68ABB391828C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3396385-8035-2480-14B9-F44A50237780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080A740-BDD1-D320-D6A4-394E816AE6CD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9FA062F-E809-6B9B-75C1-17702E0C458A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51E6D62-7D01-980A-EFB3-52E5A2BAC559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BBC029E-5189-15C9-AB0F-617F65C169E4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F27E5E4-D4D9-69E6-BB16-550CCDBA71B2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0245F1F-F4F5-0341-0A3B-CBAE15A06E7A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FC22FC1-B5DD-8725-60EA-C7E6FA5D272E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4DDB7C8-3E44-23D2-A468-9B198646C712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7AD47BCF-4775-EFF7-ABA1-017289BF0EFD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198D5337-3161-A624-0ACC-2B13DF0ADD44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DBA2488-9E25-72D2-70A5-6222E54D05F1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067E577-B58E-3948-3881-6D43D565FD68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049ED93-0289-99F6-B4C4-F2A296F5EA20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FE5DDA7-8117-562A-5C60-F8CE674D25AF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1831EEF-FB64-99F5-D6E0-F149E30D8756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0A61428-0CA8-99BF-225F-3A4239F77469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4F256C2-80C3-7249-BB22-DD302CC94618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C478246-5DE4-0D25-11AD-BBE9549414D3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43687C1E-60E1-56B3-C39C-80696C677DF1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E9A3D6C-063E-42E7-74EC-09BAD23B3605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401B142-3F17-FD23-CD78-9C8C8173E0B7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2A95E21-D703-04BE-041D-26C56BEAC168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FA8A42D-9C72-455C-CCC1-18486595F79A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E1DD0D8-A18A-96B1-736E-7AF3647B027B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9CABBDC-94E9-5811-BBDA-8D7A0184D600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607E0-F491-7301-B5F0-C326ED90C1E9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 err="1">
                <a:latin typeface="Arial Nova" panose="020B0504020202020204" pitchFamily="34" charset="0"/>
              </a:rPr>
              <a:t>АБГД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7726E-5F83-9027-9167-C441D88008EC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 err="1">
                <a:latin typeface="Arial Nova" panose="020B0504020202020204" pitchFamily="34" charset="0"/>
              </a:rPr>
              <a:t>АГБВД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51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41A1-3690-9125-AE56-22B72B405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1692D3-02D5-6347-8449-01ED1A350C26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42B3D0C-13B4-DEB7-56A4-4B0965719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461C5E5-3D2D-A94F-98B0-13B874963D7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609C49A-2695-9466-5883-382180096C7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EFB12197-63CA-540A-0CEB-5E888D5C7AFF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7232BAA-3747-BBED-595A-7558FF32963D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BA3F61F-73DE-0677-E10F-EB0205402494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EE47544-6BCF-8C88-517C-3A3E7133317C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6C9B05C-9DB3-04B6-2B82-09DB90C21B50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AEEAF5B-97BA-9A5D-89AD-95253EE19475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958D6B7-5979-52EB-5C31-2B91E802FFB0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F578208-D85F-4D7D-D02A-D5AE7098F3FC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9E2B2A3-C2B5-2471-9162-338A41A293F7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C5E5C02-35E3-D871-632C-04861F460E08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C5C11BF-56C3-5B9C-C581-504645B484E5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3C4858E-3707-3C02-0A17-7BF37A0A8427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5E3E772-970E-D30C-3B6F-E4BB6B9C3A31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8862FD0-CEBD-D5A3-78D0-32AA01671002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BAB1370-4EDC-D18C-4E33-56101F25F046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97443C8-3EE0-D53F-EC78-5071048A57CC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787BB927-2A3E-B6D0-6A43-1BF53AF01772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058F3E07-5637-91D6-649E-8BE00D2A801C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503D348B-3E82-C030-78A2-BC77A2508417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86ED630F-0922-5427-A7BC-C1FAA3225E02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8C02201-BF3C-9B20-DE3F-80758816DA76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AF392E4-5E4B-8D30-92E5-6F80510297D5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8780BFF4-4FC0-E7D7-909E-2B0C6428D8C1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2D0C5D5-2F82-0AA1-5789-2BAFE47B4756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C0E9970-E29A-BAD3-BA4A-6C0B81AE9E24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6E331BB-8321-AF2E-66DF-9DAFF3B404A2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D66EEDF-A64E-28A7-1E53-2CCAC9FFED6A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A3C2FDE-C0AF-C8F0-70AE-A68502DB3268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54058CE-EB6A-F7E1-BA35-0FA38273F69E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9FF2721-FABD-7FBE-3AA7-4855968618DC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E862F4C-E427-51DA-FCC7-9A1D206A6DB0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1254267-91A3-3CCA-5E03-97BD23C49D45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77A8DE-787E-62C7-EEFE-3BAFC4C45719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A6CBE-F38B-DC44-ED74-82440C243553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АБГД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 err="1">
                <a:latin typeface="Arial Nova" panose="020B0504020202020204" pitchFamily="34" charset="0"/>
              </a:rPr>
              <a:t>АГД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659C4-78C3-B96E-4457-5AFA74D5C70F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 err="1">
                <a:latin typeface="Arial Nova" panose="020B0504020202020204" pitchFamily="34" charset="0"/>
              </a:rPr>
              <a:t>АГД</a:t>
            </a:r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1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9512-A4B6-9E49-B2BE-796FD8D6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752EAA-CDF0-AC5A-F01F-7DE73F9E0A37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1C556DA-6C95-4FA4-F326-597550D26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3B0CB43-2D69-5855-7399-7B2C94423121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0D3C6F0-C652-EA94-B3EC-D5EFC21F6173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31BEBE1-7F36-C3EE-D170-70C10EDF82E1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F0E5F87-13D5-77B3-AE95-C763256FC08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726F1EC-5EDF-220A-E32C-0245600BB706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8CA0F5E-6C8A-80EF-AA91-CEE29DA4F030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09E4279-476C-9D67-6A96-129EE4EBF1E1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E997FDC2-66F0-1339-D251-E03DCC01F292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EC08AFF-D157-CF86-C371-7B4D9ACA3EEC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3C51FCD-B790-CF95-24EF-7A3A9A0C81DD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B286428-25FC-DA50-B708-3E962498E247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1767A1-F317-FDF7-B756-94EB7A681A3A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8420BDD-7423-D5D8-61AA-3CA2063C70CC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9B553A8-BDC7-D5BC-8654-097CBA6E06B0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740B318-5C3A-EB44-79E7-CEA7377A323F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B1EBABC-3C06-F2B8-6F02-0B153777B411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F4D6CD2-6E43-DA67-846F-00D92D18BF08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B14E18A-44A4-9811-8DCA-4DB184FBE1F7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9683B60-B80F-F5E3-0935-14265CA9977C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062A9ADF-4C9A-8D4A-DBAB-F1FDB6E03C1D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6FE9493-9178-85FE-4370-FAA841DDB21D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0236F28A-5451-59A1-F6C1-47CCD4185167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D7357B0-DF98-9167-E38E-EC02E08BE4D7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3A3C48B-1234-674D-9032-206A9695724B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B8D7547-6F09-FCE8-FA2A-990B7638B77D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6FD1326-5F7F-6C1F-BEAF-B52C0F420127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E558D3D-9C6B-1559-3DC7-9053175AE8EE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248E46D-D067-5F1F-4C7A-8F359F5A42A2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4F4A3F6-D31D-0CDD-7261-227F49DB52A4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F9D8038-F34B-F20D-043F-875C621A6F59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2F3893A-2786-CE21-612B-3F492774F3E9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E7EFCA0-BD64-83B9-E57F-68A7C7FDDDE0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30DE5B6-D5C2-4F48-5727-0EF2E01DD8FC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40750BA-6E4F-4CA5-37D8-EBFAF2421A23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35B22E-49FD-FBCE-F8DD-78CA309CCD59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06E86-1A4C-176C-A0E5-574B69A3967F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АБГД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>
                <a:latin typeface="Arial Nova" panose="020B0504020202020204" pitchFamily="34" charset="0"/>
              </a:rPr>
              <a:t>АД</a:t>
            </a: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9ACFF-AC52-8BCB-8EFF-73DBACD0A6FB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b="1" dirty="0">
                <a:latin typeface="Arial Nova" panose="020B0504020202020204" pitchFamily="34" charset="0"/>
              </a:rPr>
              <a:t>АД</a:t>
            </a:r>
          </a:p>
          <a:p>
            <a:endParaRPr lang="ru-RU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4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31BD-C113-77FC-0452-C38659CFE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B2D7F36-F906-2AAF-D226-70142E6384B4}"/>
              </a:ext>
            </a:extLst>
          </p:cNvPr>
          <p:cNvGrpSpPr/>
          <p:nvPr/>
        </p:nvGrpSpPr>
        <p:grpSpPr>
          <a:xfrm>
            <a:off x="266939" y="924732"/>
            <a:ext cx="5282954" cy="5518648"/>
            <a:chOff x="361641" y="1427623"/>
            <a:chExt cx="5282954" cy="551864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03B25B9-81C9-375A-27B8-4895B9FE4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638" y="2342169"/>
              <a:ext cx="1771201" cy="90458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C731C39D-2419-B183-566A-AB85391A29E7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34158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21EFD4C-6868-D798-567D-524786D155E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816263" y="2309935"/>
              <a:ext cx="170733" cy="1301311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C2EE8E5-61A6-EC85-C8D8-FA53FA3ADC79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846860" y="3299734"/>
              <a:ext cx="1952357" cy="49929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96BB051-B4C5-4343-2D4C-887797A743AF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2412129" y="3816836"/>
              <a:ext cx="2617510" cy="2118597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E94CCE1-8C6A-2965-7327-B86D43B3055D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804598" y="2332078"/>
              <a:ext cx="2225041" cy="1219199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558D90F-FA08-7F95-C51F-BF477D1B1398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2945664" y="3684057"/>
              <a:ext cx="2028976" cy="68558"/>
            </a:xfrm>
            <a:prstGeom prst="line">
              <a:avLst/>
            </a:prstGeom>
            <a:ln w="76200"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FDE31E0-9B6A-CF5E-678B-02E30A7FD1C3}"/>
                </a:ext>
              </a:extLst>
            </p:cNvPr>
            <p:cNvSpPr/>
            <p:nvPr/>
          </p:nvSpPr>
          <p:spPr>
            <a:xfrm>
              <a:off x="2640105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8AFF485-23E9-8B4C-180A-F868CE553172}"/>
                </a:ext>
              </a:extLst>
            </p:cNvPr>
            <p:cNvSpPr/>
            <p:nvPr/>
          </p:nvSpPr>
          <p:spPr>
            <a:xfrm>
              <a:off x="659081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CDE0FC6-1984-70F9-664D-24345A77CCBF}"/>
                </a:ext>
              </a:extLst>
            </p:cNvPr>
            <p:cNvSpPr/>
            <p:nvPr/>
          </p:nvSpPr>
          <p:spPr>
            <a:xfrm>
              <a:off x="2799217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7FA2DD7-1F35-1B74-3A6C-F3EEFB122129}"/>
                </a:ext>
              </a:extLst>
            </p:cNvPr>
            <p:cNvSpPr/>
            <p:nvPr/>
          </p:nvSpPr>
          <p:spPr>
            <a:xfrm>
              <a:off x="4974640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6263159-422C-26DA-B13B-D872986BF911}"/>
                </a:ext>
              </a:extLst>
            </p:cNvPr>
            <p:cNvSpPr/>
            <p:nvPr/>
          </p:nvSpPr>
          <p:spPr>
            <a:xfrm>
              <a:off x="2264548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5ACB800-CD7B-89CC-5AE9-615DE02FA387}"/>
                </a:ext>
              </a:extLst>
            </p:cNvPr>
            <p:cNvSpPr/>
            <p:nvPr/>
          </p:nvSpPr>
          <p:spPr>
            <a:xfrm>
              <a:off x="2454625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A43D4BE-2977-24AC-79B3-2901A2156C70}"/>
                </a:ext>
              </a:extLst>
            </p:cNvPr>
            <p:cNvSpPr/>
            <p:nvPr/>
          </p:nvSpPr>
          <p:spPr>
            <a:xfrm>
              <a:off x="361641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BD707B5-90A2-27F0-075B-89013AB0E417}"/>
                </a:ext>
              </a:extLst>
            </p:cNvPr>
            <p:cNvSpPr/>
            <p:nvPr/>
          </p:nvSpPr>
          <p:spPr>
            <a:xfrm>
              <a:off x="2082563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E615115-1C4B-0DC4-A69A-20A7B12F27CE}"/>
                </a:ext>
              </a:extLst>
            </p:cNvPr>
            <p:cNvSpPr/>
            <p:nvPr/>
          </p:nvSpPr>
          <p:spPr>
            <a:xfrm>
              <a:off x="4879641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FEA7B45-DC09-52B7-CFCD-6D40559B43EF}"/>
                </a:ext>
              </a:extLst>
            </p:cNvPr>
            <p:cNvSpPr/>
            <p:nvPr/>
          </p:nvSpPr>
          <p:spPr>
            <a:xfrm>
              <a:off x="2663829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DC87B36-DCBD-1C2A-C129-BCEBAB94EF71}"/>
              </a:ext>
            </a:extLst>
          </p:cNvPr>
          <p:cNvGrpSpPr/>
          <p:nvPr/>
        </p:nvGrpSpPr>
        <p:grpSpPr>
          <a:xfrm>
            <a:off x="6679507" y="924732"/>
            <a:ext cx="5282954" cy="5518648"/>
            <a:chOff x="6558995" y="1427623"/>
            <a:chExt cx="5282954" cy="551864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BD0845D-4B96-5F0C-343F-8A256805E51E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7176993" y="2342169"/>
              <a:ext cx="1826200" cy="807836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2DAF977-6FE9-9301-DF15-AAD1EE28659A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031512" y="3256111"/>
              <a:ext cx="1485389" cy="2548225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0FD5D03-F0AD-2130-3F16-BD0BBDDCE30D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9013617" y="2309935"/>
              <a:ext cx="170733" cy="1301311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5285FB-17BF-4666-6848-4DF824114818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7231992" y="3282785"/>
              <a:ext cx="1764579" cy="51624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D4268F4-7CD6-4378-2768-283946904639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8782460" y="3816836"/>
              <a:ext cx="2444533" cy="1987500"/>
            </a:xfrm>
            <a:prstGeom prst="line">
              <a:avLst/>
            </a:prstGeom>
            <a:ln w="762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205D8A50-9BC8-0248-7C35-9D8CBB9568AD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9001952" y="2332078"/>
              <a:ext cx="2225041" cy="1219199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E29F50A4-F9BF-0B54-0C6A-7E2D52CB3274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9372128" y="3684057"/>
              <a:ext cx="1799866" cy="114968"/>
            </a:xfrm>
            <a:prstGeom prst="line">
              <a:avLst/>
            </a:prstGeom>
            <a:ln w="76200"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D345F1-E4BD-A50D-07E5-9130E24C03B9}"/>
                </a:ext>
              </a:extLst>
            </p:cNvPr>
            <p:cNvSpPr/>
            <p:nvPr/>
          </p:nvSpPr>
          <p:spPr>
            <a:xfrm>
              <a:off x="8837459" y="2114839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6DF30DF-D602-3D81-4A65-7CE0BA7C3225}"/>
                </a:ext>
              </a:extLst>
            </p:cNvPr>
            <p:cNvSpPr/>
            <p:nvPr/>
          </p:nvSpPr>
          <p:spPr>
            <a:xfrm>
              <a:off x="6856435" y="309500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C5DDCB38-20FE-7163-10D5-ADC6F6C7C77F}"/>
                </a:ext>
              </a:extLst>
            </p:cNvPr>
            <p:cNvSpPr/>
            <p:nvPr/>
          </p:nvSpPr>
          <p:spPr>
            <a:xfrm>
              <a:off x="8996571" y="3611246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3714656-640C-D111-857B-7EB541AB8205}"/>
                </a:ext>
              </a:extLst>
            </p:cNvPr>
            <p:cNvSpPr/>
            <p:nvPr/>
          </p:nvSpPr>
          <p:spPr>
            <a:xfrm>
              <a:off x="11171994" y="3496278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B8679E4-BA63-C685-B488-2BE3373FA4E8}"/>
                </a:ext>
              </a:extLst>
            </p:cNvPr>
            <p:cNvSpPr/>
            <p:nvPr/>
          </p:nvSpPr>
          <p:spPr>
            <a:xfrm>
              <a:off x="8461902" y="5749337"/>
              <a:ext cx="375557" cy="37555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5208096-0D4A-D444-DA15-D83A34291A93}"/>
                </a:ext>
              </a:extLst>
            </p:cNvPr>
            <p:cNvSpPr/>
            <p:nvPr/>
          </p:nvSpPr>
          <p:spPr>
            <a:xfrm>
              <a:off x="8651979" y="1427623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A37FFC4-6EE3-A9E9-26E2-C4E4FBF42821}"/>
                </a:ext>
              </a:extLst>
            </p:cNvPr>
            <p:cNvSpPr/>
            <p:nvPr/>
          </p:nvSpPr>
          <p:spPr>
            <a:xfrm>
              <a:off x="6558995" y="2367558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Б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2CE97D3-F889-344F-7BAF-F9A1E3DFCA7C}"/>
                </a:ext>
              </a:extLst>
            </p:cNvPr>
            <p:cNvSpPr/>
            <p:nvPr/>
          </p:nvSpPr>
          <p:spPr>
            <a:xfrm>
              <a:off x="8279917" y="602294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В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6EF5BCF-DA90-1C9C-9440-D8A9C64D916C}"/>
                </a:ext>
              </a:extLst>
            </p:cNvPr>
            <p:cNvSpPr/>
            <p:nvPr/>
          </p:nvSpPr>
          <p:spPr>
            <a:xfrm>
              <a:off x="11076995" y="2689495"/>
              <a:ext cx="7649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Д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79F6B4A-FC30-127F-2A91-A67E44882318}"/>
                </a:ext>
              </a:extLst>
            </p:cNvPr>
            <p:cNvSpPr/>
            <p:nvPr/>
          </p:nvSpPr>
          <p:spPr>
            <a:xfrm>
              <a:off x="8861183" y="3871835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8821793-249A-13D4-756F-BE011CB64B6A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Nova" panose="020B0504020202020204" pitchFamily="34" charset="0"/>
              </a:rPr>
              <a:t>ПЕРЕЧИСЛИМ ВСЕ ПУТИ!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EE4E4-D19F-6F29-4B9E-CDDA085D7F81}"/>
              </a:ext>
            </a:extLst>
          </p:cNvPr>
          <p:cNvSpPr txBox="1"/>
          <p:nvPr/>
        </p:nvSpPr>
        <p:spPr>
          <a:xfrm>
            <a:off x="4158269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АБГД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АД</a:t>
            </a:r>
          </a:p>
          <a:p>
            <a:r>
              <a:rPr lang="ru-RU" sz="2800" b="1" dirty="0">
                <a:latin typeface="Arial Nova" panose="020B0504020202020204" pitchFamily="34" charset="0"/>
              </a:rPr>
              <a:t>Ответ: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40DD-76A3-7041-2541-E4FE662854AD}"/>
              </a:ext>
            </a:extLst>
          </p:cNvPr>
          <p:cNvSpPr txBox="1"/>
          <p:nvPr/>
        </p:nvSpPr>
        <p:spPr>
          <a:xfrm>
            <a:off x="10493878" y="4237837"/>
            <a:ext cx="157137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Nova" panose="020B0504020202020204" pitchFamily="34" charset="0"/>
              </a:rPr>
              <a:t>АБВД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АГБВД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 err="1">
                <a:latin typeface="Arial Nova" panose="020B0504020202020204" pitchFamily="34" charset="0"/>
              </a:rPr>
              <a:t>АГД</a:t>
            </a:r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АД</a:t>
            </a:r>
          </a:p>
          <a:p>
            <a:r>
              <a:rPr lang="ru-RU" sz="2800" b="1" dirty="0">
                <a:latin typeface="Arial Nova" panose="020B0504020202020204" pitchFamily="34" charset="0"/>
              </a:rPr>
              <a:t>Ответ: 4</a:t>
            </a:r>
          </a:p>
        </p:txBody>
      </p:sp>
    </p:spTree>
    <p:extLst>
      <p:ext uri="{BB962C8B-B14F-4D97-AF65-F5344CB8AC3E}">
        <p14:creationId xmlns:p14="http://schemas.microsoft.com/office/powerpoint/2010/main" val="275525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6C1C-3F9F-9BE3-C0F2-78597A81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F70D22F2-D9F7-FD2D-3C92-1F81A69D90FF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5E77-6D4B-1C53-AC09-8A318CD584F2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17334E8C-6907-1A36-5FC8-639074FC921A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17A51-E4DD-F47A-AD51-6D39B51BE631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B313022A-6225-80BE-57DB-8CF3D2368236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5CDC0-208E-7D2A-02FA-55373C93E315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1DB3E5A5-B097-D8C5-C77E-3CA086940203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E5FB6-32D5-89DD-A830-14C194C56DCA}"/>
              </a:ext>
            </a:extLst>
          </p:cNvPr>
          <p:cNvSpPr txBox="1"/>
          <p:nvPr/>
        </p:nvSpPr>
        <p:spPr>
          <a:xfrm>
            <a:off x="7396849" y="2208343"/>
            <a:ext cx="271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ЗАДАЧИ!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BF1E838C-4201-7FDE-1A85-B3D886AB83CA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24F7C-D37F-388C-09A5-F9F50AEE99EF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5F787804-0D88-E02C-B61D-558CF420E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3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7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8A06E-EA66-A2B9-DEA3-A0C7467B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8E8C27-0EC5-36F5-F8E9-50652EE0263E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atin typeface="Arial Nova" panose="020B0504020202020204" pitchFamily="34" charset="0"/>
              </a:rPr>
              <a:t>ВЗАИМОТРЕНАЖ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3E3BAE-9CDF-768C-1305-2417E00BB9C2}"/>
              </a:ext>
            </a:extLst>
          </p:cNvPr>
          <p:cNvSpPr/>
          <p:nvPr/>
        </p:nvSpPr>
        <p:spPr>
          <a:xfrm>
            <a:off x="5519792" y="1302947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8" name="Рисунок 7" descr="Зал заседаний со сплошной заливкой">
            <a:extLst>
              <a:ext uri="{FF2B5EF4-FFF2-40B4-BE49-F238E27FC236}">
                <a16:creationId xmlns:a16="http://schemas.microsoft.com/office/drawing/2014/main" id="{4399C965-CD51-72C4-E6A6-6A4BD0B4D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5710" y="1029156"/>
            <a:ext cx="1540580" cy="1540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51B527-D117-2883-18A4-5D5EF7CFA2CC}"/>
              </a:ext>
            </a:extLst>
          </p:cNvPr>
          <p:cNvSpPr txBox="1"/>
          <p:nvPr/>
        </p:nvSpPr>
        <p:spPr>
          <a:xfrm>
            <a:off x="69397" y="1052608"/>
            <a:ext cx="533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atin typeface="Arial Nova" panose="020B0504020202020204" pitchFamily="34" charset="0"/>
              </a:rPr>
              <a:t>ПЕРВЫЙ ВАРИАНТ</a:t>
            </a:r>
          </a:p>
          <a:p>
            <a:pPr marL="457200" lvl="0" indent="-457200">
              <a:buAutoNum type="arabicPeriod"/>
            </a:pPr>
            <a:r>
              <a:rPr lang="ru-RU" sz="2400" dirty="0">
                <a:latin typeface="Arial Nova" panose="020B0504020202020204" pitchFamily="34" charset="0"/>
              </a:rPr>
              <a:t>Даёт задание второму варианту.</a:t>
            </a:r>
          </a:p>
          <a:p>
            <a:pPr marL="457200" lvl="0" indent="-457200">
              <a:buAutoNum type="arabicPeriod"/>
            </a:pPr>
            <a:r>
              <a:rPr lang="ru-RU" sz="2400" dirty="0">
                <a:latin typeface="Arial Nova" panose="020B0504020202020204" pitchFamily="34" charset="0"/>
              </a:rPr>
              <a:t>Смотрит, слушает, проверяет и оценивает выполнение задания.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E8128-1A20-F843-DF89-07A45F0C7F86}"/>
              </a:ext>
            </a:extLst>
          </p:cNvPr>
          <p:cNvSpPr txBox="1"/>
          <p:nvPr/>
        </p:nvSpPr>
        <p:spPr>
          <a:xfrm>
            <a:off x="6816887" y="1052608"/>
            <a:ext cx="533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atin typeface="Arial Nova" panose="020B0504020202020204" pitchFamily="34" charset="0"/>
              </a:rPr>
              <a:t>ВТОРОЙ ВАРИАНТ</a:t>
            </a:r>
          </a:p>
          <a:p>
            <a:pPr marL="457200" lvl="0" indent="-457200">
              <a:buAutoNum type="arabicPeriod"/>
            </a:pPr>
            <a:r>
              <a:rPr lang="ru-RU" sz="2400" dirty="0">
                <a:latin typeface="Arial Nova" panose="020B0504020202020204" pitchFamily="34" charset="0"/>
              </a:rPr>
              <a:t>Даёт задание первому варианту.</a:t>
            </a:r>
          </a:p>
          <a:p>
            <a:pPr marL="457200" lvl="0" indent="-457200">
              <a:buAutoNum type="arabicPeriod"/>
            </a:pPr>
            <a:r>
              <a:rPr lang="ru-RU" sz="2400" dirty="0">
                <a:latin typeface="Arial Nova" panose="020B0504020202020204" pitchFamily="34" charset="0"/>
              </a:rPr>
              <a:t>Смотрит, слушает, проверяет и оценивает выполнение задания.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3371D7F-ECE1-50C5-D6F4-777E65C628FF}"/>
              </a:ext>
            </a:extLst>
          </p:cNvPr>
          <p:cNvCxnSpPr>
            <a:cxnSpLocks/>
          </p:cNvCxnSpPr>
          <p:nvPr/>
        </p:nvCxnSpPr>
        <p:spPr>
          <a:xfrm>
            <a:off x="1331290" y="3078802"/>
            <a:ext cx="2088185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3C720BB-0930-6AA5-085A-222FACF0A6B5}"/>
              </a:ext>
            </a:extLst>
          </p:cNvPr>
          <p:cNvCxnSpPr>
            <a:cxnSpLocks/>
          </p:cNvCxnSpPr>
          <p:nvPr/>
        </p:nvCxnSpPr>
        <p:spPr>
          <a:xfrm>
            <a:off x="3785754" y="3078802"/>
            <a:ext cx="210213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5395A20-40BD-16F9-226D-06B97510A175}"/>
              </a:ext>
            </a:extLst>
          </p:cNvPr>
          <p:cNvCxnSpPr>
            <a:cxnSpLocks/>
          </p:cNvCxnSpPr>
          <p:nvPr/>
        </p:nvCxnSpPr>
        <p:spPr>
          <a:xfrm>
            <a:off x="6285804" y="3078802"/>
            <a:ext cx="20880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D027FA5-9681-92F0-978E-F2E55B59DFFF}"/>
              </a:ext>
            </a:extLst>
          </p:cNvPr>
          <p:cNvCxnSpPr>
            <a:cxnSpLocks/>
          </p:cNvCxnSpPr>
          <p:nvPr/>
        </p:nvCxnSpPr>
        <p:spPr>
          <a:xfrm>
            <a:off x="8771786" y="3078802"/>
            <a:ext cx="20880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Значок 4 со сплошной заливкой">
            <a:extLst>
              <a:ext uri="{FF2B5EF4-FFF2-40B4-BE49-F238E27FC236}">
                <a16:creationId xmlns:a16="http://schemas.microsoft.com/office/drawing/2014/main" id="{C6FAEE6E-977F-8B0D-93A1-86C06C9E2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0621" y="2808802"/>
            <a:ext cx="540000" cy="540000"/>
          </a:xfrm>
          <a:prstGeom prst="rect">
            <a:avLst/>
          </a:prstGeom>
        </p:spPr>
      </p:pic>
      <p:pic>
        <p:nvPicPr>
          <p:cNvPr id="28" name="Рисунок 27" descr="Значок со сплошной заливкой">
            <a:extLst>
              <a:ext uri="{FF2B5EF4-FFF2-40B4-BE49-F238E27FC236}">
                <a16:creationId xmlns:a16="http://schemas.microsoft.com/office/drawing/2014/main" id="{B1E464B0-16D9-C5AB-088D-076038A5C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3811" y="2808802"/>
            <a:ext cx="540000" cy="540000"/>
          </a:xfrm>
          <a:prstGeom prst="rect">
            <a:avLst/>
          </a:prstGeom>
        </p:spPr>
      </p:pic>
      <p:pic>
        <p:nvPicPr>
          <p:cNvPr id="30" name="Рисунок 29" descr="Значок 3 со сплошной заливкой">
            <a:extLst>
              <a:ext uri="{FF2B5EF4-FFF2-40B4-BE49-F238E27FC236}">
                <a16:creationId xmlns:a16="http://schemas.microsoft.com/office/drawing/2014/main" id="{B29ACC7A-4DF1-154F-0D42-B5BD4C813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2216" y="2808802"/>
            <a:ext cx="540000" cy="540000"/>
          </a:xfrm>
          <a:prstGeom prst="rect">
            <a:avLst/>
          </a:prstGeom>
        </p:spPr>
      </p:pic>
      <p:pic>
        <p:nvPicPr>
          <p:cNvPr id="34" name="Рисунок 33" descr="Значок 1 со сплошной заливкой">
            <a:extLst>
              <a:ext uri="{FF2B5EF4-FFF2-40B4-BE49-F238E27FC236}">
                <a16:creationId xmlns:a16="http://schemas.microsoft.com/office/drawing/2014/main" id="{0A5E0B9F-F47D-8983-1ED9-2F22019721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406" y="2808802"/>
            <a:ext cx="540000" cy="540000"/>
          </a:xfrm>
          <a:prstGeom prst="rect">
            <a:avLst/>
          </a:prstGeom>
        </p:spPr>
      </p:pic>
      <p:pic>
        <p:nvPicPr>
          <p:cNvPr id="36" name="Рисунок 35" descr="Значок 5 со сплошной заливкой">
            <a:extLst>
              <a:ext uri="{FF2B5EF4-FFF2-40B4-BE49-F238E27FC236}">
                <a16:creationId xmlns:a16="http://schemas.microsoft.com/office/drawing/2014/main" id="{03E1FC8E-A2FE-1C6B-48E8-C296DFED4D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89027" y="2808802"/>
            <a:ext cx="540000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404505-37FF-B5F3-AC1F-7D2D2B812DE3}"/>
              </a:ext>
            </a:extLst>
          </p:cNvPr>
          <p:cNvSpPr/>
          <p:nvPr/>
        </p:nvSpPr>
        <p:spPr>
          <a:xfrm>
            <a:off x="143539" y="3341366"/>
            <a:ext cx="2196000" cy="3420000"/>
          </a:xfrm>
          <a:prstGeom prst="rect">
            <a:avLst/>
          </a:prstGeom>
          <a:solidFill>
            <a:srgbClr val="F2F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Свою карточку держи так, чтобы напарник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ova" panose="020B0504020202020204" pitchFamily="34" charset="0"/>
              </a:rPr>
              <a:t>НЕ </a:t>
            </a: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видел её содержимое.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B7DCB-0DFC-43A4-D482-BFDC75604CF8}"/>
              </a:ext>
            </a:extLst>
          </p:cNvPr>
          <p:cNvSpPr/>
          <p:nvPr/>
        </p:nvSpPr>
        <p:spPr>
          <a:xfrm>
            <a:off x="2451388" y="3341366"/>
            <a:ext cx="2216367" cy="3420000"/>
          </a:xfrm>
          <a:prstGeom prst="rect">
            <a:avLst/>
          </a:prstGeom>
          <a:solidFill>
            <a:srgbClr val="F9E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Выдай напарнику карточку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с заданием для него.</a:t>
            </a:r>
          </a:p>
          <a:p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Сообщи ему задание.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619F92-D429-A1A1-BC91-3819275C2304}"/>
              </a:ext>
            </a:extLst>
          </p:cNvPr>
          <p:cNvSpPr/>
          <p:nvPr/>
        </p:nvSpPr>
        <p:spPr>
          <a:xfrm>
            <a:off x="4779604" y="3341366"/>
            <a:ext cx="2351083" cy="3420000"/>
          </a:xfrm>
          <a:prstGeom prst="rect">
            <a:avLst/>
          </a:prstGeom>
          <a:solidFill>
            <a:srgbClr val="F2F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Внимательно слушай. 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Проверяй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его ответы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по ответам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на своей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карточке.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Оценивай: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ova" panose="020B0504020202020204" pitchFamily="34" charset="0"/>
              </a:rPr>
              <a:t>+</a:t>
            </a: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 или </a:t>
            </a:r>
            <a:r>
              <a:rPr lang="ru-RU" sz="2600" b="1" dirty="0">
                <a:solidFill>
                  <a:schemeClr val="tx1"/>
                </a:solidFill>
                <a:latin typeface="Arial Nova" panose="020B0504020202020204" pitchFamily="34" charset="0"/>
              </a:rPr>
              <a:t>–</a:t>
            </a: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C054CF-BB1E-90B7-9BD4-91426B458CD0}"/>
              </a:ext>
            </a:extLst>
          </p:cNvPr>
          <p:cNvSpPr/>
          <p:nvPr/>
        </p:nvSpPr>
        <p:spPr>
          <a:xfrm>
            <a:off x="7242536" y="3341366"/>
            <a:ext cx="2687466" cy="3420000"/>
          </a:xfrm>
          <a:prstGeom prst="rect">
            <a:avLst/>
          </a:prstGeom>
          <a:solidFill>
            <a:srgbClr val="F9E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Если действие выполнено неверно, сразу скажи об этом.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Если напарник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не может исправить ошибку</a:t>
            </a:r>
            <a:r>
              <a:rPr lang="en-US" sz="26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сам, подскажи!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A0CAA7-C877-1ABA-D0AB-E2A94D982A9D}"/>
              </a:ext>
            </a:extLst>
          </p:cNvPr>
          <p:cNvSpPr/>
          <p:nvPr/>
        </p:nvSpPr>
        <p:spPr>
          <a:xfrm>
            <a:off x="10041851" y="3341366"/>
            <a:ext cx="2002002" cy="3420000"/>
          </a:xfrm>
          <a:prstGeom prst="rect">
            <a:avLst/>
          </a:prstGeom>
          <a:solidFill>
            <a:srgbClr val="F2F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Посчитай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все </a:t>
            </a:r>
            <a:r>
              <a:rPr lang="ru-RU" sz="2600" b="1" dirty="0">
                <a:solidFill>
                  <a:schemeClr val="tx1"/>
                </a:solidFill>
                <a:latin typeface="Arial Nova" panose="020B0504020202020204" pitchFamily="34" charset="0"/>
              </a:rPr>
              <a:t>+</a:t>
            </a: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и поставь оценку.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Подпиши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на листе </a:t>
            </a:r>
            <a:b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 Nova" panose="020B0504020202020204" pitchFamily="34" charset="0"/>
              </a:rPr>
              <a:t>для оценки фамилии.</a:t>
            </a:r>
          </a:p>
        </p:txBody>
      </p:sp>
    </p:spTree>
    <p:extLst>
      <p:ext uri="{BB962C8B-B14F-4D97-AF65-F5344CB8AC3E}">
        <p14:creationId xmlns:p14="http://schemas.microsoft.com/office/powerpoint/2010/main" val="3882126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D144-DF4E-6CB7-50BA-1E0BE5C6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B4BFBDB-4BEB-BF93-585A-3E3595643C1A}"/>
              </a:ext>
            </a:extLst>
          </p:cNvPr>
          <p:cNvSpPr/>
          <p:nvPr/>
        </p:nvSpPr>
        <p:spPr>
          <a:xfrm>
            <a:off x="3148428" y="3275463"/>
            <a:ext cx="1787857" cy="1719618"/>
          </a:xfrm>
          <a:custGeom>
            <a:avLst/>
            <a:gdLst>
              <a:gd name="connsiteX0" fmla="*/ 0 w 1787857"/>
              <a:gd name="connsiteY0" fmla="*/ 0 h 1719618"/>
              <a:gd name="connsiteX1" fmla="*/ 1774209 w 1787857"/>
              <a:gd name="connsiteY1" fmla="*/ 27295 h 1719618"/>
              <a:gd name="connsiteX2" fmla="*/ 1787857 w 1787857"/>
              <a:gd name="connsiteY2" fmla="*/ 1119116 h 1719618"/>
              <a:gd name="connsiteX3" fmla="*/ 1214651 w 1787857"/>
              <a:gd name="connsiteY3" fmla="*/ 1719618 h 17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57" h="1719618">
                <a:moveTo>
                  <a:pt x="0" y="0"/>
                </a:moveTo>
                <a:lnTo>
                  <a:pt x="1774209" y="27295"/>
                </a:lnTo>
                <a:lnTo>
                  <a:pt x="1787857" y="1119116"/>
                </a:lnTo>
                <a:lnTo>
                  <a:pt x="1214651" y="1719618"/>
                </a:lnTo>
              </a:path>
            </a:pathLst>
          </a:custGeom>
          <a:noFill/>
          <a:ln w="127000">
            <a:solidFill>
              <a:srgbClr val="FFC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AF9F1-9053-5AAE-E44E-49EE8B592292}"/>
              </a:ext>
            </a:extLst>
          </p:cNvPr>
          <p:cNvSpPr txBox="1"/>
          <p:nvPr/>
        </p:nvSpPr>
        <p:spPr>
          <a:xfrm>
            <a:off x="0" y="96634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atin typeface="Arial Nova" panose="020B0504020202020204" pitchFamily="34" charset="0"/>
              </a:rPr>
              <a:t>ВЗАИМОТРЕНАЖ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832D2-41C1-B235-DC1E-B362094D77F0}"/>
              </a:ext>
            </a:extLst>
          </p:cNvPr>
          <p:cNvSpPr txBox="1"/>
          <p:nvPr/>
        </p:nvSpPr>
        <p:spPr>
          <a:xfrm>
            <a:off x="159556" y="1000076"/>
            <a:ext cx="533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atin typeface="Arial Nova" panose="020B0504020202020204" pitchFamily="34" charset="0"/>
              </a:rPr>
              <a:t>ПЕРВЫЙ ВАРИАНТ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AC054-A577-6D8E-DA5B-269C7FFF4CC3}"/>
              </a:ext>
            </a:extLst>
          </p:cNvPr>
          <p:cNvSpPr txBox="1"/>
          <p:nvPr/>
        </p:nvSpPr>
        <p:spPr>
          <a:xfrm>
            <a:off x="6732110" y="1014616"/>
            <a:ext cx="533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atin typeface="Arial Nova" panose="020B0504020202020204" pitchFamily="34" charset="0"/>
              </a:rPr>
              <a:t>ВТОРОЙ ВАРИАНТ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6CC3E-60C5-F4F5-B417-979835E1A4C9}"/>
              </a:ext>
            </a:extLst>
          </p:cNvPr>
          <p:cNvSpPr txBox="1"/>
          <p:nvPr/>
        </p:nvSpPr>
        <p:spPr>
          <a:xfrm>
            <a:off x="172178" y="1391410"/>
            <a:ext cx="533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проверял, как напарник решал задачу про </a:t>
            </a:r>
            <a: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  <a:t>КРАТЧАЙШИЙ ПУТЬ </a:t>
            </a:r>
            <a:b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</a:br>
            <a: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  <a:t>В НЕОРИЕНТИРОВАННОМ ГРАФЕ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686CC-AF2D-37A7-6ACA-C73D79796B99}"/>
              </a:ext>
            </a:extLst>
          </p:cNvPr>
          <p:cNvSpPr txBox="1"/>
          <p:nvPr/>
        </p:nvSpPr>
        <p:spPr>
          <a:xfrm>
            <a:off x="6744732" y="1391410"/>
            <a:ext cx="533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проверял, как напарник решал задачу про </a:t>
            </a:r>
            <a: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  <a:t>КОЛИЧЕСТВО ПУТЕЙ </a:t>
            </a:r>
            <a:b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</a:br>
            <a:r>
              <a:rPr lang="ru-RU" sz="2400" b="1" dirty="0">
                <a:highlight>
                  <a:srgbClr val="B9E4FF"/>
                </a:highlight>
                <a:latin typeface="Arial Nova" panose="020B0504020202020204" pitchFamily="34" charset="0"/>
              </a:rPr>
              <a:t>В АЦИКЛИЧЕСКОМ ОРГРАФЕ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16D470B-BCF0-DB77-A870-BD84195EBC65}"/>
              </a:ext>
            </a:extLst>
          </p:cNvPr>
          <p:cNvSpPr/>
          <p:nvPr/>
        </p:nvSpPr>
        <p:spPr>
          <a:xfrm>
            <a:off x="5519792" y="1302947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Зал заседаний со сплошной заливкой">
            <a:extLst>
              <a:ext uri="{FF2B5EF4-FFF2-40B4-BE49-F238E27FC236}">
                <a16:creationId xmlns:a16="http://schemas.microsoft.com/office/drawing/2014/main" id="{ED007B1B-7CD3-90A1-5223-97190CDDA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5710" y="1029156"/>
            <a:ext cx="1540580" cy="154058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12306E5-59F8-D979-6BB2-072916693E56}"/>
              </a:ext>
            </a:extLst>
          </p:cNvPr>
          <p:cNvGraphicFramePr>
            <a:graphicFrameLocks noGrp="1"/>
          </p:cNvGraphicFramePr>
          <p:nvPr/>
        </p:nvGraphicFramePr>
        <p:xfrm>
          <a:off x="350122" y="3117074"/>
          <a:ext cx="2209800" cy="19850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935">
                  <a:extLst>
                    <a:ext uri="{9D8B030D-6E8A-4147-A177-3AD203B41FA5}">
                      <a16:colId xmlns:a16="http://schemas.microsoft.com/office/drawing/2014/main" val="32166314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10617234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41279258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4200342716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86753713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167992696"/>
                    </a:ext>
                  </a:extLst>
                </a:gridCol>
              </a:tblGrid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А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Б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В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Г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Д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52724655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А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6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354371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Б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3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51404509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В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3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4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6633550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Г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35641019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Д</a:t>
                      </a:r>
                      <a:endParaRPr lang="ru-RU" sz="20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4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86669"/>
                  </a:ext>
                </a:extLst>
              </a:tr>
            </a:tbl>
          </a:graphicData>
        </a:graphic>
      </p:graphicFrame>
      <p:pic>
        <p:nvPicPr>
          <p:cNvPr id="17" name="Рисунок 16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F8F761-18B0-6F84-EE72-71161FE1A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22509"/>
            <a:ext cx="3564890" cy="25063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Астрономический объект, Небесное явление, лунный свет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7128F3-07AC-C6CE-590D-9EA7CED6BA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28" y="2814296"/>
            <a:ext cx="2358256" cy="2722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5">
            <a:extLst>
              <a:ext uri="{FF2B5EF4-FFF2-40B4-BE49-F238E27FC236}">
                <a16:creationId xmlns:a16="http://schemas.microsoft.com/office/drawing/2014/main" id="{1543D50F-1B3A-BCC1-BC05-39F63F98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08" y="5607751"/>
            <a:ext cx="5176640" cy="865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Кратчайший путь из А в Д: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АБГД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  <a:latin typeface="Arial Nova" panose="020B05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Длина кратчайшего пути: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8.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  <a:latin typeface="Arial Nova" panose="020B0504020202020204" pitchFamily="34" charset="0"/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A22BB0CB-C2FB-2595-0F72-E2DBC2324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46172"/>
              </p:ext>
            </p:extLst>
          </p:nvPr>
        </p:nvGraphicFramePr>
        <p:xfrm>
          <a:off x="10181230" y="2733173"/>
          <a:ext cx="1845110" cy="3740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2959">
                  <a:extLst>
                    <a:ext uri="{9D8B030D-6E8A-4147-A177-3AD203B41FA5}">
                      <a16:colId xmlns:a16="http://schemas.microsoft.com/office/drawing/2014/main" val="2257871160"/>
                    </a:ext>
                  </a:extLst>
                </a:gridCol>
                <a:gridCol w="1222151">
                  <a:extLst>
                    <a:ext uri="{9D8B030D-6E8A-4147-A177-3AD203B41FA5}">
                      <a16:colId xmlns:a16="http://schemas.microsoft.com/office/drawing/2014/main" val="113878740"/>
                    </a:ext>
                  </a:extLst>
                </a:gridCol>
              </a:tblGrid>
              <a:tr h="36491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kern="100" dirty="0">
                          <a:effectLst/>
                          <a:latin typeface="Arial Nova" panose="020B0504020202020204" pitchFamily="34" charset="0"/>
                        </a:rPr>
                        <a:t>АБ</a:t>
                      </a:r>
                      <a:endParaRPr lang="ru-RU" sz="1400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АБЕК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87304"/>
                  </a:ext>
                </a:extLst>
              </a:tr>
              <a:tr h="364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АБВЕК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01401"/>
                  </a:ext>
                </a:extLst>
              </a:tr>
              <a:tr h="364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АБВГК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989341"/>
                  </a:ext>
                </a:extLst>
              </a:tr>
              <a:tr h="364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АБВГЖК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45320"/>
                  </a:ext>
                </a:extLst>
              </a:tr>
              <a:tr h="3692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kern="100" dirty="0">
                          <a:effectLst/>
                          <a:latin typeface="Arial Nova" panose="020B0504020202020204" pitchFamily="34" charset="0"/>
                        </a:rPr>
                        <a:t>АВ</a:t>
                      </a:r>
                      <a:endParaRPr lang="ru-RU" sz="1400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АВЕК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2794"/>
                  </a:ext>
                </a:extLst>
              </a:tr>
              <a:tr h="369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АВГК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16038"/>
                  </a:ext>
                </a:extLst>
              </a:tr>
              <a:tr h="369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АВГЖК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22296"/>
                  </a:ext>
                </a:extLst>
              </a:tr>
              <a:tr h="40133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kern="100" dirty="0">
                          <a:effectLst/>
                          <a:latin typeface="Arial Nova" panose="020B0504020202020204" pitchFamily="34" charset="0"/>
                        </a:rPr>
                        <a:t>АГ</a:t>
                      </a:r>
                      <a:endParaRPr lang="ru-RU" sz="1400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>
                          <a:effectLst/>
                          <a:latin typeface="Arial Nova" panose="020B0504020202020204" pitchFamily="34" charset="0"/>
                        </a:rPr>
                        <a:t>АГК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91902"/>
                  </a:ext>
                </a:extLst>
              </a:tr>
              <a:tr h="40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АГЖК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84070"/>
                  </a:ext>
                </a:extLst>
              </a:tr>
              <a:tr h="370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kern="100" dirty="0">
                          <a:effectLst/>
                          <a:latin typeface="Arial Nova" panose="020B0504020202020204" pitchFamily="34" charset="0"/>
                        </a:rPr>
                        <a:t>АД</a:t>
                      </a:r>
                      <a:endParaRPr lang="ru-RU" sz="1400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ru-RU" sz="2000" b="1" kern="100" dirty="0" err="1">
                          <a:effectLst/>
                          <a:latin typeface="Arial Nova" panose="020B0504020202020204" pitchFamily="34" charset="0"/>
                        </a:rPr>
                        <a:t>АДЖК</a:t>
                      </a:r>
                      <a:endParaRPr lang="ru-RU" sz="1200" b="1" kern="100" dirty="0">
                        <a:effectLst/>
                        <a:latin typeface="Arial Nova" panose="020B05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94156"/>
                  </a:ext>
                </a:extLst>
              </a:tr>
            </a:tbl>
          </a:graphicData>
        </a:graphic>
      </p:graphicFrame>
      <p:sp>
        <p:nvSpPr>
          <p:cNvPr id="24" name="Надпись 5">
            <a:extLst>
              <a:ext uri="{FF2B5EF4-FFF2-40B4-BE49-F238E27FC236}">
                <a16:creationId xmlns:a16="http://schemas.microsoft.com/office/drawing/2014/main" id="{B2BB398A-183E-F9B6-A658-EF5F0B1A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824" y="5607751"/>
            <a:ext cx="3043452" cy="865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Количество путей </a:t>
            </a:r>
            <a:b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из А в К: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</a:t>
            </a:r>
            <a:endParaRPr kumimoji="0" lang="ru-RU" altLang="ru-RU" sz="2400" i="0" u="none" strike="noStrike" cap="none" normalizeH="0" baseline="0" dirty="0">
              <a:ln>
                <a:noFill/>
              </a:ln>
              <a:effectLst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>
            <a:extLst>
              <a:ext uri="{FF2B5EF4-FFF2-40B4-BE49-F238E27FC236}">
                <a16:creationId xmlns:a16="http://schemas.microsoft.com/office/drawing/2014/main" id="{6EAABD9D-9434-E67B-2590-F2CF96112E20}"/>
              </a:ext>
            </a:extLst>
          </p:cNvPr>
          <p:cNvSpPr/>
          <p:nvPr/>
        </p:nvSpPr>
        <p:spPr>
          <a:xfrm>
            <a:off x="464999" y="292557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53A5E-4B47-63AD-BC71-430695A5153A}"/>
              </a:ext>
            </a:extLst>
          </p:cNvPr>
          <p:cNvSpPr txBox="1"/>
          <p:nvPr/>
        </p:nvSpPr>
        <p:spPr>
          <a:xfrm>
            <a:off x="-15766" y="1098339"/>
            <a:ext cx="59871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138" algn="just">
              <a:spcAft>
                <a:spcPts val="12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Антоновка</a:t>
            </a:r>
            <a:r>
              <a:rPr lang="ru-RU" sz="2400" dirty="0">
                <a:latin typeface="Arial Nova" panose="020B0504020202020204" pitchFamily="34" charset="0"/>
              </a:rPr>
              <a:t>, </a:t>
            </a:r>
            <a:r>
              <a:rPr lang="ru-RU" sz="2400" b="1" dirty="0">
                <a:latin typeface="Arial Nova" panose="020B0504020202020204" pitchFamily="34" charset="0"/>
              </a:rPr>
              <a:t>Боровинка</a:t>
            </a:r>
            <a:r>
              <a:rPr lang="ru-RU" sz="2400" dirty="0">
                <a:latin typeface="Arial Nova" panose="020B0504020202020204" pitchFamily="34" charset="0"/>
              </a:rPr>
              <a:t>, </a:t>
            </a:r>
            <a:r>
              <a:rPr lang="ru-RU" sz="2400" b="1" dirty="0">
                <a:latin typeface="Arial Nova" panose="020B0504020202020204" pitchFamily="34" charset="0"/>
              </a:rPr>
              <a:t>Внучкино</a:t>
            </a:r>
            <a:r>
              <a:rPr lang="ru-RU" sz="2400" dirty="0">
                <a:latin typeface="Arial Nova" panose="020B0504020202020204" pitchFamily="34" charset="0"/>
              </a:rPr>
              <a:t>, </a:t>
            </a:r>
            <a:r>
              <a:rPr lang="ru-RU" sz="2400" b="1" dirty="0">
                <a:latin typeface="Arial Nova" panose="020B0504020202020204" pitchFamily="34" charset="0"/>
              </a:rPr>
              <a:t>Гордеевское</a:t>
            </a:r>
            <a:r>
              <a:rPr lang="ru-RU" sz="2400" dirty="0">
                <a:latin typeface="Arial Nova" panose="020B0504020202020204" pitchFamily="34" charset="0"/>
              </a:rPr>
              <a:t> и </a:t>
            </a:r>
            <a:r>
              <a:rPr lang="ru-RU" sz="2400" b="1" dirty="0">
                <a:latin typeface="Arial Nova" panose="020B0504020202020204" pitchFamily="34" charset="0"/>
              </a:rPr>
              <a:t>Дружное</a:t>
            </a:r>
            <a:r>
              <a:rPr lang="ru-RU" sz="2400" dirty="0">
                <a:latin typeface="Arial Nova" panose="020B0504020202020204" pitchFamily="34" charset="0"/>
              </a:rPr>
              <a:t> – маленькие деревни, разделённые лесами, полями и болотами, но соединённые дорогами.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Arial Nova" panose="020B0504020202020204" pitchFamily="34" charset="0"/>
              </a:rPr>
              <a:t>Из Антоновки построены три дороги: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 Боровинку длиной 3 км, в Гордеевское длиной 6 км, в Дружное длиной 9 км.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Из Боровинки есть дорога во Внучкино длиной 2 км.  Боровинки и Гордеевское тоже соединены дорогой – длиной 1 км. Внучкино в Дружное соединяет дорога длиной 2 км, а между Дружным и Гордеевским есть дорога длиной 8 км.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8FA13-AE0E-09FC-6B30-AF2942318B1E}"/>
              </a:ext>
            </a:extLst>
          </p:cNvPr>
          <p:cNvSpPr txBox="1"/>
          <p:nvPr/>
        </p:nvSpPr>
        <p:spPr>
          <a:xfrm>
            <a:off x="6294300" y="0"/>
            <a:ext cx="60795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7913"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Катя и Егор на велосипедах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из Антоновки отправляются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в Дружное</a:t>
            </a:r>
            <a:r>
              <a:rPr lang="ru-RU" sz="2400" dirty="0">
                <a:latin typeface="Arial Nova" panose="020B0504020202020204" pitchFamily="34" charset="0"/>
              </a:rPr>
              <a:t>. По пути им нужно заехать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 Гордеевское.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 Nova" panose="020B0504020202020204" pitchFamily="34" charset="0"/>
              </a:rPr>
              <a:t>Друзья хотят проехать самый короткий путь, но никакую деревню не хотят посещать более одного раза.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 Nova" panose="020B0504020202020204" pitchFamily="34" charset="0"/>
              </a:rPr>
              <a:t>Катя считает, что в Гордеевское нужно ехать через Боровинку, а Егор считает, что путь Антоновка – Гордеевское – Дружное – самый короткий. </a:t>
            </a:r>
          </a:p>
          <a:p>
            <a:pPr>
              <a:spcAft>
                <a:spcPts val="3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Представьте данные в виде таблицы, постройте схему дорог и ответьте: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400" b="1" dirty="0">
                <a:latin typeface="Arial Nova" panose="020B0504020202020204" pitchFamily="34" charset="0"/>
              </a:rPr>
              <a:t>Какие и сколько есть путей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из Антоновки в Дружное через Гордеевское? 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400" b="1" dirty="0">
                <a:latin typeface="Arial Nova" panose="020B0504020202020204" pitchFamily="34" charset="0"/>
              </a:rPr>
              <a:t>Кратчайший путь? Его длина?  </a:t>
            </a:r>
          </a:p>
        </p:txBody>
      </p:sp>
      <p:pic>
        <p:nvPicPr>
          <p:cNvPr id="19" name="Рисунок 18" descr="Окрестности со сплошной заливкой">
            <a:extLst>
              <a:ext uri="{FF2B5EF4-FFF2-40B4-BE49-F238E27FC236}">
                <a16:creationId xmlns:a16="http://schemas.microsoft.com/office/drawing/2014/main" id="{EF4412AC-9830-44A4-E6D2-C2DA9CE9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56" y="292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2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5F5D9-7C7C-727D-BF0D-AF6E3AEB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2EB8FE75-4F74-6E84-F987-BD118DA010EB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2CFAE-58EF-FDCD-6245-3C086EA16FA4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E21C9674-03E6-5D38-678C-0173A7324744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F994F-A307-71AD-A273-9D819AD65397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B23F1F41-D458-D5DE-EA5D-44DFFBF76DA2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AB59F-C207-4729-18A7-3B94FFB90B8F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3643C447-A7AB-9745-455F-CF4C083EA7C2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17F15-B0A5-A87C-CC49-D6EC28388756}"/>
              </a:ext>
            </a:extLst>
          </p:cNvPr>
          <p:cNvSpPr txBox="1"/>
          <p:nvPr/>
        </p:nvSpPr>
        <p:spPr>
          <a:xfrm>
            <a:off x="7396849" y="2208343"/>
            <a:ext cx="271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ТЕОРИЮ!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8FE9B43F-C9D4-19BC-45A4-87638EFA1ACC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8E2DD-F205-0122-FE99-4F7E1EB7BA3F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DA9C0758-D3FF-AA6C-1ADE-2F0F6870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3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9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7FE4-D7FB-365C-A4B6-961413D3E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4DDA39-4DEF-8FBB-2290-F2D352759E5B}"/>
              </a:ext>
            </a:extLst>
          </p:cNvPr>
          <p:cNvSpPr txBox="1"/>
          <p:nvPr/>
        </p:nvSpPr>
        <p:spPr>
          <a:xfrm>
            <a:off x="241335" y="3736087"/>
            <a:ext cx="294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AD5F1-CDEA-C3F2-EBAF-4FC4A839D490}"/>
              </a:ext>
            </a:extLst>
          </p:cNvPr>
          <p:cNvSpPr txBox="1"/>
          <p:nvPr/>
        </p:nvSpPr>
        <p:spPr>
          <a:xfrm>
            <a:off x="960474" y="1365238"/>
            <a:ext cx="16868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rial Nova" panose="020B0504020202020204" pitchFamily="34" charset="0"/>
              </a:rPr>
              <a:t>__________________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3EACEC-2F04-6C62-93CB-25F548A7460D}"/>
              </a:ext>
            </a:extLst>
          </p:cNvPr>
          <p:cNvSpPr txBox="1"/>
          <p:nvPr/>
        </p:nvSpPr>
        <p:spPr>
          <a:xfrm>
            <a:off x="5169432" y="1276522"/>
            <a:ext cx="388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________________________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EEEAD-F53E-8E08-1312-56D811A988D3}"/>
              </a:ext>
            </a:extLst>
          </p:cNvPr>
          <p:cNvSpPr txBox="1"/>
          <p:nvPr/>
        </p:nvSpPr>
        <p:spPr>
          <a:xfrm>
            <a:off x="10371707" y="559743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DB727B3-34BE-7DDA-2054-42F0F03E00FC}"/>
              </a:ext>
            </a:extLst>
          </p:cNvPr>
          <p:cNvGrpSpPr/>
          <p:nvPr/>
        </p:nvGrpSpPr>
        <p:grpSpPr>
          <a:xfrm>
            <a:off x="9603086" y="1682395"/>
            <a:ext cx="782734" cy="108000"/>
            <a:chOff x="9573741" y="2338281"/>
            <a:chExt cx="782734" cy="108000"/>
          </a:xfrm>
        </p:grpSpPr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4AD95742-7070-6F42-125E-CB1C7BE16DAF}"/>
                </a:ext>
              </a:extLst>
            </p:cNvPr>
            <p:cNvSpPr/>
            <p:nvPr/>
          </p:nvSpPr>
          <p:spPr>
            <a:xfrm>
              <a:off x="9573741" y="2338281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90938B70-D7B5-AD78-ADDA-537DE06C74FB}"/>
                </a:ext>
              </a:extLst>
            </p:cNvPr>
            <p:cNvSpPr/>
            <p:nvPr/>
          </p:nvSpPr>
          <p:spPr>
            <a:xfrm>
              <a:off x="10248475" y="2338281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A0398D16-5EB3-EC3E-E4BE-A885A29F1902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>
              <a:off x="9681741" y="2392281"/>
              <a:ext cx="566734" cy="0"/>
            </a:xfrm>
            <a:prstGeom prst="line">
              <a:avLst/>
            </a:prstGeom>
            <a:ln w="31750"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8F6F698-E9CF-FD32-C5D9-309C5B7FED2E}"/>
              </a:ext>
            </a:extLst>
          </p:cNvPr>
          <p:cNvSpPr txBox="1"/>
          <p:nvPr/>
        </p:nvSpPr>
        <p:spPr>
          <a:xfrm>
            <a:off x="9460285" y="2501745"/>
            <a:ext cx="103528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latin typeface="Arial Nova" panose="020B0504020202020204" pitchFamily="34" charset="0"/>
              </a:rPr>
              <a:t>АВБД</a:t>
            </a:r>
            <a:endParaRPr lang="ru-RU" sz="2400" dirty="0">
              <a:latin typeface="Arial Nova" panose="020B05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63E0C4-1D3A-9DB1-972B-A3B1166C3B66}"/>
              </a:ext>
            </a:extLst>
          </p:cNvPr>
          <p:cNvSpPr txBox="1"/>
          <p:nvPr/>
        </p:nvSpPr>
        <p:spPr>
          <a:xfrm>
            <a:off x="9460285" y="2924855"/>
            <a:ext cx="103528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latin typeface="Arial Nova" panose="020B0504020202020204" pitchFamily="34" charset="0"/>
              </a:rPr>
              <a:t>АГВА</a:t>
            </a:r>
            <a:endParaRPr lang="ru-RU" sz="2400" dirty="0">
              <a:latin typeface="Arial Nova" panose="020B05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57622E6-B090-701F-5D43-C20AEC4CDCF3}"/>
              </a:ext>
            </a:extLst>
          </p:cNvPr>
          <p:cNvGrpSpPr/>
          <p:nvPr/>
        </p:nvGrpSpPr>
        <p:grpSpPr>
          <a:xfrm>
            <a:off x="2593289" y="1526451"/>
            <a:ext cx="1623023" cy="1379242"/>
            <a:chOff x="2611300" y="1611239"/>
            <a:chExt cx="1623023" cy="1379242"/>
          </a:xfrm>
        </p:grpSpPr>
        <p:sp>
          <p:nvSpPr>
            <p:cNvPr id="239" name="Овал 238">
              <a:extLst>
                <a:ext uri="{FF2B5EF4-FFF2-40B4-BE49-F238E27FC236}">
                  <a16:creationId xmlns:a16="http://schemas.microsoft.com/office/drawing/2014/main" id="{6E3426E0-7B07-7DE2-21BB-CA40FB7A1500}"/>
                </a:ext>
              </a:extLst>
            </p:cNvPr>
            <p:cNvSpPr/>
            <p:nvPr/>
          </p:nvSpPr>
          <p:spPr>
            <a:xfrm>
              <a:off x="2736693" y="1611239"/>
              <a:ext cx="1347916" cy="137924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Nova" panose="020B0504020202020204" pitchFamily="34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D181278A-4284-1147-A539-B355874CC564}"/>
                </a:ext>
              </a:extLst>
            </p:cNvPr>
            <p:cNvSpPr txBox="1"/>
            <p:nvPr/>
          </p:nvSpPr>
          <p:spPr>
            <a:xfrm>
              <a:off x="2611300" y="1934157"/>
              <a:ext cx="1623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Nova" panose="020B0504020202020204" pitchFamily="34" charset="0"/>
                </a:rPr>
                <a:t>_____</a:t>
              </a:r>
              <a:endParaRPr lang="ru-RU" sz="4400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FFF18F-681F-D8F9-4D7C-014507303FF2}"/>
              </a:ext>
            </a:extLst>
          </p:cNvPr>
          <p:cNvGrpSpPr/>
          <p:nvPr/>
        </p:nvGrpSpPr>
        <p:grpSpPr>
          <a:xfrm>
            <a:off x="9603086" y="1267140"/>
            <a:ext cx="782734" cy="108000"/>
            <a:chOff x="9573741" y="1923026"/>
            <a:chExt cx="782734" cy="10800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F1DF1EFD-9697-3FD3-6BCE-711D77922D52}"/>
                </a:ext>
              </a:extLst>
            </p:cNvPr>
            <p:cNvSpPr/>
            <p:nvPr/>
          </p:nvSpPr>
          <p:spPr>
            <a:xfrm>
              <a:off x="9573741" y="1923026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F1602E02-C321-B6B3-7FB0-1651BA07315B}"/>
                </a:ext>
              </a:extLst>
            </p:cNvPr>
            <p:cNvSpPr/>
            <p:nvPr/>
          </p:nvSpPr>
          <p:spPr>
            <a:xfrm>
              <a:off x="10248475" y="1923026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64" name="Прямая соединительная линия 263">
              <a:extLst>
                <a:ext uri="{FF2B5EF4-FFF2-40B4-BE49-F238E27FC236}">
                  <a16:creationId xmlns:a16="http://schemas.microsoft.com/office/drawing/2014/main" id="{BC630555-E725-8E21-E15B-BC86AD5011E5}"/>
                </a:ext>
              </a:extLst>
            </p:cNvPr>
            <p:cNvCxnSpPr>
              <a:cxnSpLocks/>
            </p:cNvCxnSpPr>
            <p:nvPr/>
          </p:nvCxnSpPr>
          <p:spPr>
            <a:xfrm>
              <a:off x="9645741" y="1977026"/>
              <a:ext cx="655528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2F14857-D7FC-EF52-4AC1-5B8CF9D5E893}"/>
              </a:ext>
            </a:extLst>
          </p:cNvPr>
          <p:cNvGrpSpPr/>
          <p:nvPr/>
        </p:nvGrpSpPr>
        <p:grpSpPr>
          <a:xfrm>
            <a:off x="9603086" y="1937337"/>
            <a:ext cx="782734" cy="338554"/>
            <a:chOff x="9573741" y="2593223"/>
            <a:chExt cx="782734" cy="33855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1A03B59-ACB7-AF71-69D5-3D9DEC3BBF5F}"/>
                </a:ext>
              </a:extLst>
            </p:cNvPr>
            <p:cNvSpPr txBox="1"/>
            <p:nvPr/>
          </p:nvSpPr>
          <p:spPr>
            <a:xfrm>
              <a:off x="9703389" y="2593223"/>
              <a:ext cx="511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265" name="Овал 264">
              <a:extLst>
                <a:ext uri="{FF2B5EF4-FFF2-40B4-BE49-F238E27FC236}">
                  <a16:creationId xmlns:a16="http://schemas.microsoft.com/office/drawing/2014/main" id="{8DEFB30B-F265-ACF4-7B0E-B71872B80E3F}"/>
                </a:ext>
              </a:extLst>
            </p:cNvPr>
            <p:cNvSpPr/>
            <p:nvPr/>
          </p:nvSpPr>
          <p:spPr>
            <a:xfrm>
              <a:off x="9573741" y="2823777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id="{5E7DD4D9-984F-6812-9B87-1494EF1A41F4}"/>
                </a:ext>
              </a:extLst>
            </p:cNvPr>
            <p:cNvSpPr/>
            <p:nvPr/>
          </p:nvSpPr>
          <p:spPr>
            <a:xfrm>
              <a:off x="10248475" y="2823777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5A378816-70A0-2104-543C-E33F022BFE5F}"/>
                </a:ext>
              </a:extLst>
            </p:cNvPr>
            <p:cNvCxnSpPr>
              <a:cxnSpLocks/>
            </p:cNvCxnSpPr>
            <p:nvPr/>
          </p:nvCxnSpPr>
          <p:spPr>
            <a:xfrm>
              <a:off x="9645741" y="2877777"/>
              <a:ext cx="655528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93C7352-661D-0D00-C3CC-9656881EA501}"/>
              </a:ext>
            </a:extLst>
          </p:cNvPr>
          <p:cNvGrpSpPr/>
          <p:nvPr/>
        </p:nvGrpSpPr>
        <p:grpSpPr>
          <a:xfrm>
            <a:off x="305369" y="2969215"/>
            <a:ext cx="2356542" cy="914400"/>
            <a:chOff x="323380" y="3054003"/>
            <a:chExt cx="2356542" cy="91440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01167FC-716F-993C-36DC-292A83E164E6}"/>
                </a:ext>
              </a:extLst>
            </p:cNvPr>
            <p:cNvSpPr txBox="1"/>
            <p:nvPr/>
          </p:nvSpPr>
          <p:spPr>
            <a:xfrm>
              <a:off x="323380" y="3516460"/>
              <a:ext cx="161984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>
                  <a:latin typeface="Arial Nova" panose="020B0504020202020204" pitchFamily="34" charset="0"/>
                </a:rPr>
                <a:t>ЗАДАЧИ:</a:t>
              </a:r>
            </a:p>
          </p:txBody>
        </p:sp>
        <p:pic>
          <p:nvPicPr>
            <p:cNvPr id="269" name="Рисунок 268" descr="Схема со сплошной заливкой">
              <a:extLst>
                <a:ext uri="{FF2B5EF4-FFF2-40B4-BE49-F238E27FC236}">
                  <a16:creationId xmlns:a16="http://schemas.microsoft.com/office/drawing/2014/main" id="{839AB50E-536A-2673-BABA-7A36EEDB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65522" y="3054003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39C89F4-D7E1-51FE-9B04-EFF666528942}"/>
              </a:ext>
            </a:extLst>
          </p:cNvPr>
          <p:cNvGrpSpPr/>
          <p:nvPr/>
        </p:nvGrpSpPr>
        <p:grpSpPr>
          <a:xfrm>
            <a:off x="396414" y="4657918"/>
            <a:ext cx="7298786" cy="1291624"/>
            <a:chOff x="414425" y="4742706"/>
            <a:chExt cx="7298786" cy="1291624"/>
          </a:xfrm>
        </p:grpSpPr>
        <p:pic>
          <p:nvPicPr>
            <p:cNvPr id="5" name="Рисунок 4" descr="Интернет со сплошной заливкой">
              <a:extLst>
                <a:ext uri="{FF2B5EF4-FFF2-40B4-BE49-F238E27FC236}">
                  <a16:creationId xmlns:a16="http://schemas.microsoft.com/office/drawing/2014/main" id="{64211B62-1C7D-F3E0-DCDB-4143A814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8671" y="5119930"/>
              <a:ext cx="914400" cy="914400"/>
            </a:xfrm>
            <a:prstGeom prst="rect">
              <a:avLst/>
            </a:prstGeom>
          </p:spPr>
        </p:pic>
        <p:pic>
          <p:nvPicPr>
            <p:cNvPr id="6" name="Рисунок 5" descr="ДНК со сплошной заливкой">
              <a:extLst>
                <a:ext uri="{FF2B5EF4-FFF2-40B4-BE49-F238E27FC236}">
                  <a16:creationId xmlns:a16="http://schemas.microsoft.com/office/drawing/2014/main" id="{4A2DECBA-4D17-C4C8-EAF7-BD1C79CD4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0794" y="5119930"/>
              <a:ext cx="796637" cy="796637"/>
            </a:xfrm>
            <a:prstGeom prst="rect">
              <a:avLst/>
            </a:prstGeom>
          </p:spPr>
        </p:pic>
        <p:pic>
          <p:nvPicPr>
            <p:cNvPr id="7" name="Рисунок 6" descr="Сеть со сплошной заливкой">
              <a:extLst>
                <a:ext uri="{FF2B5EF4-FFF2-40B4-BE49-F238E27FC236}">
                  <a16:creationId xmlns:a16="http://schemas.microsoft.com/office/drawing/2014/main" id="{A5E776F7-426D-6D3B-E3E3-79A233506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16574" y="5132106"/>
              <a:ext cx="796637" cy="796637"/>
            </a:xfrm>
            <a:prstGeom prst="rect">
              <a:avLst/>
            </a:prstGeom>
          </p:spPr>
        </p:pic>
        <p:pic>
          <p:nvPicPr>
            <p:cNvPr id="8" name="Рисунок 7" descr="Груз со сплошной заливкой">
              <a:extLst>
                <a:ext uri="{FF2B5EF4-FFF2-40B4-BE49-F238E27FC236}">
                  <a16:creationId xmlns:a16="http://schemas.microsoft.com/office/drawing/2014/main" id="{9108787C-58D9-F295-FD2A-81FD9763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65154" y="5119930"/>
              <a:ext cx="914400" cy="914400"/>
            </a:xfrm>
            <a:prstGeom prst="rect">
              <a:avLst/>
            </a:prstGeom>
          </p:spPr>
        </p:pic>
        <p:pic>
          <p:nvPicPr>
            <p:cNvPr id="9" name="Рисунок 8" descr="Подключения со сплошной заливкой">
              <a:extLst>
                <a:ext uri="{FF2B5EF4-FFF2-40B4-BE49-F238E27FC236}">
                  <a16:creationId xmlns:a16="http://schemas.microsoft.com/office/drawing/2014/main" id="{94EDB66F-89BB-F4CB-F4C2-208220513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56548" y="5119930"/>
              <a:ext cx="914400" cy="914400"/>
            </a:xfrm>
            <a:prstGeom prst="rect">
              <a:avLst/>
            </a:prstGeom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16565EB-BC97-B511-3037-1BD323F08764}"/>
                </a:ext>
              </a:extLst>
            </p:cNvPr>
            <p:cNvGrpSpPr/>
            <p:nvPr/>
          </p:nvGrpSpPr>
          <p:grpSpPr>
            <a:xfrm>
              <a:off x="6007277" y="5119930"/>
              <a:ext cx="681572" cy="681572"/>
              <a:chOff x="7626125" y="3998085"/>
              <a:chExt cx="681572" cy="681572"/>
            </a:xfrm>
          </p:grpSpPr>
          <p:pic>
            <p:nvPicPr>
              <p:cNvPr id="11" name="Рисунок 10" descr="Поезд со сплошной заливкой">
                <a:extLst>
                  <a:ext uri="{FF2B5EF4-FFF2-40B4-BE49-F238E27FC236}">
                    <a16:creationId xmlns:a16="http://schemas.microsoft.com/office/drawing/2014/main" id="{DCE79C34-5025-32C9-EA3D-04CB02DA6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626125" y="3998085"/>
                <a:ext cx="681572" cy="681572"/>
              </a:xfrm>
              <a:prstGeom prst="rect">
                <a:avLst/>
              </a:prstGeom>
            </p:spPr>
          </p:pic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F98783-7CFA-B2B9-B60E-6A26EC0A0AD0}"/>
                  </a:ext>
                </a:extLst>
              </p:cNvPr>
              <p:cNvSpPr/>
              <p:nvPr/>
            </p:nvSpPr>
            <p:spPr>
              <a:xfrm>
                <a:off x="7790108" y="4008742"/>
                <a:ext cx="340158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ndara" panose="020E0502030303020204" pitchFamily="34" charset="0"/>
                  </a:rPr>
                  <a:t>М</a:t>
                </a:r>
              </a:p>
            </p:txBody>
          </p:sp>
        </p:grpSp>
        <p:pic>
          <p:nvPicPr>
            <p:cNvPr id="13" name="Рисунок 12" descr="Созвездие со сплошной заливкой">
              <a:extLst>
                <a:ext uri="{FF2B5EF4-FFF2-40B4-BE49-F238E27FC236}">
                  <a16:creationId xmlns:a16="http://schemas.microsoft.com/office/drawing/2014/main" id="{7183511C-7294-B883-F14E-939897CB6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4425" y="501434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4A37B3-BF01-E9CA-A546-2A521473FB68}"/>
                </a:ext>
              </a:extLst>
            </p:cNvPr>
            <p:cNvSpPr txBox="1"/>
            <p:nvPr/>
          </p:nvSpPr>
          <p:spPr>
            <a:xfrm>
              <a:off x="2166247" y="4742706"/>
              <a:ext cx="244953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latin typeface="Arial Nova" panose="020B0504020202020204" pitchFamily="34" charset="0"/>
                </a:rPr>
                <a:t>ПРИМЕНЕНИЕ:</a:t>
              </a:r>
            </a:p>
          </p:txBody>
        </p:sp>
      </p:grp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4940B27-6A5E-C5CC-DE83-1A426793A1DE}"/>
              </a:ext>
            </a:extLst>
          </p:cNvPr>
          <p:cNvGraphicFramePr>
            <a:graphicFrameLocks noGrp="1"/>
          </p:cNvGraphicFramePr>
          <p:nvPr/>
        </p:nvGraphicFramePr>
        <p:xfrm>
          <a:off x="1153407" y="428957"/>
          <a:ext cx="124968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59815957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6286185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3238081049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393816409"/>
                    </a:ext>
                  </a:extLst>
                </a:gridCol>
              </a:tblGrid>
              <a:tr h="153108"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05912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97073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1901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228181"/>
                  </a:ext>
                </a:extLst>
              </a:tr>
            </a:tbl>
          </a:graphicData>
        </a:graphic>
      </p:graphicFrame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825BED-F00B-3202-007C-31418D3CE0C2}"/>
              </a:ext>
            </a:extLst>
          </p:cNvPr>
          <p:cNvGrpSpPr/>
          <p:nvPr/>
        </p:nvGrpSpPr>
        <p:grpSpPr>
          <a:xfrm>
            <a:off x="4172681" y="176212"/>
            <a:ext cx="1377125" cy="1715316"/>
            <a:chOff x="4190692" y="261000"/>
            <a:chExt cx="1377125" cy="1715316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22E725A4-8C16-5AE8-2971-C1D602E0800E}"/>
                </a:ext>
              </a:extLst>
            </p:cNvPr>
            <p:cNvGrpSpPr/>
            <p:nvPr/>
          </p:nvGrpSpPr>
          <p:grpSpPr>
            <a:xfrm rot="2446020">
              <a:off x="4190692" y="354294"/>
              <a:ext cx="1231614" cy="1362565"/>
              <a:chOff x="3436866" y="2204687"/>
              <a:chExt cx="1231614" cy="1362565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6C816274-537C-2EBB-1EF0-A67AF97215E0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5CE4A06-15EA-F4A6-9ED2-8C9812646080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792E4E4C-C2BC-ACC8-FCF3-8A7CE850FFDF}"/>
                  </a:ext>
                </a:extLst>
              </p:cNvPr>
              <p:cNvSpPr/>
              <p:nvPr/>
            </p:nvSpPr>
            <p:spPr>
              <a:xfrm>
                <a:off x="4127098" y="3423252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0AABBA97-EE2D-202E-B911-C6B221406441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784A9E6C-D414-6ACA-DD0D-6BBA82300A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5014" y="2273230"/>
                <a:ext cx="610852" cy="5520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A201F7E3-FEDA-28B1-3BD0-3591A81129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5866" y="2670542"/>
                <a:ext cx="503765" cy="277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EA3D2D95-403A-7A52-6FC6-379E9D4D1E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7052" y="2271129"/>
                <a:ext cx="507874" cy="3973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9D9D2EB8-A7B9-6A2B-8E7D-E9356D3A3B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5014" y="2820522"/>
                <a:ext cx="619668" cy="1229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2766DB3E-1A5B-D226-0313-94A4016573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0119" y="2820191"/>
                <a:ext cx="707795" cy="6877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8D1A6761-5A01-AF57-1801-1FCE453AF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9098" y="2668441"/>
                <a:ext cx="411234" cy="8395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D5C6D024-DB90-7E7D-AFBB-51C31C80FD6C}"/>
                  </a:ext>
                </a:extLst>
              </p:cNvPr>
              <p:cNvSpPr/>
              <p:nvPr/>
            </p:nvSpPr>
            <p:spPr>
              <a:xfrm>
                <a:off x="4524480" y="2607046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41309CE5-C1E8-D3BC-61F7-7DA05CC62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02609" y="2267136"/>
                <a:ext cx="9940" cy="67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4C5F13E6-7E8D-A47D-1783-87FE52E1A673}"/>
                </a:ext>
              </a:extLst>
            </p:cNvPr>
            <p:cNvGrpSpPr/>
            <p:nvPr/>
          </p:nvGrpSpPr>
          <p:grpSpPr>
            <a:xfrm>
              <a:off x="4302923" y="261000"/>
              <a:ext cx="1264894" cy="1715316"/>
              <a:chOff x="4302923" y="261000"/>
              <a:chExt cx="1264894" cy="171531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088CEE-D769-3595-85E6-3D0D21225467}"/>
                  </a:ext>
                </a:extLst>
              </p:cNvPr>
              <p:cNvSpPr txBox="1"/>
              <p:nvPr/>
            </p:nvSpPr>
            <p:spPr>
              <a:xfrm>
                <a:off x="4302923" y="266014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B8B507-4291-8658-9449-0446530E920D}"/>
                  </a:ext>
                </a:extLst>
              </p:cNvPr>
              <p:cNvSpPr txBox="1"/>
              <p:nvPr/>
            </p:nvSpPr>
            <p:spPr>
              <a:xfrm>
                <a:off x="5138104" y="261000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47875F-D3A1-B124-E698-DF23B65B76CD}"/>
                  </a:ext>
                </a:extLst>
              </p:cNvPr>
              <p:cNvSpPr txBox="1"/>
              <p:nvPr/>
            </p:nvSpPr>
            <p:spPr>
              <a:xfrm>
                <a:off x="4696595" y="72392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3D4760-8876-CB83-D966-ECC0DC059EC1}"/>
                  </a:ext>
                </a:extLst>
              </p:cNvPr>
              <p:cNvSpPr txBox="1"/>
              <p:nvPr/>
            </p:nvSpPr>
            <p:spPr>
              <a:xfrm>
                <a:off x="5311684" y="868111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Г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7F3F6B-11CF-0ECC-C406-3C99F76D9291}"/>
                  </a:ext>
                </a:extLst>
              </p:cNvPr>
              <p:cNvSpPr txBox="1"/>
              <p:nvPr/>
            </p:nvSpPr>
            <p:spPr>
              <a:xfrm>
                <a:off x="4395210" y="1606984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Д</a:t>
                </a:r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40BA79D6-8904-A999-4C48-54DFA3C3430D}"/>
              </a:ext>
            </a:extLst>
          </p:cNvPr>
          <p:cNvGrpSpPr/>
          <p:nvPr/>
        </p:nvGrpSpPr>
        <p:grpSpPr>
          <a:xfrm>
            <a:off x="9748060" y="610876"/>
            <a:ext cx="511528" cy="371147"/>
            <a:chOff x="9718715" y="1266762"/>
            <a:chExt cx="511528" cy="371147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0D22B2F9-91A5-25E4-4BC2-3EB0D9530265}"/>
                </a:ext>
              </a:extLst>
            </p:cNvPr>
            <p:cNvSpPr/>
            <p:nvPr/>
          </p:nvSpPr>
          <p:spPr>
            <a:xfrm>
              <a:off x="9923993" y="1529909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126B-9856-0A44-6823-0DFA8B2B8EFD}"/>
                </a:ext>
              </a:extLst>
            </p:cNvPr>
            <p:cNvSpPr txBox="1"/>
            <p:nvPr/>
          </p:nvSpPr>
          <p:spPr>
            <a:xfrm>
              <a:off x="9718715" y="1266762"/>
              <a:ext cx="511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latin typeface="Arial Nova" panose="020B0504020202020204" pitchFamily="34" charset="0"/>
                </a:rPr>
                <a:t>А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2B47953-CE0E-5D72-2C1D-0673ECE1EEDC}"/>
              </a:ext>
            </a:extLst>
          </p:cNvPr>
          <p:cNvGrpSpPr/>
          <p:nvPr/>
        </p:nvGrpSpPr>
        <p:grpSpPr>
          <a:xfrm>
            <a:off x="3925241" y="2493717"/>
            <a:ext cx="1511775" cy="1618865"/>
            <a:chOff x="3943252" y="2578505"/>
            <a:chExt cx="1511775" cy="1618865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01BE6C27-3A25-07BA-B7CC-DDB860449852}"/>
                </a:ext>
              </a:extLst>
            </p:cNvPr>
            <p:cNvGrpSpPr/>
            <p:nvPr/>
          </p:nvGrpSpPr>
          <p:grpSpPr>
            <a:xfrm rot="19517190">
              <a:off x="4011721" y="2791964"/>
              <a:ext cx="1288404" cy="1405406"/>
              <a:chOff x="3380076" y="2161846"/>
              <a:chExt cx="1288404" cy="1405406"/>
            </a:xfrm>
          </p:grpSpPr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40C6627A-AC45-FBD4-F67B-FDC961793136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4E74A844-AF46-8158-067E-38D81760D281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0B3DE4A3-E28F-B75F-7210-9FA537099F91}"/>
                  </a:ext>
                </a:extLst>
              </p:cNvPr>
              <p:cNvSpPr/>
              <p:nvPr/>
            </p:nvSpPr>
            <p:spPr>
              <a:xfrm>
                <a:off x="4127098" y="3423252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47619A42-91E6-0DF3-3CA1-15F75DA4EF51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:a16="http://schemas.microsoft.com/office/drawing/2014/main" id="{D45B9C07-D532-DA28-FEF2-FF14C1BE6DC6}"/>
                  </a:ext>
                </a:extLst>
              </p:cNvPr>
              <p:cNvCxnSpPr>
                <a:cxnSpLocks/>
                <a:stCxn id="99" idx="7"/>
              </p:cNvCxnSpPr>
              <p:nvPr/>
            </p:nvCxnSpPr>
            <p:spPr>
              <a:xfrm rot="2082810" flipV="1">
                <a:off x="3749496" y="2161846"/>
                <a:ext cx="166651" cy="718383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78DD9038-F90B-C8B2-5B2A-318C4CAE827F}"/>
                  </a:ext>
                </a:extLst>
              </p:cNvPr>
              <p:cNvCxnSpPr>
                <a:cxnSpLocks/>
              </p:cNvCxnSpPr>
              <p:nvPr/>
            </p:nvCxnSpPr>
            <p:spPr>
              <a:xfrm rot="2082810" flipV="1">
                <a:off x="4269555" y="2578549"/>
                <a:ext cx="248931" cy="430959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7CBDF526-AB67-DFA8-41A6-787B39E086B8}"/>
                  </a:ext>
                </a:extLst>
              </p:cNvPr>
              <p:cNvCxnSpPr>
                <a:cxnSpLocks/>
                <a:stCxn id="108" idx="1"/>
              </p:cNvCxnSpPr>
              <p:nvPr/>
            </p:nvCxnSpPr>
            <p:spPr>
              <a:xfrm rot="2082810" flipH="1" flipV="1">
                <a:off x="4035315" y="2430610"/>
                <a:ext cx="571989" cy="38044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6DB50AD6-8C21-9B14-1708-7C227F10458A}"/>
                  </a:ext>
                </a:extLst>
              </p:cNvPr>
              <p:cNvCxnSpPr>
                <a:cxnSpLocks/>
                <a:stCxn id="101" idx="2"/>
                <a:endCxn id="99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7235DB31-1CC6-5E7F-4124-7FBA26388500}"/>
                  </a:ext>
                </a:extLst>
              </p:cNvPr>
              <p:cNvCxnSpPr>
                <a:cxnSpLocks/>
                <a:stCxn id="100" idx="1"/>
              </p:cNvCxnSpPr>
              <p:nvPr/>
            </p:nvCxnSpPr>
            <p:spPr>
              <a:xfrm rot="2082810" flipH="1" flipV="1">
                <a:off x="3380076" y="3060266"/>
                <a:ext cx="888153" cy="144000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CBEA0DD2-5351-908C-A1A3-0D4EEC18A648}"/>
                  </a:ext>
                </a:extLst>
              </p:cNvPr>
              <p:cNvCxnSpPr>
                <a:cxnSpLocks/>
                <a:stCxn id="100" idx="7"/>
              </p:cNvCxnSpPr>
              <p:nvPr/>
            </p:nvCxnSpPr>
            <p:spPr>
              <a:xfrm rot="2082810" flipH="1" flipV="1">
                <a:off x="4357338" y="2634895"/>
                <a:ext cx="145665" cy="842991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421F76AB-D686-D22E-514B-C70DE0BD37EE}"/>
                  </a:ext>
                </a:extLst>
              </p:cNvPr>
              <p:cNvSpPr/>
              <p:nvPr/>
            </p:nvSpPr>
            <p:spPr>
              <a:xfrm>
                <a:off x="4524480" y="2607046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4CD8DB4D-5C26-3584-4078-219080F0D538}"/>
                  </a:ext>
                </a:extLst>
              </p:cNvPr>
              <p:cNvCxnSpPr>
                <a:cxnSpLocks/>
                <a:stCxn id="101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2E2C855A-7E44-4204-F7E8-F3BAF78B1446}"/>
                </a:ext>
              </a:extLst>
            </p:cNvPr>
            <p:cNvGrpSpPr/>
            <p:nvPr/>
          </p:nvGrpSpPr>
          <p:grpSpPr>
            <a:xfrm>
              <a:off x="3943252" y="2578505"/>
              <a:ext cx="1511775" cy="1519717"/>
              <a:chOff x="3943252" y="2578505"/>
              <a:chExt cx="1511775" cy="151971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903E10-5930-27BE-9FC4-9745782F7989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1B6D2C-F629-BD1E-3C6D-ABEFFC954448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F1BC88-B72A-D198-5A1E-AF2BA0D33AD4}"/>
                  </a:ext>
                </a:extLst>
              </p:cNvPr>
              <p:cNvSpPr txBox="1"/>
              <p:nvPr/>
            </p:nvSpPr>
            <p:spPr>
              <a:xfrm>
                <a:off x="4918708" y="2632209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Г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BBD79F-3687-9764-448E-2B863185FE73}"/>
                  </a:ext>
                </a:extLst>
              </p:cNvPr>
              <p:cNvSpPr txBox="1"/>
              <p:nvPr/>
            </p:nvSpPr>
            <p:spPr>
              <a:xfrm>
                <a:off x="4413485" y="328165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FFEFD2-DAC1-437F-F73F-269C5F555B88}"/>
                  </a:ext>
                </a:extLst>
              </p:cNvPr>
              <p:cNvSpPr txBox="1"/>
              <p:nvPr/>
            </p:nvSpPr>
            <p:spPr>
              <a:xfrm>
                <a:off x="5198894" y="3728890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Д</a:t>
                </a:r>
              </a:p>
            </p:txBody>
          </p:sp>
        </p:grp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F73259D-9238-4D86-0DCA-EB84946227F9}"/>
              </a:ext>
            </a:extLst>
          </p:cNvPr>
          <p:cNvCxnSpPr>
            <a:endCxn id="239" idx="1"/>
          </p:cNvCxnSpPr>
          <p:nvPr/>
        </p:nvCxnSpPr>
        <p:spPr>
          <a:xfrm>
            <a:off x="2563688" y="1361674"/>
            <a:ext cx="352392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C2FC702-A3B4-710F-49ED-985591525BAC}"/>
              </a:ext>
            </a:extLst>
          </p:cNvPr>
          <p:cNvCxnSpPr>
            <a:endCxn id="239" idx="7"/>
          </p:cNvCxnSpPr>
          <p:nvPr/>
        </p:nvCxnSpPr>
        <p:spPr>
          <a:xfrm flipH="1">
            <a:off x="3869200" y="1393504"/>
            <a:ext cx="326560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60A9684-235A-C8CA-DC5C-85B2B2FBF23B}"/>
              </a:ext>
            </a:extLst>
          </p:cNvPr>
          <p:cNvCxnSpPr>
            <a:endCxn id="239" idx="3"/>
          </p:cNvCxnSpPr>
          <p:nvPr/>
        </p:nvCxnSpPr>
        <p:spPr>
          <a:xfrm flipV="1">
            <a:off x="2563688" y="2703708"/>
            <a:ext cx="352392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4642881-6E9A-092F-E2F5-C73C55F92C2D}"/>
              </a:ext>
            </a:extLst>
          </p:cNvPr>
          <p:cNvCxnSpPr>
            <a:stCxn id="239" idx="5"/>
          </p:cNvCxnSpPr>
          <p:nvPr/>
        </p:nvCxnSpPr>
        <p:spPr>
          <a:xfrm>
            <a:off x="3869200" y="2703707"/>
            <a:ext cx="326560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125DE2C-9DB0-469E-0327-4E071E1F0E07}"/>
              </a:ext>
            </a:extLst>
          </p:cNvPr>
          <p:cNvCxnSpPr>
            <a:stCxn id="239" idx="4"/>
          </p:cNvCxnSpPr>
          <p:nvPr/>
        </p:nvCxnSpPr>
        <p:spPr>
          <a:xfrm flipH="1">
            <a:off x="3387105" y="2905693"/>
            <a:ext cx="5535" cy="16613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527906B-E513-72A8-CB5A-A8D6082C9DB5}"/>
              </a:ext>
            </a:extLst>
          </p:cNvPr>
          <p:cNvSpPr txBox="1"/>
          <p:nvPr/>
        </p:nvSpPr>
        <p:spPr>
          <a:xfrm>
            <a:off x="10371707" y="1010485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8E5E4E2-01FE-864C-B168-C22190497FDF}"/>
              </a:ext>
            </a:extLst>
          </p:cNvPr>
          <p:cNvGrpSpPr/>
          <p:nvPr/>
        </p:nvGrpSpPr>
        <p:grpSpPr>
          <a:xfrm>
            <a:off x="9460285" y="3300527"/>
            <a:ext cx="1035286" cy="387798"/>
            <a:chOff x="9478296" y="3385315"/>
            <a:chExt cx="1035286" cy="38779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D814486-CE0E-C930-004A-D60E10211B86}"/>
                </a:ext>
              </a:extLst>
            </p:cNvPr>
            <p:cNvSpPr txBox="1"/>
            <p:nvPr/>
          </p:nvSpPr>
          <p:spPr>
            <a:xfrm>
              <a:off x="9478296" y="3385315"/>
              <a:ext cx="103528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>
                  <a:latin typeface="Arial Nova" panose="020B0504020202020204" pitchFamily="34" charset="0"/>
                </a:rPr>
                <a:t>А</a:t>
              </a:r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2AF1A46D-BDE4-D922-18A9-C307AFF83326}"/>
                </a:ext>
              </a:extLst>
            </p:cNvPr>
            <p:cNvGrpSpPr/>
            <p:nvPr/>
          </p:nvGrpSpPr>
          <p:grpSpPr>
            <a:xfrm>
              <a:off x="9615142" y="3665113"/>
              <a:ext cx="674734" cy="108000"/>
              <a:chOff x="9573741" y="2338281"/>
              <a:chExt cx="674734" cy="108000"/>
            </a:xfrm>
          </p:grpSpPr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4084CE74-B729-A280-9627-79EE926DAC67}"/>
                  </a:ext>
                </a:extLst>
              </p:cNvPr>
              <p:cNvSpPr/>
              <p:nvPr/>
            </p:nvSpPr>
            <p:spPr>
              <a:xfrm>
                <a:off x="9573741" y="2338281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AF7B5210-547D-35B4-33E1-FB67A7A117AD}"/>
                  </a:ext>
                </a:extLst>
              </p:cNvPr>
              <p:cNvCxnSpPr>
                <a:cxnSpLocks/>
                <a:stCxn id="77" idx="6"/>
              </p:cNvCxnSpPr>
              <p:nvPr/>
            </p:nvCxnSpPr>
            <p:spPr>
              <a:xfrm>
                <a:off x="9681741" y="2392281"/>
                <a:ext cx="566734" cy="0"/>
              </a:xfrm>
              <a:prstGeom prst="line">
                <a:avLst/>
              </a:prstGeom>
              <a:ln w="31750"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90D49E55-EB16-A124-6DC9-426868933116}"/>
              </a:ext>
            </a:extLst>
          </p:cNvPr>
          <p:cNvGrpSpPr/>
          <p:nvPr/>
        </p:nvGrpSpPr>
        <p:grpSpPr>
          <a:xfrm>
            <a:off x="9597131" y="3691452"/>
            <a:ext cx="846230" cy="444476"/>
            <a:chOff x="9615142" y="3776240"/>
            <a:chExt cx="846230" cy="444476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2053CA18-5EAD-5606-6FE0-6BCD87EFFE8F}"/>
                </a:ext>
              </a:extLst>
            </p:cNvPr>
            <p:cNvGrpSpPr/>
            <p:nvPr/>
          </p:nvGrpSpPr>
          <p:grpSpPr>
            <a:xfrm>
              <a:off x="9658572" y="4112716"/>
              <a:ext cx="674734" cy="108000"/>
              <a:chOff x="9681741" y="2338281"/>
              <a:chExt cx="674734" cy="108000"/>
            </a:xfrm>
          </p:grpSpPr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48FC8C02-AD2B-48ED-67F9-7B00434EF1F9}"/>
                  </a:ext>
                </a:extLst>
              </p:cNvPr>
              <p:cNvSpPr/>
              <p:nvPr/>
            </p:nvSpPr>
            <p:spPr>
              <a:xfrm>
                <a:off x="10248475" y="2338281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98C55A90-6EA7-C34A-6B4D-F52E0DB976B1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9681741" y="2392281"/>
                <a:ext cx="566734" cy="0"/>
              </a:xfrm>
              <a:prstGeom prst="line">
                <a:avLst/>
              </a:prstGeom>
              <a:ln w="31750"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F62E0B2-CA14-876C-1FE5-FC183F3423EE}"/>
                </a:ext>
              </a:extLst>
            </p:cNvPr>
            <p:cNvSpPr txBox="1"/>
            <p:nvPr/>
          </p:nvSpPr>
          <p:spPr>
            <a:xfrm>
              <a:off x="9615142" y="3776240"/>
              <a:ext cx="84623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400" dirty="0">
                  <a:latin typeface="Arial Nova" panose="020B0504020202020204" pitchFamily="34" charset="0"/>
                </a:rPr>
                <a:t>Д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F29A85-B8E0-703D-C8AD-D57E23565DDF}"/>
              </a:ext>
            </a:extLst>
          </p:cNvPr>
          <p:cNvSpPr txBox="1"/>
          <p:nvPr/>
        </p:nvSpPr>
        <p:spPr>
          <a:xfrm>
            <a:off x="139538" y="5783163"/>
            <a:ext cx="953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__________________________________________________________________________________________________________________________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33DDF-793C-5FDC-D034-BBA33BEB18CE}"/>
              </a:ext>
            </a:extLst>
          </p:cNvPr>
          <p:cNvSpPr txBox="1"/>
          <p:nvPr/>
        </p:nvSpPr>
        <p:spPr>
          <a:xfrm>
            <a:off x="10371707" y="1461227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F33E5-584E-9308-54EE-071CB10B96E6}"/>
              </a:ext>
            </a:extLst>
          </p:cNvPr>
          <p:cNvSpPr txBox="1"/>
          <p:nvPr/>
        </p:nvSpPr>
        <p:spPr>
          <a:xfrm>
            <a:off x="10371707" y="1911969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1539C-72A2-7CEA-414A-F2B9F474B916}"/>
              </a:ext>
            </a:extLst>
          </p:cNvPr>
          <p:cNvSpPr txBox="1"/>
          <p:nvPr/>
        </p:nvSpPr>
        <p:spPr>
          <a:xfrm>
            <a:off x="10371707" y="2362711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B5F0C7-7753-EE96-E3E0-46EE799F6561}"/>
              </a:ext>
            </a:extLst>
          </p:cNvPr>
          <p:cNvSpPr txBox="1"/>
          <p:nvPr/>
        </p:nvSpPr>
        <p:spPr>
          <a:xfrm>
            <a:off x="10371707" y="2813453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B83631-4284-281D-3835-D8F30D1D90D2}"/>
              </a:ext>
            </a:extLst>
          </p:cNvPr>
          <p:cNvSpPr txBox="1"/>
          <p:nvPr/>
        </p:nvSpPr>
        <p:spPr>
          <a:xfrm>
            <a:off x="10371707" y="3264195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70572B-36F6-A9B5-F757-B8465C3F4305}"/>
              </a:ext>
            </a:extLst>
          </p:cNvPr>
          <p:cNvSpPr txBox="1"/>
          <p:nvPr/>
        </p:nvSpPr>
        <p:spPr>
          <a:xfrm>
            <a:off x="10371707" y="3714935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_________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DB8468-F71C-AE0A-C2C6-15047CF7B0F5}"/>
              </a:ext>
            </a:extLst>
          </p:cNvPr>
          <p:cNvSpPr txBox="1"/>
          <p:nvPr/>
        </p:nvSpPr>
        <p:spPr>
          <a:xfrm>
            <a:off x="9460285" y="4546855"/>
            <a:ext cx="2713717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Georgia" panose="02040502050405020303" pitchFamily="18" charset="0"/>
              </a:rPr>
              <a:t>Заполните интеллект-карту!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E5E641B-8D5A-869A-E524-8938D3B0D3F1}"/>
              </a:ext>
            </a:extLst>
          </p:cNvPr>
          <p:cNvSpPr txBox="1"/>
          <p:nvPr/>
        </p:nvSpPr>
        <p:spPr>
          <a:xfrm>
            <a:off x="4626281" y="4030978"/>
            <a:ext cx="21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6B026F1-8C8B-A032-2642-C624AF5539F4}"/>
              </a:ext>
            </a:extLst>
          </p:cNvPr>
          <p:cNvSpPr txBox="1"/>
          <p:nvPr/>
        </p:nvSpPr>
        <p:spPr>
          <a:xfrm>
            <a:off x="6820188" y="4030979"/>
            <a:ext cx="21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580453F-BADC-994D-CE65-4D92720040E9}"/>
              </a:ext>
            </a:extLst>
          </p:cNvPr>
          <p:cNvSpPr txBox="1"/>
          <p:nvPr/>
        </p:nvSpPr>
        <p:spPr>
          <a:xfrm>
            <a:off x="5169432" y="2518633"/>
            <a:ext cx="388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________________________</a:t>
            </a:r>
          </a:p>
        </p:txBody>
      </p: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03F04F4B-024D-E5B8-2867-9A64723E40E2}"/>
              </a:ext>
            </a:extLst>
          </p:cNvPr>
          <p:cNvGrpSpPr/>
          <p:nvPr/>
        </p:nvGrpSpPr>
        <p:grpSpPr>
          <a:xfrm>
            <a:off x="5619725" y="2973783"/>
            <a:ext cx="1066931" cy="1235292"/>
            <a:chOff x="3938429" y="2578505"/>
            <a:chExt cx="1066931" cy="1235292"/>
          </a:xfrm>
        </p:grpSpPr>
        <p:grpSp>
          <p:nvGrpSpPr>
            <p:cNvPr id="187" name="Группа 186">
              <a:extLst>
                <a:ext uri="{FF2B5EF4-FFF2-40B4-BE49-F238E27FC236}">
                  <a16:creationId xmlns:a16="http://schemas.microsoft.com/office/drawing/2014/main" id="{96B0D038-E01E-E362-10A4-BE648891213D}"/>
                </a:ext>
              </a:extLst>
            </p:cNvPr>
            <p:cNvGrpSpPr/>
            <p:nvPr/>
          </p:nvGrpSpPr>
          <p:grpSpPr>
            <a:xfrm rot="19517190">
              <a:off x="3938429" y="2937073"/>
              <a:ext cx="840634" cy="844101"/>
              <a:chOff x="3436866" y="2161846"/>
              <a:chExt cx="840634" cy="844101"/>
            </a:xfrm>
          </p:grpSpPr>
          <p:sp>
            <p:nvSpPr>
              <p:cNvPr id="192" name="Овал 191">
                <a:extLst>
                  <a:ext uri="{FF2B5EF4-FFF2-40B4-BE49-F238E27FC236}">
                    <a16:creationId xmlns:a16="http://schemas.microsoft.com/office/drawing/2014/main" id="{E5716597-F377-4201-51D7-5A14208E6E74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93" name="Овал 192">
                <a:extLst>
                  <a:ext uri="{FF2B5EF4-FFF2-40B4-BE49-F238E27FC236}">
                    <a16:creationId xmlns:a16="http://schemas.microsoft.com/office/drawing/2014/main" id="{69681817-F556-806D-F6D9-8860FB973ADE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94" name="Овал 193">
                <a:extLst>
                  <a:ext uri="{FF2B5EF4-FFF2-40B4-BE49-F238E27FC236}">
                    <a16:creationId xmlns:a16="http://schemas.microsoft.com/office/drawing/2014/main" id="{09ABD75E-8AC7-533A-EF31-B9BD9155BD96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CC6D60D2-5D03-C27B-AAD7-6470C36207A2}"/>
                  </a:ext>
                </a:extLst>
              </p:cNvPr>
              <p:cNvCxnSpPr>
                <a:cxnSpLocks/>
                <a:stCxn id="193" idx="7"/>
              </p:cNvCxnSpPr>
              <p:nvPr/>
            </p:nvCxnSpPr>
            <p:spPr>
              <a:xfrm rot="2082810" flipV="1">
                <a:off x="3749496" y="2161846"/>
                <a:ext cx="166651" cy="718383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>
                <a:extLst>
                  <a:ext uri="{FF2B5EF4-FFF2-40B4-BE49-F238E27FC236}">
                    <a16:creationId xmlns:a16="http://schemas.microsoft.com/office/drawing/2014/main" id="{78BCFB9C-894A-0C73-09E5-2BF398E1F320}"/>
                  </a:ext>
                </a:extLst>
              </p:cNvPr>
              <p:cNvCxnSpPr>
                <a:cxnSpLocks/>
                <a:stCxn id="194" idx="2"/>
                <a:endCxn id="193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1DFECDAA-D0B9-8569-6B7D-8D67D2EF156C}"/>
                  </a:ext>
                </a:extLst>
              </p:cNvPr>
              <p:cNvCxnSpPr>
                <a:cxnSpLocks/>
                <a:stCxn id="194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65C3FA5A-63DC-3B77-93AB-1D7CE1107CE5}"/>
                </a:ext>
              </a:extLst>
            </p:cNvPr>
            <p:cNvGrpSpPr/>
            <p:nvPr/>
          </p:nvGrpSpPr>
          <p:grpSpPr>
            <a:xfrm>
              <a:off x="3943252" y="2578505"/>
              <a:ext cx="1062108" cy="1235292"/>
              <a:chOff x="3943252" y="2578505"/>
              <a:chExt cx="1062108" cy="1235292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B57A90-1C2A-8BFB-9378-C1D7A32BDA23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DC306A34-0D5E-D5B7-B5D8-D51E9E7D9198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22CFA8B-1A21-8977-B89C-6D85DD3C0B06}"/>
                  </a:ext>
                </a:extLst>
              </p:cNvPr>
              <p:cNvSpPr txBox="1"/>
              <p:nvPr/>
            </p:nvSpPr>
            <p:spPr>
              <a:xfrm>
                <a:off x="4749227" y="318115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</p:grp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F5D5DCCA-D83E-AF65-38B4-72C9321C69FF}"/>
              </a:ext>
            </a:extLst>
          </p:cNvPr>
          <p:cNvGrpSpPr/>
          <p:nvPr/>
        </p:nvGrpSpPr>
        <p:grpSpPr>
          <a:xfrm>
            <a:off x="7381762" y="2973783"/>
            <a:ext cx="1067263" cy="1235292"/>
            <a:chOff x="3943252" y="2578505"/>
            <a:chExt cx="1067263" cy="1235292"/>
          </a:xfrm>
        </p:grpSpPr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7D9F7A89-21D3-BE43-1F57-0E7FBEDCAC0F}"/>
                </a:ext>
              </a:extLst>
            </p:cNvPr>
            <p:cNvGrpSpPr/>
            <p:nvPr/>
          </p:nvGrpSpPr>
          <p:grpSpPr>
            <a:xfrm rot="19517190">
              <a:off x="3950627" y="2976101"/>
              <a:ext cx="840634" cy="801260"/>
              <a:chOff x="3436866" y="2204687"/>
              <a:chExt cx="840634" cy="801260"/>
            </a:xfrm>
          </p:grpSpPr>
          <p:sp>
            <p:nvSpPr>
              <p:cNvPr id="204" name="Овал 203">
                <a:extLst>
                  <a:ext uri="{FF2B5EF4-FFF2-40B4-BE49-F238E27FC236}">
                    <a16:creationId xmlns:a16="http://schemas.microsoft.com/office/drawing/2014/main" id="{5A2C1406-2609-8A74-60E7-622DB5B76C26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05" name="Овал 204">
                <a:extLst>
                  <a:ext uri="{FF2B5EF4-FFF2-40B4-BE49-F238E27FC236}">
                    <a16:creationId xmlns:a16="http://schemas.microsoft.com/office/drawing/2014/main" id="{0A407B0E-714F-3D97-B7B2-6695E8A527E3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06" name="Овал 205">
                <a:extLst>
                  <a:ext uri="{FF2B5EF4-FFF2-40B4-BE49-F238E27FC236}">
                    <a16:creationId xmlns:a16="http://schemas.microsoft.com/office/drawing/2014/main" id="{32EACDD2-ED52-2AAF-B2F4-BD684E9F7566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207" name="Прямая соединительная линия 206">
                <a:extLst>
                  <a:ext uri="{FF2B5EF4-FFF2-40B4-BE49-F238E27FC236}">
                    <a16:creationId xmlns:a16="http://schemas.microsoft.com/office/drawing/2014/main" id="{F87E59A0-25D4-2A7B-E1FB-31CBF3BFA4FB}"/>
                  </a:ext>
                </a:extLst>
              </p:cNvPr>
              <p:cNvCxnSpPr>
                <a:cxnSpLocks/>
                <a:stCxn id="205" idx="7"/>
                <a:endCxn id="204" idx="3"/>
              </p:cNvCxnSpPr>
              <p:nvPr/>
            </p:nvCxnSpPr>
            <p:spPr>
              <a:xfrm rot="2082810" flipV="1">
                <a:off x="3730080" y="2223970"/>
                <a:ext cx="161255" cy="648504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>
                <a:extLst>
                  <a:ext uri="{FF2B5EF4-FFF2-40B4-BE49-F238E27FC236}">
                    <a16:creationId xmlns:a16="http://schemas.microsoft.com/office/drawing/2014/main" id="{FDFB82AA-C41C-C252-443F-EF094F4C2FA8}"/>
                  </a:ext>
                </a:extLst>
              </p:cNvPr>
              <p:cNvCxnSpPr>
                <a:cxnSpLocks/>
                <a:stCxn id="206" idx="2"/>
                <a:endCxn id="205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id="{8AE1F224-0565-0AE7-58FD-49BA3F7C34FC}"/>
                  </a:ext>
                </a:extLst>
              </p:cNvPr>
              <p:cNvCxnSpPr>
                <a:cxnSpLocks/>
                <a:stCxn id="206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Группа 199">
              <a:extLst>
                <a:ext uri="{FF2B5EF4-FFF2-40B4-BE49-F238E27FC236}">
                  <a16:creationId xmlns:a16="http://schemas.microsoft.com/office/drawing/2014/main" id="{76518F6A-F7B0-765C-D5BB-AC5711CBBD03}"/>
                </a:ext>
              </a:extLst>
            </p:cNvPr>
            <p:cNvGrpSpPr/>
            <p:nvPr/>
          </p:nvGrpSpPr>
          <p:grpSpPr>
            <a:xfrm>
              <a:off x="3943252" y="2578505"/>
              <a:ext cx="1067263" cy="1235292"/>
              <a:chOff x="3943252" y="2578505"/>
              <a:chExt cx="1067263" cy="1235292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C4B5952E-734A-196E-ADE6-C7E45341AE38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D9F9399-A389-C5F1-14F3-668ED824B9BA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459C40E9-3D6A-60C3-BDBD-5AFF8414F428}"/>
                  </a:ext>
                </a:extLst>
              </p:cNvPr>
              <p:cNvSpPr txBox="1"/>
              <p:nvPr/>
            </p:nvSpPr>
            <p:spPr>
              <a:xfrm>
                <a:off x="4754382" y="317339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</p:grpSp>
      </p:grpSp>
      <p:sp>
        <p:nvSpPr>
          <p:cNvPr id="210" name="Правая фигурная скобка 209">
            <a:extLst>
              <a:ext uri="{FF2B5EF4-FFF2-40B4-BE49-F238E27FC236}">
                <a16:creationId xmlns:a16="http://schemas.microsoft.com/office/drawing/2014/main" id="{40204BD4-3B0F-1441-40C3-D210DA55DE07}"/>
              </a:ext>
            </a:extLst>
          </p:cNvPr>
          <p:cNvSpPr/>
          <p:nvPr/>
        </p:nvSpPr>
        <p:spPr>
          <a:xfrm>
            <a:off x="9012258" y="173406"/>
            <a:ext cx="472074" cy="4478466"/>
          </a:xfrm>
          <a:prstGeom prst="rightBrace">
            <a:avLst>
              <a:gd name="adj1" fmla="val 2678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05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ADCEB-87D8-F41F-E336-318F85F2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230018B4-5828-90B6-E5D8-B08053A83471}"/>
              </a:ext>
            </a:extLst>
          </p:cNvPr>
          <p:cNvSpPr txBox="1"/>
          <p:nvPr/>
        </p:nvSpPr>
        <p:spPr>
          <a:xfrm>
            <a:off x="4865448" y="4145965"/>
            <a:ext cx="215500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2200" b="1" dirty="0">
                <a:latin typeface="Arial Nova" panose="020B0504020202020204" pitchFamily="34" charset="0"/>
              </a:rPr>
              <a:t>ациклический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60CDDA7-7635-FADE-84C3-F3131FBC8C71}"/>
              </a:ext>
            </a:extLst>
          </p:cNvPr>
          <p:cNvSpPr txBox="1"/>
          <p:nvPr/>
        </p:nvSpPr>
        <p:spPr>
          <a:xfrm>
            <a:off x="7085896" y="4145965"/>
            <a:ext cx="199064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2200" b="1" dirty="0">
                <a:latin typeface="Arial Nova" panose="020B0504020202020204" pitchFamily="34" charset="0"/>
              </a:rPr>
              <a:t>циклический</a:t>
            </a:r>
          </a:p>
        </p:txBody>
      </p:sp>
      <p:sp>
        <p:nvSpPr>
          <p:cNvPr id="53" name="Правая фигурная скобка 52">
            <a:extLst>
              <a:ext uri="{FF2B5EF4-FFF2-40B4-BE49-F238E27FC236}">
                <a16:creationId xmlns:a16="http://schemas.microsoft.com/office/drawing/2014/main" id="{C7D02CB9-EF2C-1420-2618-842F63CAEF21}"/>
              </a:ext>
            </a:extLst>
          </p:cNvPr>
          <p:cNvSpPr/>
          <p:nvPr/>
        </p:nvSpPr>
        <p:spPr>
          <a:xfrm>
            <a:off x="9012258" y="173406"/>
            <a:ext cx="472074" cy="4478466"/>
          </a:xfrm>
          <a:prstGeom prst="rightBrace">
            <a:avLst>
              <a:gd name="adj1" fmla="val 2678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236ADFB-4DFB-F05F-E40D-E052FB94EE93}"/>
              </a:ext>
            </a:extLst>
          </p:cNvPr>
          <p:cNvGrpSpPr/>
          <p:nvPr/>
        </p:nvGrpSpPr>
        <p:grpSpPr>
          <a:xfrm>
            <a:off x="9603086" y="1682395"/>
            <a:ext cx="782734" cy="108000"/>
            <a:chOff x="9573741" y="2338281"/>
            <a:chExt cx="782734" cy="108000"/>
          </a:xfrm>
        </p:grpSpPr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9C6E6898-7025-8829-7AAF-108EC48F0BAD}"/>
                </a:ext>
              </a:extLst>
            </p:cNvPr>
            <p:cNvSpPr/>
            <p:nvPr/>
          </p:nvSpPr>
          <p:spPr>
            <a:xfrm>
              <a:off x="9573741" y="2338281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B9E46276-13FD-30A6-4931-167C04A6BBF7}"/>
                </a:ext>
              </a:extLst>
            </p:cNvPr>
            <p:cNvSpPr/>
            <p:nvPr/>
          </p:nvSpPr>
          <p:spPr>
            <a:xfrm>
              <a:off x="10248475" y="2338281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5FBBFFFF-1D9C-8A2A-BE46-EF0458193BDC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>
              <a:off x="9681741" y="2392281"/>
              <a:ext cx="566734" cy="0"/>
            </a:xfrm>
            <a:prstGeom prst="line">
              <a:avLst/>
            </a:prstGeom>
            <a:ln w="31750"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CA6D9882-22A6-08DA-AB7C-7DA84266451F}"/>
              </a:ext>
            </a:extLst>
          </p:cNvPr>
          <p:cNvSpPr txBox="1"/>
          <p:nvPr/>
        </p:nvSpPr>
        <p:spPr>
          <a:xfrm>
            <a:off x="9460285" y="2501745"/>
            <a:ext cx="103528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latin typeface="Arial Nova" panose="020B0504020202020204" pitchFamily="34" charset="0"/>
              </a:rPr>
              <a:t>АВБД</a:t>
            </a:r>
            <a:endParaRPr lang="ru-RU" sz="2400" dirty="0">
              <a:latin typeface="Arial Nova" panose="020B05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64B773A-C18C-E795-1498-B6431F5B3A41}"/>
              </a:ext>
            </a:extLst>
          </p:cNvPr>
          <p:cNvSpPr txBox="1"/>
          <p:nvPr/>
        </p:nvSpPr>
        <p:spPr>
          <a:xfrm>
            <a:off x="9460285" y="2924855"/>
            <a:ext cx="103528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latin typeface="Arial Nova" panose="020B0504020202020204" pitchFamily="34" charset="0"/>
              </a:rPr>
              <a:t>АГВА</a:t>
            </a:r>
            <a:endParaRPr lang="ru-RU" sz="2400" dirty="0">
              <a:latin typeface="Arial Nova" panose="020B0504020202020204" pitchFamily="34" charset="0"/>
            </a:endParaRPr>
          </a:p>
        </p:txBody>
      </p:sp>
      <p:sp>
        <p:nvSpPr>
          <p:cNvPr id="239" name="Овал 238">
            <a:extLst>
              <a:ext uri="{FF2B5EF4-FFF2-40B4-BE49-F238E27FC236}">
                <a16:creationId xmlns:a16="http://schemas.microsoft.com/office/drawing/2014/main" id="{FCD48FC0-D82A-A340-CF49-C30725B0CB20}"/>
              </a:ext>
            </a:extLst>
          </p:cNvPr>
          <p:cNvSpPr/>
          <p:nvPr/>
        </p:nvSpPr>
        <p:spPr>
          <a:xfrm>
            <a:off x="2718682" y="1526451"/>
            <a:ext cx="1347916" cy="13792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Arial Nova" panose="020B05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7A18AC3-0F9C-B61D-460A-34627E33E4F4}"/>
              </a:ext>
            </a:extLst>
          </p:cNvPr>
          <p:cNvGrpSpPr/>
          <p:nvPr/>
        </p:nvGrpSpPr>
        <p:grpSpPr>
          <a:xfrm>
            <a:off x="9603086" y="1267140"/>
            <a:ext cx="782734" cy="108000"/>
            <a:chOff x="9573741" y="1923026"/>
            <a:chExt cx="782734" cy="10800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1571348B-C956-7A1E-466A-D960AF00DD3A}"/>
                </a:ext>
              </a:extLst>
            </p:cNvPr>
            <p:cNvSpPr/>
            <p:nvPr/>
          </p:nvSpPr>
          <p:spPr>
            <a:xfrm>
              <a:off x="9573741" y="1923026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1D3046B3-7DC8-1563-F30B-2F49BDC74CC2}"/>
                </a:ext>
              </a:extLst>
            </p:cNvPr>
            <p:cNvSpPr/>
            <p:nvPr/>
          </p:nvSpPr>
          <p:spPr>
            <a:xfrm>
              <a:off x="10248475" y="1923026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64" name="Прямая соединительная линия 263">
              <a:extLst>
                <a:ext uri="{FF2B5EF4-FFF2-40B4-BE49-F238E27FC236}">
                  <a16:creationId xmlns:a16="http://schemas.microsoft.com/office/drawing/2014/main" id="{EED2331F-47A6-A59D-F5D3-4F342F7F3440}"/>
                </a:ext>
              </a:extLst>
            </p:cNvPr>
            <p:cNvCxnSpPr>
              <a:cxnSpLocks/>
            </p:cNvCxnSpPr>
            <p:nvPr/>
          </p:nvCxnSpPr>
          <p:spPr>
            <a:xfrm>
              <a:off x="9645741" y="1977026"/>
              <a:ext cx="655528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6BCADA11-8ED0-CC9B-960F-393650E2206B}"/>
              </a:ext>
            </a:extLst>
          </p:cNvPr>
          <p:cNvGrpSpPr/>
          <p:nvPr/>
        </p:nvGrpSpPr>
        <p:grpSpPr>
          <a:xfrm>
            <a:off x="9603086" y="1937337"/>
            <a:ext cx="782734" cy="338554"/>
            <a:chOff x="9573741" y="2593223"/>
            <a:chExt cx="782734" cy="33855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42FF2C0-E92E-3024-D826-195913883D55}"/>
                </a:ext>
              </a:extLst>
            </p:cNvPr>
            <p:cNvSpPr txBox="1"/>
            <p:nvPr/>
          </p:nvSpPr>
          <p:spPr>
            <a:xfrm>
              <a:off x="9703389" y="2593223"/>
              <a:ext cx="511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265" name="Овал 264">
              <a:extLst>
                <a:ext uri="{FF2B5EF4-FFF2-40B4-BE49-F238E27FC236}">
                  <a16:creationId xmlns:a16="http://schemas.microsoft.com/office/drawing/2014/main" id="{4B9AC268-FBAF-06E7-13A6-EAD3904C9207}"/>
                </a:ext>
              </a:extLst>
            </p:cNvPr>
            <p:cNvSpPr/>
            <p:nvPr/>
          </p:nvSpPr>
          <p:spPr>
            <a:xfrm>
              <a:off x="9573741" y="2823777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id="{50229EED-2B69-C96F-DAC1-865680AA4A9D}"/>
                </a:ext>
              </a:extLst>
            </p:cNvPr>
            <p:cNvSpPr/>
            <p:nvPr/>
          </p:nvSpPr>
          <p:spPr>
            <a:xfrm>
              <a:off x="10248475" y="2823777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4048F626-C68D-6696-92F7-273AACC3BB5F}"/>
                </a:ext>
              </a:extLst>
            </p:cNvPr>
            <p:cNvCxnSpPr>
              <a:cxnSpLocks/>
            </p:cNvCxnSpPr>
            <p:nvPr/>
          </p:nvCxnSpPr>
          <p:spPr>
            <a:xfrm>
              <a:off x="9645741" y="2877777"/>
              <a:ext cx="655528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EFEAFAD4-B592-49DB-D30E-B706FE363A14}"/>
              </a:ext>
            </a:extLst>
          </p:cNvPr>
          <p:cNvGrpSpPr/>
          <p:nvPr/>
        </p:nvGrpSpPr>
        <p:grpSpPr>
          <a:xfrm>
            <a:off x="305369" y="2969215"/>
            <a:ext cx="2356542" cy="914400"/>
            <a:chOff x="323380" y="3054003"/>
            <a:chExt cx="2356542" cy="91440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18EAD1C-7523-FC36-885A-68FFD6CB0EB9}"/>
                </a:ext>
              </a:extLst>
            </p:cNvPr>
            <p:cNvSpPr txBox="1"/>
            <p:nvPr/>
          </p:nvSpPr>
          <p:spPr>
            <a:xfrm>
              <a:off x="323380" y="3516460"/>
              <a:ext cx="1686808" cy="387798"/>
            </a:xfrm>
            <a:prstGeom prst="rect">
              <a:avLst/>
            </a:prstGeom>
            <a:solidFill>
              <a:srgbClr val="FFCDF8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>
                  <a:latin typeface="Arial Nova" panose="020B0504020202020204" pitchFamily="34" charset="0"/>
                </a:rPr>
                <a:t>ЗАДАЧИ:</a:t>
              </a:r>
            </a:p>
          </p:txBody>
        </p:sp>
        <p:pic>
          <p:nvPicPr>
            <p:cNvPr id="269" name="Рисунок 268" descr="Схема со сплошной заливкой">
              <a:extLst>
                <a:ext uri="{FF2B5EF4-FFF2-40B4-BE49-F238E27FC236}">
                  <a16:creationId xmlns:a16="http://schemas.microsoft.com/office/drawing/2014/main" id="{8AB6F93F-9D2A-CFD7-5E0C-6E05295F8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65522" y="3054003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ED9820D-1EF3-9289-2EBD-68A815B9563D}"/>
              </a:ext>
            </a:extLst>
          </p:cNvPr>
          <p:cNvGrpSpPr/>
          <p:nvPr/>
        </p:nvGrpSpPr>
        <p:grpSpPr>
          <a:xfrm>
            <a:off x="396414" y="4657918"/>
            <a:ext cx="7298786" cy="1291624"/>
            <a:chOff x="414425" y="4742706"/>
            <a:chExt cx="7298786" cy="1291624"/>
          </a:xfrm>
        </p:grpSpPr>
        <p:pic>
          <p:nvPicPr>
            <p:cNvPr id="5" name="Рисунок 4" descr="Интернет со сплошной заливкой">
              <a:extLst>
                <a:ext uri="{FF2B5EF4-FFF2-40B4-BE49-F238E27FC236}">
                  <a16:creationId xmlns:a16="http://schemas.microsoft.com/office/drawing/2014/main" id="{7FE13648-8A51-B7A1-532D-723B493FC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8671" y="5119930"/>
              <a:ext cx="914400" cy="914400"/>
            </a:xfrm>
            <a:prstGeom prst="rect">
              <a:avLst/>
            </a:prstGeom>
          </p:spPr>
        </p:pic>
        <p:pic>
          <p:nvPicPr>
            <p:cNvPr id="6" name="Рисунок 5" descr="ДНК со сплошной заливкой">
              <a:extLst>
                <a:ext uri="{FF2B5EF4-FFF2-40B4-BE49-F238E27FC236}">
                  <a16:creationId xmlns:a16="http://schemas.microsoft.com/office/drawing/2014/main" id="{6FBCE365-4C88-63A8-BE86-574B0A7A6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0794" y="5119930"/>
              <a:ext cx="796637" cy="796637"/>
            </a:xfrm>
            <a:prstGeom prst="rect">
              <a:avLst/>
            </a:prstGeom>
          </p:spPr>
        </p:pic>
        <p:pic>
          <p:nvPicPr>
            <p:cNvPr id="7" name="Рисунок 6" descr="Сеть со сплошной заливкой">
              <a:extLst>
                <a:ext uri="{FF2B5EF4-FFF2-40B4-BE49-F238E27FC236}">
                  <a16:creationId xmlns:a16="http://schemas.microsoft.com/office/drawing/2014/main" id="{3EBBC19D-27E4-8BC2-536B-A9C29976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16574" y="5132106"/>
              <a:ext cx="796637" cy="796637"/>
            </a:xfrm>
            <a:prstGeom prst="rect">
              <a:avLst/>
            </a:prstGeom>
          </p:spPr>
        </p:pic>
        <p:pic>
          <p:nvPicPr>
            <p:cNvPr id="8" name="Рисунок 7" descr="Груз со сплошной заливкой">
              <a:extLst>
                <a:ext uri="{FF2B5EF4-FFF2-40B4-BE49-F238E27FC236}">
                  <a16:creationId xmlns:a16="http://schemas.microsoft.com/office/drawing/2014/main" id="{4A1DC501-6932-4C51-8E8C-EAD63F4D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65154" y="5119930"/>
              <a:ext cx="914400" cy="914400"/>
            </a:xfrm>
            <a:prstGeom prst="rect">
              <a:avLst/>
            </a:prstGeom>
          </p:spPr>
        </p:pic>
        <p:pic>
          <p:nvPicPr>
            <p:cNvPr id="9" name="Рисунок 8" descr="Подключения со сплошной заливкой">
              <a:extLst>
                <a:ext uri="{FF2B5EF4-FFF2-40B4-BE49-F238E27FC236}">
                  <a16:creationId xmlns:a16="http://schemas.microsoft.com/office/drawing/2014/main" id="{709D00A8-1A70-2A8E-4ADC-8979305DC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56548" y="5119930"/>
              <a:ext cx="914400" cy="914400"/>
            </a:xfrm>
            <a:prstGeom prst="rect">
              <a:avLst/>
            </a:prstGeom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905BE3-E4A0-80A5-FD79-D85347B49A54}"/>
                </a:ext>
              </a:extLst>
            </p:cNvPr>
            <p:cNvGrpSpPr/>
            <p:nvPr/>
          </p:nvGrpSpPr>
          <p:grpSpPr>
            <a:xfrm>
              <a:off x="6007277" y="5119930"/>
              <a:ext cx="681572" cy="681572"/>
              <a:chOff x="7626125" y="3998085"/>
              <a:chExt cx="681572" cy="681572"/>
            </a:xfrm>
          </p:grpSpPr>
          <p:pic>
            <p:nvPicPr>
              <p:cNvPr id="11" name="Рисунок 10" descr="Поезд со сплошной заливкой">
                <a:extLst>
                  <a:ext uri="{FF2B5EF4-FFF2-40B4-BE49-F238E27FC236}">
                    <a16:creationId xmlns:a16="http://schemas.microsoft.com/office/drawing/2014/main" id="{605102FF-8361-3E37-5F1F-70B11A755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626125" y="3998085"/>
                <a:ext cx="681572" cy="681572"/>
              </a:xfrm>
              <a:prstGeom prst="rect">
                <a:avLst/>
              </a:prstGeom>
            </p:spPr>
          </p:pic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65D115B-4A08-BF83-D210-78E65B8E92F3}"/>
                  </a:ext>
                </a:extLst>
              </p:cNvPr>
              <p:cNvSpPr/>
              <p:nvPr/>
            </p:nvSpPr>
            <p:spPr>
              <a:xfrm>
                <a:off x="7790108" y="4008742"/>
                <a:ext cx="340158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ndara" panose="020E0502030303020204" pitchFamily="34" charset="0"/>
                  </a:rPr>
                  <a:t>М</a:t>
                </a:r>
              </a:p>
            </p:txBody>
          </p:sp>
        </p:grpSp>
        <p:pic>
          <p:nvPicPr>
            <p:cNvPr id="13" name="Рисунок 12" descr="Созвездие со сплошной заливкой">
              <a:extLst>
                <a:ext uri="{FF2B5EF4-FFF2-40B4-BE49-F238E27FC236}">
                  <a16:creationId xmlns:a16="http://schemas.microsoft.com/office/drawing/2014/main" id="{AA19E06E-D951-8E0A-F36A-68ECAF41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4425" y="501434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46D38D-5C54-C54B-353E-32EE9C6920EF}"/>
                </a:ext>
              </a:extLst>
            </p:cNvPr>
            <p:cNvSpPr txBox="1"/>
            <p:nvPr/>
          </p:nvSpPr>
          <p:spPr>
            <a:xfrm>
              <a:off x="2166247" y="4742706"/>
              <a:ext cx="2687837" cy="387798"/>
            </a:xfrm>
            <a:prstGeom prst="rect">
              <a:avLst/>
            </a:prstGeom>
            <a:solidFill>
              <a:srgbClr val="FFCDF8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latin typeface="Arial Nova" panose="020B0504020202020204" pitchFamily="34" charset="0"/>
                </a:rPr>
                <a:t>ПРИМЕНЕНИЕ:</a:t>
              </a:r>
            </a:p>
          </p:txBody>
        </p:sp>
      </p:grp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2FEA3FA6-C531-094E-52A2-C1BBC2AC2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27601"/>
              </p:ext>
            </p:extLst>
          </p:nvPr>
        </p:nvGraphicFramePr>
        <p:xfrm>
          <a:off x="1153407" y="428957"/>
          <a:ext cx="124968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59815957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6286185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3238081049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393816409"/>
                    </a:ext>
                  </a:extLst>
                </a:gridCol>
              </a:tblGrid>
              <a:tr h="153108"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05912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97073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1901"/>
                  </a:ext>
                </a:extLst>
              </a:tr>
              <a:tr h="153108"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228181"/>
                  </a:ext>
                </a:extLst>
              </a:tr>
            </a:tbl>
          </a:graphicData>
        </a:graphic>
      </p:graphicFrame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1791C79-8FEE-68F8-D66E-39D7768BCFF8}"/>
              </a:ext>
            </a:extLst>
          </p:cNvPr>
          <p:cNvGrpSpPr/>
          <p:nvPr/>
        </p:nvGrpSpPr>
        <p:grpSpPr>
          <a:xfrm>
            <a:off x="4172681" y="176212"/>
            <a:ext cx="1377125" cy="1715316"/>
            <a:chOff x="4190692" y="261000"/>
            <a:chExt cx="1377125" cy="1715316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8FFE24D0-143E-BA7E-0876-D56E71FA8309}"/>
                </a:ext>
              </a:extLst>
            </p:cNvPr>
            <p:cNvGrpSpPr/>
            <p:nvPr/>
          </p:nvGrpSpPr>
          <p:grpSpPr>
            <a:xfrm rot="2446020">
              <a:off x="4190692" y="354294"/>
              <a:ext cx="1231614" cy="1362565"/>
              <a:chOff x="3436866" y="2204687"/>
              <a:chExt cx="1231614" cy="1362565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EAD1DFC9-6765-E36D-C481-35E056EB0A70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CECA8379-03B0-0B28-3ADD-1E9B73138C6D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A6A95029-F3ED-CC04-8351-4AF9BD257D6C}"/>
                  </a:ext>
                </a:extLst>
              </p:cNvPr>
              <p:cNvSpPr/>
              <p:nvPr/>
            </p:nvSpPr>
            <p:spPr>
              <a:xfrm>
                <a:off x="4127098" y="3423252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CE108BD0-E55B-7778-0C09-C1C6E8B9C174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C5CD2BDE-2270-ACF6-C6AF-374F382979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5014" y="2273230"/>
                <a:ext cx="610852" cy="5520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B81F2605-1B2E-3087-238C-A072E4AA6E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5866" y="2670542"/>
                <a:ext cx="503765" cy="277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892D4751-106A-36A4-3391-B97DC1B57D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7052" y="2271129"/>
                <a:ext cx="507874" cy="3973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D8F2FD83-3D2D-0296-3C97-032A765FA3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5014" y="2820522"/>
                <a:ext cx="619668" cy="1229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63C00462-E8E5-81F8-6345-7474091FA7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0119" y="2820191"/>
                <a:ext cx="707795" cy="6877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86D3BFAE-2946-1156-47E2-A94F0D51FA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9098" y="2668441"/>
                <a:ext cx="411234" cy="8395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DF6F44EF-2A7B-B927-76C7-BB0849E67233}"/>
                  </a:ext>
                </a:extLst>
              </p:cNvPr>
              <p:cNvSpPr/>
              <p:nvPr/>
            </p:nvSpPr>
            <p:spPr>
              <a:xfrm>
                <a:off x="4524480" y="2607046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53B5023F-FB52-E1F8-1137-47EB070005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02609" y="2267136"/>
                <a:ext cx="9940" cy="67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1017DD50-6D18-A507-E111-15857224C78C}"/>
                </a:ext>
              </a:extLst>
            </p:cNvPr>
            <p:cNvGrpSpPr/>
            <p:nvPr/>
          </p:nvGrpSpPr>
          <p:grpSpPr>
            <a:xfrm>
              <a:off x="4302923" y="261000"/>
              <a:ext cx="1264894" cy="1715316"/>
              <a:chOff x="4302923" y="261000"/>
              <a:chExt cx="1264894" cy="171531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C4F14C-E18A-1652-9A8A-AA56A5C1DA52}"/>
                  </a:ext>
                </a:extLst>
              </p:cNvPr>
              <p:cNvSpPr txBox="1"/>
              <p:nvPr/>
            </p:nvSpPr>
            <p:spPr>
              <a:xfrm>
                <a:off x="4302923" y="266014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C8AD65-98AA-F9AD-CE96-45517F35DB7D}"/>
                  </a:ext>
                </a:extLst>
              </p:cNvPr>
              <p:cNvSpPr txBox="1"/>
              <p:nvPr/>
            </p:nvSpPr>
            <p:spPr>
              <a:xfrm>
                <a:off x="5138104" y="261000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3ABDF-2F67-6725-CEDF-87E3F93E5DA2}"/>
                  </a:ext>
                </a:extLst>
              </p:cNvPr>
              <p:cNvSpPr txBox="1"/>
              <p:nvPr/>
            </p:nvSpPr>
            <p:spPr>
              <a:xfrm>
                <a:off x="4696595" y="72392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8F3AF6-B20A-7AA8-CE93-C9D42662DE11}"/>
                  </a:ext>
                </a:extLst>
              </p:cNvPr>
              <p:cNvSpPr txBox="1"/>
              <p:nvPr/>
            </p:nvSpPr>
            <p:spPr>
              <a:xfrm>
                <a:off x="5311684" y="868111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Г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8A523-0D1A-0888-001C-FFB0C5E58BB9}"/>
                  </a:ext>
                </a:extLst>
              </p:cNvPr>
              <p:cNvSpPr txBox="1"/>
              <p:nvPr/>
            </p:nvSpPr>
            <p:spPr>
              <a:xfrm>
                <a:off x="4395210" y="1606984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Д</a:t>
                </a:r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39E546C-968E-5893-8C36-74AA7D0A14C7}"/>
              </a:ext>
            </a:extLst>
          </p:cNvPr>
          <p:cNvGrpSpPr/>
          <p:nvPr/>
        </p:nvGrpSpPr>
        <p:grpSpPr>
          <a:xfrm>
            <a:off x="9748060" y="610876"/>
            <a:ext cx="511528" cy="371147"/>
            <a:chOff x="9718715" y="1266762"/>
            <a:chExt cx="511528" cy="371147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A94A193D-5661-0514-6272-4E0980FB70E3}"/>
                </a:ext>
              </a:extLst>
            </p:cNvPr>
            <p:cNvSpPr/>
            <p:nvPr/>
          </p:nvSpPr>
          <p:spPr>
            <a:xfrm>
              <a:off x="9923993" y="1529909"/>
              <a:ext cx="108000" cy="108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CD230B-C4D8-5F25-91DD-2149562B31FE}"/>
                </a:ext>
              </a:extLst>
            </p:cNvPr>
            <p:cNvSpPr txBox="1"/>
            <p:nvPr/>
          </p:nvSpPr>
          <p:spPr>
            <a:xfrm>
              <a:off x="9718715" y="1266762"/>
              <a:ext cx="511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latin typeface="Arial Nova" panose="020B0504020202020204" pitchFamily="34" charset="0"/>
                </a:rPr>
                <a:t>А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AE95E61-8BCC-5756-0A52-0C8BC36763B0}"/>
              </a:ext>
            </a:extLst>
          </p:cNvPr>
          <p:cNvGrpSpPr/>
          <p:nvPr/>
        </p:nvGrpSpPr>
        <p:grpSpPr>
          <a:xfrm>
            <a:off x="3925241" y="2493717"/>
            <a:ext cx="1511775" cy="1618865"/>
            <a:chOff x="3943252" y="2578505"/>
            <a:chExt cx="1511775" cy="1618865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9FF57377-E6C8-B35B-732C-BDDFF225CEED}"/>
                </a:ext>
              </a:extLst>
            </p:cNvPr>
            <p:cNvGrpSpPr/>
            <p:nvPr/>
          </p:nvGrpSpPr>
          <p:grpSpPr>
            <a:xfrm rot="19517190">
              <a:off x="4011721" y="2791964"/>
              <a:ext cx="1288404" cy="1405406"/>
              <a:chOff x="3380076" y="2161846"/>
              <a:chExt cx="1288404" cy="1405406"/>
            </a:xfrm>
          </p:grpSpPr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552C3788-55F0-8896-B1FB-BEB7CAEA4A38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5B3B5EFE-5C06-FC81-9A2E-531943076781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33820B8B-99F0-5146-F197-E09351696FCB}"/>
                  </a:ext>
                </a:extLst>
              </p:cNvPr>
              <p:cNvSpPr/>
              <p:nvPr/>
            </p:nvSpPr>
            <p:spPr>
              <a:xfrm>
                <a:off x="4127098" y="3423252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770D8C2C-BFE2-62EE-FEF8-3AA39DDD013D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:a16="http://schemas.microsoft.com/office/drawing/2014/main" id="{649B7CA1-1A1D-699C-487A-BF005A7EBA1E}"/>
                  </a:ext>
                </a:extLst>
              </p:cNvPr>
              <p:cNvCxnSpPr>
                <a:cxnSpLocks/>
                <a:stCxn id="99" idx="7"/>
              </p:cNvCxnSpPr>
              <p:nvPr/>
            </p:nvCxnSpPr>
            <p:spPr>
              <a:xfrm rot="2082810" flipV="1">
                <a:off x="3749496" y="2161846"/>
                <a:ext cx="166651" cy="718383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713F5DA7-5C9E-8440-D68D-90A746086DD3}"/>
                  </a:ext>
                </a:extLst>
              </p:cNvPr>
              <p:cNvCxnSpPr>
                <a:cxnSpLocks/>
              </p:cNvCxnSpPr>
              <p:nvPr/>
            </p:nvCxnSpPr>
            <p:spPr>
              <a:xfrm rot="2082810" flipV="1">
                <a:off x="4269555" y="2578549"/>
                <a:ext cx="248931" cy="430959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23E56BE9-36A0-1F33-3255-267A903EABF0}"/>
                  </a:ext>
                </a:extLst>
              </p:cNvPr>
              <p:cNvCxnSpPr>
                <a:cxnSpLocks/>
                <a:stCxn id="108" idx="1"/>
              </p:cNvCxnSpPr>
              <p:nvPr/>
            </p:nvCxnSpPr>
            <p:spPr>
              <a:xfrm rot="2082810" flipH="1" flipV="1">
                <a:off x="4035315" y="2430610"/>
                <a:ext cx="571989" cy="38044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4F8B7D9F-2EDB-D686-3555-B1148A70B363}"/>
                  </a:ext>
                </a:extLst>
              </p:cNvPr>
              <p:cNvCxnSpPr>
                <a:cxnSpLocks/>
                <a:stCxn id="101" idx="2"/>
                <a:endCxn id="99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BE290062-9AA0-5716-205B-3861E9BDC668}"/>
                  </a:ext>
                </a:extLst>
              </p:cNvPr>
              <p:cNvCxnSpPr>
                <a:cxnSpLocks/>
                <a:stCxn id="100" idx="1"/>
              </p:cNvCxnSpPr>
              <p:nvPr/>
            </p:nvCxnSpPr>
            <p:spPr>
              <a:xfrm rot="2082810" flipH="1" flipV="1">
                <a:off x="3380076" y="3060266"/>
                <a:ext cx="888153" cy="144000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85E38584-AB8E-C552-A1E1-1C35DD47E9DB}"/>
                  </a:ext>
                </a:extLst>
              </p:cNvPr>
              <p:cNvCxnSpPr>
                <a:cxnSpLocks/>
                <a:stCxn id="100" idx="7"/>
              </p:cNvCxnSpPr>
              <p:nvPr/>
            </p:nvCxnSpPr>
            <p:spPr>
              <a:xfrm rot="2082810" flipH="1" flipV="1">
                <a:off x="4357338" y="2634895"/>
                <a:ext cx="145665" cy="842991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BC4EE6B8-364F-88BF-BEC0-4D66C983E99A}"/>
                  </a:ext>
                </a:extLst>
              </p:cNvPr>
              <p:cNvSpPr/>
              <p:nvPr/>
            </p:nvSpPr>
            <p:spPr>
              <a:xfrm>
                <a:off x="4524480" y="2607046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4BC47931-A7B6-C8CC-6E2E-B28CB077615E}"/>
                  </a:ext>
                </a:extLst>
              </p:cNvPr>
              <p:cNvCxnSpPr>
                <a:cxnSpLocks/>
                <a:stCxn id="101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B5037B9F-E101-A670-2608-D4C7F351EB16}"/>
                </a:ext>
              </a:extLst>
            </p:cNvPr>
            <p:cNvGrpSpPr/>
            <p:nvPr/>
          </p:nvGrpSpPr>
          <p:grpSpPr>
            <a:xfrm>
              <a:off x="3943252" y="2578505"/>
              <a:ext cx="1511775" cy="1519717"/>
              <a:chOff x="3943252" y="2578505"/>
              <a:chExt cx="1511775" cy="151971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C759E2-7EBB-8802-662F-182613D11092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9F2356-FE01-AA74-138B-987CBAE21907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D54F3B-2610-DD1A-B17E-C024D7F4454D}"/>
                  </a:ext>
                </a:extLst>
              </p:cNvPr>
              <p:cNvSpPr txBox="1"/>
              <p:nvPr/>
            </p:nvSpPr>
            <p:spPr>
              <a:xfrm>
                <a:off x="4918708" y="2632209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Г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B7CA94-B200-88EB-E2C9-C481D3FDA7D5}"/>
                  </a:ext>
                </a:extLst>
              </p:cNvPr>
              <p:cNvSpPr txBox="1"/>
              <p:nvPr/>
            </p:nvSpPr>
            <p:spPr>
              <a:xfrm>
                <a:off x="4413485" y="328165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51D349-9B03-FB19-6C83-95A206232F92}"/>
                  </a:ext>
                </a:extLst>
              </p:cNvPr>
              <p:cNvSpPr txBox="1"/>
              <p:nvPr/>
            </p:nvSpPr>
            <p:spPr>
              <a:xfrm>
                <a:off x="5198894" y="3728890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Д</a:t>
                </a:r>
              </a:p>
            </p:txBody>
          </p:sp>
        </p:grp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8C935CA-45B0-E713-1920-D47A7CE47B22}"/>
              </a:ext>
            </a:extLst>
          </p:cNvPr>
          <p:cNvCxnSpPr>
            <a:cxnSpLocks/>
            <a:endCxn id="239" idx="1"/>
          </p:cNvCxnSpPr>
          <p:nvPr/>
        </p:nvCxnSpPr>
        <p:spPr>
          <a:xfrm>
            <a:off x="2563688" y="1361674"/>
            <a:ext cx="352392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58739B7A-37ED-915D-3552-8F967B7F0506}"/>
              </a:ext>
            </a:extLst>
          </p:cNvPr>
          <p:cNvCxnSpPr>
            <a:cxnSpLocks/>
            <a:endCxn id="239" idx="7"/>
          </p:cNvCxnSpPr>
          <p:nvPr/>
        </p:nvCxnSpPr>
        <p:spPr>
          <a:xfrm flipH="1">
            <a:off x="3869200" y="1393504"/>
            <a:ext cx="326560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873B72D-C9B0-7834-CE96-E672A976BF5F}"/>
              </a:ext>
            </a:extLst>
          </p:cNvPr>
          <p:cNvCxnSpPr>
            <a:cxnSpLocks/>
            <a:endCxn id="239" idx="3"/>
          </p:cNvCxnSpPr>
          <p:nvPr/>
        </p:nvCxnSpPr>
        <p:spPr>
          <a:xfrm flipV="1">
            <a:off x="2563688" y="2703708"/>
            <a:ext cx="352392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4530A04-DF70-3EC8-BE1E-EAAC60C8FA59}"/>
              </a:ext>
            </a:extLst>
          </p:cNvPr>
          <p:cNvCxnSpPr>
            <a:cxnSpLocks/>
            <a:stCxn id="239" idx="5"/>
          </p:cNvCxnSpPr>
          <p:nvPr/>
        </p:nvCxnSpPr>
        <p:spPr>
          <a:xfrm>
            <a:off x="3869200" y="2703707"/>
            <a:ext cx="326560" cy="36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CFBC922-E7C2-ACE3-3B78-01D437EEAF0F}"/>
              </a:ext>
            </a:extLst>
          </p:cNvPr>
          <p:cNvCxnSpPr>
            <a:cxnSpLocks/>
            <a:stCxn id="239" idx="4"/>
          </p:cNvCxnSpPr>
          <p:nvPr/>
        </p:nvCxnSpPr>
        <p:spPr>
          <a:xfrm flipH="1">
            <a:off x="3387105" y="2905693"/>
            <a:ext cx="5535" cy="16613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7F0941D-38BE-E476-C54C-E8B5C5FB36EB}"/>
              </a:ext>
            </a:extLst>
          </p:cNvPr>
          <p:cNvGrpSpPr/>
          <p:nvPr/>
        </p:nvGrpSpPr>
        <p:grpSpPr>
          <a:xfrm>
            <a:off x="9460285" y="3300527"/>
            <a:ext cx="1035286" cy="387798"/>
            <a:chOff x="9478296" y="3385315"/>
            <a:chExt cx="1035286" cy="38779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177B599-2618-D9DC-C2D3-A0CB568DF0E1}"/>
                </a:ext>
              </a:extLst>
            </p:cNvPr>
            <p:cNvSpPr txBox="1"/>
            <p:nvPr/>
          </p:nvSpPr>
          <p:spPr>
            <a:xfrm>
              <a:off x="9478296" y="3385315"/>
              <a:ext cx="103528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>
                  <a:latin typeface="Arial Nova" panose="020B0504020202020204" pitchFamily="34" charset="0"/>
                </a:rPr>
                <a:t>А</a:t>
              </a:r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F78E342B-E379-D8BA-45FF-BB32BD693C90}"/>
                </a:ext>
              </a:extLst>
            </p:cNvPr>
            <p:cNvGrpSpPr/>
            <p:nvPr/>
          </p:nvGrpSpPr>
          <p:grpSpPr>
            <a:xfrm>
              <a:off x="9615142" y="3665113"/>
              <a:ext cx="674734" cy="108000"/>
              <a:chOff x="9573741" y="2338281"/>
              <a:chExt cx="674734" cy="108000"/>
            </a:xfrm>
          </p:grpSpPr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DE99BC7C-63D8-B809-438F-07FCF9D84372}"/>
                  </a:ext>
                </a:extLst>
              </p:cNvPr>
              <p:cNvSpPr/>
              <p:nvPr/>
            </p:nvSpPr>
            <p:spPr>
              <a:xfrm>
                <a:off x="9573741" y="2338281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D1083328-61D0-5817-7B90-E54336F032D2}"/>
                  </a:ext>
                </a:extLst>
              </p:cNvPr>
              <p:cNvCxnSpPr>
                <a:cxnSpLocks/>
                <a:stCxn id="77" idx="6"/>
              </p:cNvCxnSpPr>
              <p:nvPr/>
            </p:nvCxnSpPr>
            <p:spPr>
              <a:xfrm>
                <a:off x="9681741" y="2392281"/>
                <a:ext cx="566734" cy="0"/>
              </a:xfrm>
              <a:prstGeom prst="line">
                <a:avLst/>
              </a:prstGeom>
              <a:ln w="31750"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791690B-FE23-861E-F635-24F4C7D16C5A}"/>
              </a:ext>
            </a:extLst>
          </p:cNvPr>
          <p:cNvGrpSpPr/>
          <p:nvPr/>
        </p:nvGrpSpPr>
        <p:grpSpPr>
          <a:xfrm>
            <a:off x="9597131" y="3691452"/>
            <a:ext cx="846230" cy="444476"/>
            <a:chOff x="9615142" y="3776240"/>
            <a:chExt cx="846230" cy="444476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61198E3A-362A-18BF-7802-96BCD312053E}"/>
                </a:ext>
              </a:extLst>
            </p:cNvPr>
            <p:cNvGrpSpPr/>
            <p:nvPr/>
          </p:nvGrpSpPr>
          <p:grpSpPr>
            <a:xfrm>
              <a:off x="9658572" y="4112716"/>
              <a:ext cx="674734" cy="108000"/>
              <a:chOff x="9681741" y="2338281"/>
              <a:chExt cx="674734" cy="108000"/>
            </a:xfrm>
          </p:grpSpPr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528CEE3E-39EA-28DA-C7A1-5ACA956BEDBC}"/>
                  </a:ext>
                </a:extLst>
              </p:cNvPr>
              <p:cNvSpPr/>
              <p:nvPr/>
            </p:nvSpPr>
            <p:spPr>
              <a:xfrm>
                <a:off x="10248475" y="2338281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B79EE3A5-5E9F-AB2B-2E04-CC9897D940A7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9681741" y="2392281"/>
                <a:ext cx="566734" cy="0"/>
              </a:xfrm>
              <a:prstGeom prst="line">
                <a:avLst/>
              </a:prstGeom>
              <a:ln w="31750"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0E02B1-30EF-2CB9-2D1B-F0A476377244}"/>
                </a:ext>
              </a:extLst>
            </p:cNvPr>
            <p:cNvSpPr txBox="1"/>
            <p:nvPr/>
          </p:nvSpPr>
          <p:spPr>
            <a:xfrm>
              <a:off x="9615142" y="3776240"/>
              <a:ext cx="84623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400" dirty="0">
                  <a:latin typeface="Arial Nova" panose="020B0504020202020204" pitchFamily="34" charset="0"/>
                </a:rPr>
                <a:t>Д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114B918-EE72-C01C-3DCC-8B6C6B88FD0B}"/>
              </a:ext>
            </a:extLst>
          </p:cNvPr>
          <p:cNvSpPr txBox="1"/>
          <p:nvPr/>
        </p:nvSpPr>
        <p:spPr>
          <a:xfrm>
            <a:off x="561849" y="1450026"/>
            <a:ext cx="1968281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rial Nova" panose="020B0504020202020204" pitchFamily="34" charset="0"/>
              </a:rPr>
              <a:t>Весовая 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b="1" dirty="0">
                <a:latin typeface="Arial Nova" panose="020B0504020202020204" pitchFamily="34" charset="0"/>
              </a:rPr>
              <a:t>матрица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F44FAE-5856-AB47-074B-B2F268C3A31E}"/>
              </a:ext>
            </a:extLst>
          </p:cNvPr>
          <p:cNvSpPr txBox="1"/>
          <p:nvPr/>
        </p:nvSpPr>
        <p:spPr>
          <a:xfrm>
            <a:off x="5072913" y="1394502"/>
            <a:ext cx="388993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НЕОРИЕНТИРОВАННЫЙ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E0A573-658E-2E60-8A8E-1A2C9707FA04}"/>
              </a:ext>
            </a:extLst>
          </p:cNvPr>
          <p:cNvSpPr txBox="1"/>
          <p:nvPr/>
        </p:nvSpPr>
        <p:spPr>
          <a:xfrm>
            <a:off x="5209519" y="2590303"/>
            <a:ext cx="375275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ОРИЕНТИРОВАННЫЙ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0BA017-1322-4587-CE48-7A7751C5D66A}"/>
              </a:ext>
            </a:extLst>
          </p:cNvPr>
          <p:cNvSpPr txBox="1"/>
          <p:nvPr/>
        </p:nvSpPr>
        <p:spPr>
          <a:xfrm>
            <a:off x="10389718" y="644531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Вершина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7752E2-801E-C265-B6BC-9DE865D45E1B}"/>
              </a:ext>
            </a:extLst>
          </p:cNvPr>
          <p:cNvSpPr txBox="1"/>
          <p:nvPr/>
        </p:nvSpPr>
        <p:spPr>
          <a:xfrm>
            <a:off x="10389718" y="1141508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Ребро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F66958-F6DD-10D2-A406-B3F55AE8CB4F}"/>
              </a:ext>
            </a:extLst>
          </p:cNvPr>
          <p:cNvSpPr txBox="1"/>
          <p:nvPr/>
        </p:nvSpPr>
        <p:spPr>
          <a:xfrm>
            <a:off x="10389718" y="1578598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Дуга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23DE8C-EE04-C4AB-E803-BA02E649327C}"/>
              </a:ext>
            </a:extLst>
          </p:cNvPr>
          <p:cNvSpPr txBox="1"/>
          <p:nvPr/>
        </p:nvSpPr>
        <p:spPr>
          <a:xfrm>
            <a:off x="10389717" y="2046382"/>
            <a:ext cx="172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Вес ребра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BBB8E4-3094-040C-B4B4-BE33AAC38652}"/>
              </a:ext>
            </a:extLst>
          </p:cNvPr>
          <p:cNvSpPr txBox="1"/>
          <p:nvPr/>
        </p:nvSpPr>
        <p:spPr>
          <a:xfrm>
            <a:off x="10389718" y="2525436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Путь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62734C-9DE4-7D04-63BC-D8FFCC1BFF1E}"/>
              </a:ext>
            </a:extLst>
          </p:cNvPr>
          <p:cNvSpPr txBox="1"/>
          <p:nvPr/>
        </p:nvSpPr>
        <p:spPr>
          <a:xfrm>
            <a:off x="10389718" y="2920654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Цикл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8F11E3-0267-CCEE-894D-D89F5B1A7809}"/>
              </a:ext>
            </a:extLst>
          </p:cNvPr>
          <p:cNvSpPr txBox="1"/>
          <p:nvPr/>
        </p:nvSpPr>
        <p:spPr>
          <a:xfrm>
            <a:off x="10389718" y="3398248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Источник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4E0DDE0-5461-9751-EEB3-3C6EACAC8D14}"/>
              </a:ext>
            </a:extLst>
          </p:cNvPr>
          <p:cNvSpPr txBox="1"/>
          <p:nvPr/>
        </p:nvSpPr>
        <p:spPr>
          <a:xfrm>
            <a:off x="10389718" y="3842093"/>
            <a:ext cx="15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 Nova" panose="020B0504020202020204" pitchFamily="34" charset="0"/>
              </a:rPr>
              <a:t>Сток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6901E51-C2DB-B7F9-67B8-6AA40F8F27C9}"/>
              </a:ext>
            </a:extLst>
          </p:cNvPr>
          <p:cNvSpPr txBox="1"/>
          <p:nvPr/>
        </p:nvSpPr>
        <p:spPr>
          <a:xfrm>
            <a:off x="157549" y="5867951"/>
            <a:ext cx="9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Астеризмы. Социальные сети, компьютерные сети, генные сети, транспортные сети. Схема метро. Молекулярные графы.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A237F1-E1DE-95D6-D7F6-30CEF7A3A531}"/>
              </a:ext>
            </a:extLst>
          </p:cNvPr>
          <p:cNvSpPr txBox="1"/>
          <p:nvPr/>
        </p:nvSpPr>
        <p:spPr>
          <a:xfrm>
            <a:off x="259346" y="3820875"/>
            <a:ext cx="294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ova" panose="020B0504020202020204" pitchFamily="34" charset="0"/>
              </a:rPr>
              <a:t>Кратчайший путь?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Сколько путей?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8B3361-93F6-6A9C-F6F5-69FF0EE13163}"/>
              </a:ext>
            </a:extLst>
          </p:cNvPr>
          <p:cNvSpPr txBox="1"/>
          <p:nvPr/>
        </p:nvSpPr>
        <p:spPr>
          <a:xfrm>
            <a:off x="2611300" y="1934157"/>
            <a:ext cx="162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Nova" panose="020B0504020202020204" pitchFamily="34" charset="0"/>
              </a:rPr>
              <a:t>ГРАФ</a:t>
            </a:r>
            <a:endParaRPr lang="ru-RU" sz="4400" dirty="0">
              <a:latin typeface="Arial Nova" panose="020B05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6ECDFF-1931-1AF9-1181-FBF90494948B}"/>
              </a:ext>
            </a:extLst>
          </p:cNvPr>
          <p:cNvSpPr txBox="1"/>
          <p:nvPr/>
        </p:nvSpPr>
        <p:spPr>
          <a:xfrm>
            <a:off x="9460285" y="4546855"/>
            <a:ext cx="271371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Georgia" panose="02040502050405020303" pitchFamily="18" charset="0"/>
              </a:rPr>
              <a:t>Проверьте! Оцените свою работу!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936A3AF3-5CAB-1154-306C-D4C8F600C7F2}"/>
              </a:ext>
            </a:extLst>
          </p:cNvPr>
          <p:cNvGrpSpPr/>
          <p:nvPr/>
        </p:nvGrpSpPr>
        <p:grpSpPr>
          <a:xfrm>
            <a:off x="5619725" y="2973783"/>
            <a:ext cx="1066931" cy="1235292"/>
            <a:chOff x="3938429" y="2578505"/>
            <a:chExt cx="1066931" cy="1235292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83C64873-57DB-B9D1-ABED-34754B6A2A76}"/>
                </a:ext>
              </a:extLst>
            </p:cNvPr>
            <p:cNvGrpSpPr/>
            <p:nvPr/>
          </p:nvGrpSpPr>
          <p:grpSpPr>
            <a:xfrm rot="19517190">
              <a:off x="3938429" y="2937073"/>
              <a:ext cx="840634" cy="844101"/>
              <a:chOff x="3436866" y="2161846"/>
              <a:chExt cx="840634" cy="844101"/>
            </a:xfrm>
          </p:grpSpPr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id="{72CE49BF-6FC3-7585-95E5-D640EEA64F9F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A051D207-6820-AF22-F70F-3F2B99DDF902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CCAD1951-3151-2757-ED56-BFF214F09998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:a16="http://schemas.microsoft.com/office/drawing/2014/main" id="{BE2CFC16-530E-1B54-3E70-7FF0EBB518C6}"/>
                  </a:ext>
                </a:extLst>
              </p:cNvPr>
              <p:cNvCxnSpPr>
                <a:cxnSpLocks/>
                <a:stCxn id="128" idx="7"/>
              </p:cNvCxnSpPr>
              <p:nvPr/>
            </p:nvCxnSpPr>
            <p:spPr>
              <a:xfrm rot="2082810" flipV="1">
                <a:off x="3749496" y="2161846"/>
                <a:ext cx="166651" cy="718383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:a16="http://schemas.microsoft.com/office/drawing/2014/main" id="{47A057F1-8B90-21D6-C98D-5C480C2B2D9D}"/>
                  </a:ext>
                </a:extLst>
              </p:cNvPr>
              <p:cNvCxnSpPr>
                <a:cxnSpLocks/>
                <a:stCxn id="132" idx="2"/>
                <a:endCxn id="128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:a16="http://schemas.microsoft.com/office/drawing/2014/main" id="{C0349397-C3A9-F9FE-6C40-EDF86A15C517}"/>
                  </a:ext>
                </a:extLst>
              </p:cNvPr>
              <p:cNvCxnSpPr>
                <a:cxnSpLocks/>
                <a:stCxn id="132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4611979E-751A-294E-F203-2109FA95C61C}"/>
                </a:ext>
              </a:extLst>
            </p:cNvPr>
            <p:cNvGrpSpPr/>
            <p:nvPr/>
          </p:nvGrpSpPr>
          <p:grpSpPr>
            <a:xfrm>
              <a:off x="3943252" y="2578505"/>
              <a:ext cx="1062108" cy="1235292"/>
              <a:chOff x="3943252" y="2578505"/>
              <a:chExt cx="1062108" cy="1235292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D81733E-FC75-63EA-11ED-AB9B5E71F371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77EBD-740F-58CD-B95C-A3ED84233AAC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C84B8E8-74BC-9E95-3D9B-A5878D0A2BF3}"/>
                  </a:ext>
                </a:extLst>
              </p:cNvPr>
              <p:cNvSpPr txBox="1"/>
              <p:nvPr/>
            </p:nvSpPr>
            <p:spPr>
              <a:xfrm>
                <a:off x="4749227" y="3181157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</p:grp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39ECF289-BF1D-608C-F57F-EEF9FB5341D2}"/>
              </a:ext>
            </a:extLst>
          </p:cNvPr>
          <p:cNvGrpSpPr/>
          <p:nvPr/>
        </p:nvGrpSpPr>
        <p:grpSpPr>
          <a:xfrm>
            <a:off x="7381762" y="2973783"/>
            <a:ext cx="1067263" cy="1235292"/>
            <a:chOff x="3943252" y="2578505"/>
            <a:chExt cx="1067263" cy="1235292"/>
          </a:xfrm>
        </p:grpSpPr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33307518-B6F5-A6B2-FAA9-B1E94DD84A4E}"/>
                </a:ext>
              </a:extLst>
            </p:cNvPr>
            <p:cNvGrpSpPr/>
            <p:nvPr/>
          </p:nvGrpSpPr>
          <p:grpSpPr>
            <a:xfrm rot="19517190">
              <a:off x="3950627" y="2976101"/>
              <a:ext cx="840634" cy="801260"/>
              <a:chOff x="3436866" y="2204687"/>
              <a:chExt cx="840634" cy="801260"/>
            </a:xfrm>
          </p:grpSpPr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597D2BAF-8F98-0C71-49C2-F6D95C2861DD}"/>
                  </a:ext>
                </a:extLst>
              </p:cNvPr>
              <p:cNvSpPr/>
              <p:nvPr/>
            </p:nvSpPr>
            <p:spPr>
              <a:xfrm>
                <a:off x="4040549" y="220468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47" name="Овал 146">
                <a:extLst>
                  <a:ext uri="{FF2B5EF4-FFF2-40B4-BE49-F238E27FC236}">
                    <a16:creationId xmlns:a16="http://schemas.microsoft.com/office/drawing/2014/main" id="{A63646B4-DDA2-64D4-4652-FABE81E3FFCE}"/>
                  </a:ext>
                </a:extLst>
              </p:cNvPr>
              <p:cNvSpPr/>
              <p:nvPr/>
            </p:nvSpPr>
            <p:spPr>
              <a:xfrm>
                <a:off x="3436866" y="274775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48" name="Овал 147">
                <a:extLst>
                  <a:ext uri="{FF2B5EF4-FFF2-40B4-BE49-F238E27FC236}">
                    <a16:creationId xmlns:a16="http://schemas.microsoft.com/office/drawing/2014/main" id="{A0FFA8F4-F22E-F9F5-0217-5C103989E484}"/>
                  </a:ext>
                </a:extLst>
              </p:cNvPr>
              <p:cNvSpPr/>
              <p:nvPr/>
            </p:nvSpPr>
            <p:spPr>
              <a:xfrm>
                <a:off x="4036675" y="2861947"/>
                <a:ext cx="144000" cy="144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ova" panose="020B0504020202020204" pitchFamily="34" charset="0"/>
                </a:endParaRPr>
              </a:p>
            </p:txBody>
          </p:sp>
          <p:cxnSp>
            <p:nvCxnSpPr>
              <p:cNvPr id="149" name="Прямая соединительная линия 148">
                <a:extLst>
                  <a:ext uri="{FF2B5EF4-FFF2-40B4-BE49-F238E27FC236}">
                    <a16:creationId xmlns:a16="http://schemas.microsoft.com/office/drawing/2014/main" id="{49676AB8-4430-5A22-9BD0-CDA0913BEF65}"/>
                  </a:ext>
                </a:extLst>
              </p:cNvPr>
              <p:cNvCxnSpPr>
                <a:cxnSpLocks/>
                <a:stCxn id="147" idx="7"/>
                <a:endCxn id="145" idx="3"/>
              </p:cNvCxnSpPr>
              <p:nvPr/>
            </p:nvCxnSpPr>
            <p:spPr>
              <a:xfrm rot="2082810" flipV="1">
                <a:off x="3730080" y="2223970"/>
                <a:ext cx="161255" cy="648504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>
                <a:extLst>
                  <a:ext uri="{FF2B5EF4-FFF2-40B4-BE49-F238E27FC236}">
                    <a16:creationId xmlns:a16="http://schemas.microsoft.com/office/drawing/2014/main" id="{4F4ECED2-8BE9-87C9-0B6A-B30B10F504DA}"/>
                  </a:ext>
                </a:extLst>
              </p:cNvPr>
              <p:cNvCxnSpPr>
                <a:cxnSpLocks/>
                <a:stCxn id="148" idx="2"/>
                <a:endCxn id="147" idx="6"/>
              </p:cNvCxnSpPr>
              <p:nvPr/>
            </p:nvCxnSpPr>
            <p:spPr>
              <a:xfrm rot="2082810" flipH="1">
                <a:off x="3588917" y="2793999"/>
                <a:ext cx="439708" cy="165706"/>
              </a:xfrm>
              <a:prstGeom prst="line">
                <a:avLst/>
              </a:prstGeom>
              <a:ln w="3175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id="{FF765D73-98E6-B981-0030-D5F3E1DD4C69}"/>
                  </a:ext>
                </a:extLst>
              </p:cNvPr>
              <p:cNvCxnSpPr>
                <a:cxnSpLocks/>
                <a:stCxn id="148" idx="0"/>
              </p:cNvCxnSpPr>
              <p:nvPr/>
            </p:nvCxnSpPr>
            <p:spPr>
              <a:xfrm rot="2082810" flipH="1" flipV="1">
                <a:off x="3933785" y="2321799"/>
                <a:ext cx="343715" cy="485485"/>
              </a:xfrm>
              <a:prstGeom prst="line">
                <a:avLst/>
              </a:prstGeom>
              <a:ln w="31750"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04505EC6-BA6E-96A8-EF17-3AC319293812}"/>
                </a:ext>
              </a:extLst>
            </p:cNvPr>
            <p:cNvGrpSpPr/>
            <p:nvPr/>
          </p:nvGrpSpPr>
          <p:grpSpPr>
            <a:xfrm>
              <a:off x="3943252" y="2578505"/>
              <a:ext cx="1067263" cy="1235292"/>
              <a:chOff x="3943252" y="2578505"/>
              <a:chExt cx="1067263" cy="1235292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968F779-109A-AC0B-95C3-8BAF726488FB}"/>
                  </a:ext>
                </a:extLst>
              </p:cNvPr>
              <p:cNvSpPr txBox="1"/>
              <p:nvPr/>
            </p:nvSpPr>
            <p:spPr>
              <a:xfrm>
                <a:off x="4234323" y="257850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А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43B3F9-DDFC-1E78-849C-88932A08EF0D}"/>
                  </a:ext>
                </a:extLst>
              </p:cNvPr>
              <p:cNvSpPr txBox="1"/>
              <p:nvPr/>
            </p:nvSpPr>
            <p:spPr>
              <a:xfrm>
                <a:off x="3943252" y="344446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В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C5B4427-967E-5D4E-0F02-1F3E74194E01}"/>
                  </a:ext>
                </a:extLst>
              </p:cNvPr>
              <p:cNvSpPr txBox="1"/>
              <p:nvPr/>
            </p:nvSpPr>
            <p:spPr>
              <a:xfrm>
                <a:off x="4754382" y="3173395"/>
                <a:ext cx="256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ova" panose="020B0504020202020204" pitchFamily="34" charset="0"/>
                  </a:rPr>
                  <a:t>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633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5DF9-D76C-5E2F-C49D-28384530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3ECB8ADB-2A0F-5B71-CF1E-820D0D6A193B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B26A5-D34F-3613-CBF5-FFEE73D82BF6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Задача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CEE7D833-7312-C5BD-A9CA-3255AF665D74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7B738-924A-63E6-1731-76983B30D46C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406143D2-C23B-C428-5A90-9CD865E9F3A0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D6D71-7C32-06EE-4FFE-0702E3EAAD76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455FC122-DB4B-FDB8-57DE-8FA167A0FF41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A1ED7-A6E1-0148-E5B8-5701C03D2FF9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7ECAC075-2270-2775-F992-1847E11653B5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FD8A1-56ED-BC5B-F326-E3106386BF13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ТЕМА</a:t>
            </a:r>
          </a:p>
        </p:txBody>
      </p:sp>
      <p:pic>
        <p:nvPicPr>
          <p:cNvPr id="3" name="Рисунок 2" descr="Скучаю (пчела)">
            <a:extLst>
              <a:ext uri="{FF2B5EF4-FFF2-40B4-BE49-F238E27FC236}">
                <a16:creationId xmlns:a16="http://schemas.microsoft.com/office/drawing/2014/main" id="{CEC2D8B3-3084-0CA3-04FF-C5EECFE9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7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1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413B2-7969-FA21-F9A4-1306B86F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035" y="1355128"/>
            <a:ext cx="9411929" cy="4147743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Граф. </a:t>
            </a:r>
            <a:br>
              <a:rPr lang="ru-RU" dirty="0"/>
            </a:br>
            <a:r>
              <a:rPr lang="ru-RU" dirty="0"/>
              <a:t>Весовая матрица графа. </a:t>
            </a:r>
            <a:br>
              <a:rPr lang="ru-RU" dirty="0"/>
            </a:br>
            <a:r>
              <a:rPr lang="ru-RU" dirty="0"/>
              <a:t>Длина пути между вершинами графа. Вычисление количества путей </a:t>
            </a:r>
            <a:br>
              <a:rPr lang="ru-RU" dirty="0"/>
            </a:br>
            <a:r>
              <a:rPr lang="ru-RU" dirty="0"/>
              <a:t>в направленном ациклическом графе.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B5ED47-F1AD-9EF1-4944-738DC547E659}"/>
              </a:ext>
            </a:extLst>
          </p:cNvPr>
          <p:cNvSpPr txBox="1">
            <a:spLocks/>
          </p:cNvSpPr>
          <p:nvPr/>
        </p:nvSpPr>
        <p:spPr>
          <a:xfrm>
            <a:off x="2469301" y="486958"/>
            <a:ext cx="8332663" cy="849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ТЕМА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4D2F0-E0A6-E8B2-AB64-5F8FC9CAF7C6}"/>
              </a:ext>
            </a:extLst>
          </p:cNvPr>
          <p:cNvSpPr txBox="1"/>
          <p:nvPr/>
        </p:nvSpPr>
        <p:spPr>
          <a:xfrm>
            <a:off x="6710516" y="5556532"/>
            <a:ext cx="533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Получилось у нас пройти этот путь?</a:t>
            </a:r>
          </a:p>
          <a:p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7" name="Рисунок 6" descr="Скучаю (пчела)">
            <a:extLst>
              <a:ext uri="{FF2B5EF4-FFF2-40B4-BE49-F238E27FC236}">
                <a16:creationId xmlns:a16="http://schemas.microsoft.com/office/drawing/2014/main" id="{06C559F8-765E-41D1-1CBE-3CDDBC997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160670"/>
            <a:ext cx="1502221" cy="1502221"/>
          </a:xfrm>
          <a:prstGeom prst="rect">
            <a:avLst/>
          </a:prstGeom>
        </p:spPr>
      </p:pic>
      <p:pic>
        <p:nvPicPr>
          <p:cNvPr id="19" name="Рисунок 18" descr="Стоп контур">
            <a:extLst>
              <a:ext uri="{FF2B5EF4-FFF2-40B4-BE49-F238E27FC236}">
                <a16:creationId xmlns:a16="http://schemas.microsoft.com/office/drawing/2014/main" id="{D16FE2E2-CA0A-8DED-F041-3A65573BE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954" y="1717300"/>
            <a:ext cx="720000" cy="720000"/>
          </a:xfrm>
          <a:prstGeom prst="rect">
            <a:avLst/>
          </a:prstGeom>
        </p:spPr>
      </p:pic>
      <p:pic>
        <p:nvPicPr>
          <p:cNvPr id="20" name="Рисунок 19" descr="Стоп контур">
            <a:extLst>
              <a:ext uri="{FF2B5EF4-FFF2-40B4-BE49-F238E27FC236}">
                <a16:creationId xmlns:a16="http://schemas.microsoft.com/office/drawing/2014/main" id="{59A32B87-29CC-FD19-9F56-AAA9A83D8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954" y="2361503"/>
            <a:ext cx="720000" cy="720000"/>
          </a:xfrm>
          <a:prstGeom prst="rect">
            <a:avLst/>
          </a:prstGeom>
        </p:spPr>
      </p:pic>
      <p:pic>
        <p:nvPicPr>
          <p:cNvPr id="21" name="Рисунок 20" descr="Стоп контур">
            <a:extLst>
              <a:ext uri="{FF2B5EF4-FFF2-40B4-BE49-F238E27FC236}">
                <a16:creationId xmlns:a16="http://schemas.microsoft.com/office/drawing/2014/main" id="{C273456C-ED27-B776-5F9E-FE562AF97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954" y="3005706"/>
            <a:ext cx="720000" cy="720000"/>
          </a:xfrm>
          <a:prstGeom prst="rect">
            <a:avLst/>
          </a:prstGeom>
        </p:spPr>
      </p:pic>
      <p:pic>
        <p:nvPicPr>
          <p:cNvPr id="22" name="Рисунок 21" descr="Стоп контур">
            <a:extLst>
              <a:ext uri="{FF2B5EF4-FFF2-40B4-BE49-F238E27FC236}">
                <a16:creationId xmlns:a16="http://schemas.microsoft.com/office/drawing/2014/main" id="{E8E505D0-204D-AE5E-0357-36B498D04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954" y="364990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2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D4BD-B879-ADAD-3090-DDFAB6F3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AAF87-E799-69A3-A1DB-81C13CF0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035" y="1355128"/>
            <a:ext cx="9411929" cy="4147743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Граф. </a:t>
            </a:r>
            <a:br>
              <a:rPr lang="ru-RU" dirty="0"/>
            </a:br>
            <a:r>
              <a:rPr lang="ru-RU" dirty="0"/>
              <a:t>Весовая матрица графа. </a:t>
            </a:r>
            <a:br>
              <a:rPr lang="ru-RU" dirty="0"/>
            </a:br>
            <a:r>
              <a:rPr lang="ru-RU" dirty="0"/>
              <a:t>Длина пути между вершинами графа. Вычисление количества путей </a:t>
            </a:r>
            <a:br>
              <a:rPr lang="ru-RU" dirty="0"/>
            </a:br>
            <a:r>
              <a:rPr lang="ru-RU" dirty="0"/>
              <a:t>в направленном ациклическом графе.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688382-B61D-49F4-DE46-7E8E5DC99440}"/>
              </a:ext>
            </a:extLst>
          </p:cNvPr>
          <p:cNvSpPr txBox="1">
            <a:spLocks/>
          </p:cNvSpPr>
          <p:nvPr/>
        </p:nvSpPr>
        <p:spPr>
          <a:xfrm>
            <a:off x="2469301" y="486958"/>
            <a:ext cx="8332663" cy="849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ТЕМА</a:t>
            </a:r>
          </a:p>
        </p:txBody>
      </p:sp>
      <p:pic>
        <p:nvPicPr>
          <p:cNvPr id="7" name="Рисунок 6" descr="Скучаю (пчела)">
            <a:extLst>
              <a:ext uri="{FF2B5EF4-FFF2-40B4-BE49-F238E27FC236}">
                <a16:creationId xmlns:a16="http://schemas.microsoft.com/office/drawing/2014/main" id="{EADE0308-9272-BE5F-E941-68CA248A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160670"/>
            <a:ext cx="1502221" cy="1502221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F646525-24F7-C5EB-6068-732F8254C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43" y="1884250"/>
            <a:ext cx="432000" cy="432000"/>
          </a:xfrm>
          <a:prstGeom prst="rect">
            <a:avLst/>
          </a:prstGeom>
        </p:spPr>
      </p:pic>
      <p:pic>
        <p:nvPicPr>
          <p:cNvPr id="19" name="Рисунок 18" descr="Стоп контур">
            <a:extLst>
              <a:ext uri="{FF2B5EF4-FFF2-40B4-BE49-F238E27FC236}">
                <a16:creationId xmlns:a16="http://schemas.microsoft.com/office/drawing/2014/main" id="{5B857572-D021-F41D-4877-798A1C026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54" y="1717300"/>
            <a:ext cx="720000" cy="720000"/>
          </a:xfrm>
          <a:prstGeom prst="rect">
            <a:avLst/>
          </a:prstGeom>
        </p:spPr>
      </p:pic>
      <p:pic>
        <p:nvPicPr>
          <p:cNvPr id="20" name="Рисунок 19" descr="Стоп контур">
            <a:extLst>
              <a:ext uri="{FF2B5EF4-FFF2-40B4-BE49-F238E27FC236}">
                <a16:creationId xmlns:a16="http://schemas.microsoft.com/office/drawing/2014/main" id="{BE6AA5FC-2C20-3F8D-C234-115F2A568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54" y="2361503"/>
            <a:ext cx="720000" cy="720000"/>
          </a:xfrm>
          <a:prstGeom prst="rect">
            <a:avLst/>
          </a:prstGeom>
        </p:spPr>
      </p:pic>
      <p:pic>
        <p:nvPicPr>
          <p:cNvPr id="21" name="Рисунок 20" descr="Стоп контур">
            <a:extLst>
              <a:ext uri="{FF2B5EF4-FFF2-40B4-BE49-F238E27FC236}">
                <a16:creationId xmlns:a16="http://schemas.microsoft.com/office/drawing/2014/main" id="{BE9933F9-9D79-5D2B-26F6-1FC10346B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54" y="3005706"/>
            <a:ext cx="720000" cy="720000"/>
          </a:xfrm>
          <a:prstGeom prst="rect">
            <a:avLst/>
          </a:prstGeom>
        </p:spPr>
      </p:pic>
      <p:pic>
        <p:nvPicPr>
          <p:cNvPr id="22" name="Рисунок 21" descr="Стоп контур">
            <a:extLst>
              <a:ext uri="{FF2B5EF4-FFF2-40B4-BE49-F238E27FC236}">
                <a16:creationId xmlns:a16="http://schemas.microsoft.com/office/drawing/2014/main" id="{8B1C58DC-31AD-C4C2-6374-832F893F5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54" y="3649909"/>
            <a:ext cx="720000" cy="72000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BD054FC8-1E91-3D9E-6C1B-B1E6D5B55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43" y="2467749"/>
            <a:ext cx="432000" cy="43200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5609B261-3EE2-7106-0DBB-61E3B0DC5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43" y="3146699"/>
            <a:ext cx="432000" cy="432000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9F4E9007-C271-68F0-DBC0-1319138A1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43" y="379090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72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FAAD-793D-1B23-203D-6528F1B0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линия, круг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71570E-CE06-6C1A-2DD6-7D7F50210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16" y="4271836"/>
            <a:ext cx="3303132" cy="1897544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A5333904-25C9-3F3A-64F3-5E49F9F29736}"/>
              </a:ext>
            </a:extLst>
          </p:cNvPr>
          <p:cNvSpPr/>
          <p:nvPr/>
        </p:nvSpPr>
        <p:spPr>
          <a:xfrm>
            <a:off x="5988662" y="5622926"/>
            <a:ext cx="735490" cy="735490"/>
          </a:xfrm>
          <a:prstGeom prst="ellipse">
            <a:avLst/>
          </a:prstGeom>
          <a:solidFill>
            <a:srgbClr val="F9E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700025C-88F2-8945-8C76-BE2B0E371C04}"/>
              </a:ext>
            </a:extLst>
          </p:cNvPr>
          <p:cNvSpPr/>
          <p:nvPr/>
        </p:nvSpPr>
        <p:spPr>
          <a:xfrm>
            <a:off x="5334001" y="2739195"/>
            <a:ext cx="1093310" cy="1093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CD38E-83A2-3D0D-7AB9-D613CEE9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5400" dirty="0"/>
              <a:t>ДОМАШНЕЕ ЗАДАНИЕ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CABB9-8F1A-F338-EC03-72265B6565FF}"/>
              </a:ext>
            </a:extLst>
          </p:cNvPr>
          <p:cNvSpPr txBox="1"/>
          <p:nvPr/>
        </p:nvSpPr>
        <p:spPr>
          <a:xfrm>
            <a:off x="1459149" y="999334"/>
            <a:ext cx="10409913" cy="2747868"/>
          </a:xfrm>
          <a:prstGeom prst="rect">
            <a:avLst/>
          </a:prstGeom>
          <a:noFill/>
          <a:ln w="28575">
            <a:solidFill>
              <a:srgbClr val="5EB7C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hlinkClick r:id="rId4"/>
              </a:rPr>
              <a:t>https://oge.fipi.ru/bank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ФИПИ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Открытый банк заданий ОГЭ 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Информатика: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Открытый банк заданий ОГЭ | Информатика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	ПОДБОР ЗАДАНИЙ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Темы КЭС 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Выбор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2.11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Граф. Вершина, ребро, путь</a:t>
            </a:r>
            <a:r>
              <a:rPr lang="en-US" sz="2800" dirty="0">
                <a:solidFill>
                  <a:prstClr val="black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Рисунок 9" descr="Круг со стрелкой влево со сплошной заливкой">
            <a:extLst>
              <a:ext uri="{FF2B5EF4-FFF2-40B4-BE49-F238E27FC236}">
                <a16:creationId xmlns:a16="http://schemas.microsoft.com/office/drawing/2014/main" id="{A4979603-EF48-83F7-EF68-CE4C1266C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538287" y="2545246"/>
            <a:ext cx="828000" cy="82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BB16E-2481-C8EF-0033-4FDFF16E63F6}"/>
              </a:ext>
            </a:extLst>
          </p:cNvPr>
          <p:cNvSpPr txBox="1"/>
          <p:nvPr/>
        </p:nvSpPr>
        <p:spPr>
          <a:xfrm>
            <a:off x="173893" y="3867298"/>
            <a:ext cx="60148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ova" panose="020B0504020202020204" pitchFamily="34" charset="0"/>
              </a:rPr>
              <a:t>Сложность задач для выбравших ОГЭ: </a:t>
            </a:r>
          </a:p>
        </p:txBody>
      </p:sp>
      <p:pic>
        <p:nvPicPr>
          <p:cNvPr id="7" name="Рисунок 6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428977-4140-3C34-9C56-A173039BF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6" y="976141"/>
            <a:ext cx="1020546" cy="1499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C4DE-D241-9500-6A4D-0C4599EDB3A4}"/>
              </a:ext>
            </a:extLst>
          </p:cNvPr>
          <p:cNvSpPr txBox="1"/>
          <p:nvPr/>
        </p:nvSpPr>
        <p:spPr>
          <a:xfrm>
            <a:off x="6777718" y="3867298"/>
            <a:ext cx="50913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ova" panose="020B0504020202020204" pitchFamily="34" charset="0"/>
              </a:rPr>
              <a:t>Сложность задач для остальных:</a:t>
            </a:r>
          </a:p>
        </p:txBody>
      </p:sp>
      <p:pic>
        <p:nvPicPr>
          <p:cNvPr id="12" name="Рисунок 11" descr="Изображение выглядит как число, текст, Шрифт, прямоуго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1F874F2-A779-71C9-DDE0-A348AE457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98" y="4402086"/>
            <a:ext cx="2262834" cy="166594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число, кроссворд, прямоуго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E6496D-1DFA-76FC-A506-21180FCA2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5" y="4364474"/>
            <a:ext cx="2560542" cy="189754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162D94-5097-DE6E-4B18-703896B94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0696" y="4328963"/>
            <a:ext cx="2057514" cy="1752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E3E71-D86D-0C4D-A1F9-B262907E0E03}"/>
              </a:ext>
            </a:extLst>
          </p:cNvPr>
          <p:cNvSpPr txBox="1"/>
          <p:nvPr/>
        </p:nvSpPr>
        <p:spPr>
          <a:xfrm rot="21406963">
            <a:off x="8182520" y="6173764"/>
            <a:ext cx="3780930" cy="461665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ova" panose="020B0504020202020204" pitchFamily="34" charset="0"/>
                <a:sym typeface="Symbol" panose="05050102010706020507" pitchFamily="18" charset="2"/>
              </a:rPr>
              <a:t>Решить по три задачи!</a:t>
            </a:r>
            <a:endParaRPr lang="ru-RU" sz="2400" b="1" dirty="0"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99B3E-4529-2E6B-5567-1D45A9A14FC2}"/>
              </a:ext>
            </a:extLst>
          </p:cNvPr>
          <p:cNvSpPr txBox="1"/>
          <p:nvPr/>
        </p:nvSpPr>
        <p:spPr>
          <a:xfrm>
            <a:off x="3626214" y="6119384"/>
            <a:ext cx="34349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ova" panose="020B0504020202020204" pitchFamily="34" charset="0"/>
                <a:sym typeface="Symbol" panose="05050102010706020507" pitchFamily="18" charset="2"/>
              </a:rPr>
              <a:t>Разберём на факультативе ещё один способ решения!</a:t>
            </a:r>
            <a:endParaRPr lang="ru-RU" sz="2000" dirty="0">
              <a:latin typeface="Arial Nova" panose="020B0504020202020204" pitchFamily="34" charset="0"/>
            </a:endParaRPr>
          </a:p>
        </p:txBody>
      </p:sp>
      <p:pic>
        <p:nvPicPr>
          <p:cNvPr id="17" name="Рисунок 16" descr="Контур подмигивающего лица со сплошной заливкой">
            <a:extLst>
              <a:ext uri="{FF2B5EF4-FFF2-40B4-BE49-F238E27FC236}">
                <a16:creationId xmlns:a16="http://schemas.microsoft.com/office/drawing/2014/main" id="{576CD4D4-ECC7-F9E2-1DF6-D33B38073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88662" y="5720797"/>
            <a:ext cx="551337" cy="551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D73A00-2E31-728A-8B51-0C4091396081}"/>
              </a:ext>
            </a:extLst>
          </p:cNvPr>
          <p:cNvSpPr txBox="1"/>
          <p:nvPr/>
        </p:nvSpPr>
        <p:spPr>
          <a:xfrm rot="21358016">
            <a:off x="67351" y="6213194"/>
            <a:ext cx="3474706" cy="461665"/>
          </a:xfrm>
          <a:prstGeom prst="rect">
            <a:avLst/>
          </a:prstGeom>
          <a:solidFill>
            <a:srgbClr val="FFC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ova" panose="020B0504020202020204" pitchFamily="34" charset="0"/>
                <a:sym typeface="Symbol" panose="05050102010706020507" pitchFamily="18" charset="2"/>
              </a:rPr>
              <a:t>Решить по пять задач!</a:t>
            </a:r>
            <a:endParaRPr lang="ru-RU" sz="24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71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3CBF3-5AC4-70A4-D671-AAB0861294A4}"/>
              </a:ext>
            </a:extLst>
          </p:cNvPr>
          <p:cNvSpPr txBox="1"/>
          <p:nvPr/>
        </p:nvSpPr>
        <p:spPr>
          <a:xfrm>
            <a:off x="873407" y="367854"/>
            <a:ext cx="10657993" cy="37625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br>
              <a:rPr lang="ru-RU" i="1" dirty="0">
                <a:latin typeface="Arial Nova" panose="020B0504020202020204" pitchFamily="34" charset="0"/>
              </a:rPr>
            </a:br>
            <a:r>
              <a:rPr lang="ru-RU" sz="3200" i="1" dirty="0">
                <a:latin typeface="Arial Nova" panose="020B0504020202020204" pitchFamily="34" charset="0"/>
              </a:rPr>
              <a:t>У каждого есть дух, который нужно совершенствовать; тело, которое должно быть тренировано; </a:t>
            </a:r>
            <a:br>
              <a:rPr lang="ru-RU" sz="3200" i="1" dirty="0">
                <a:latin typeface="Arial Nova" panose="020B0504020202020204" pitchFamily="34" charset="0"/>
              </a:rPr>
            </a:br>
            <a:r>
              <a:rPr lang="ru-RU" sz="3200" i="1" dirty="0">
                <a:latin typeface="Arial Nova" panose="020B0504020202020204" pitchFamily="34" charset="0"/>
              </a:rPr>
              <a:t>и путь, который должен быть пройден. </a:t>
            </a:r>
          </a:p>
          <a:p>
            <a:pPr algn="r"/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	</a:t>
            </a:r>
            <a:r>
              <a:rPr lang="ru-RU" sz="3200" dirty="0" err="1">
                <a:latin typeface="Arial Nova" panose="020B0504020202020204" pitchFamily="34" charset="0"/>
              </a:rPr>
              <a:t>Морихэй</a:t>
            </a:r>
            <a:r>
              <a:rPr lang="ru-RU" sz="3200" dirty="0">
                <a:latin typeface="Arial Nova" panose="020B0504020202020204" pitchFamily="34" charset="0"/>
              </a:rPr>
              <a:t> Уэсиба,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основатель айкидо</a:t>
            </a:r>
          </a:p>
        </p:txBody>
      </p:sp>
      <p:pic>
        <p:nvPicPr>
          <p:cNvPr id="4" name="Рисунок 3" descr="Изображение выглядит как Человеческое лицо, Борода человека, волосы на лице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0878FF-245C-3B2B-438C-0E983403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72" y="2957527"/>
            <a:ext cx="5325434" cy="29880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052F2B-4E3E-67E0-CE03-A65B2612E421}"/>
              </a:ext>
            </a:extLst>
          </p:cNvPr>
          <p:cNvSpPr/>
          <p:nvPr/>
        </p:nvSpPr>
        <p:spPr>
          <a:xfrm>
            <a:off x="1230490" y="2761962"/>
            <a:ext cx="5636398" cy="33791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953D5-57F8-0A59-E254-6592D2CEE0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2741" r="10768" b="6640"/>
          <a:stretch>
            <a:fillRect/>
          </a:stretch>
        </p:blipFill>
        <p:spPr>
          <a:xfrm>
            <a:off x="9758724" y="4381918"/>
            <a:ext cx="1772676" cy="18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1CBE4-CABD-76B9-C5F1-AB6E320C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80BB0B44-5014-2E63-43F7-4AE6A348D5D8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2B034-E02A-18B9-AAD3-14A5D2448626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110EC995-BA84-B996-3852-E11BA1625811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D2821-A665-5FA1-73C4-5EB4BB592E1F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1A07EEA-6D5B-95BB-CD8F-7E99C89E7F6C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288D5-FC12-EB5D-494B-40282B741086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FE783D0E-B391-6536-C3AB-E15528FB6FB7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AD141-9825-3015-0952-A15B756EF531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B577CE6-8F86-E5C2-AE3D-C7B20ADF6C7A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A5473-3836-A472-11FC-7BF4301BE99D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18E6844C-74BF-A404-E39C-CEA56C39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0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18F5-27C2-EBA2-516E-D0F057AA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9400-7C7B-D13F-0675-6F4AAC18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4180115" cy="8496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ВАШИ ОТВЕТЫ: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2B515D6-DBB8-73CF-5B3B-89AFBE425B7C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5" name="Рисунок 4" descr="Окрестности со сплошной заливкой">
            <a:extLst>
              <a:ext uri="{FF2B5EF4-FFF2-40B4-BE49-F238E27FC236}">
                <a16:creationId xmlns:a16="http://schemas.microsoft.com/office/drawing/2014/main" id="{A55C0E85-BA73-4DFB-EBC5-EF1720112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E19162-2135-4768-8D1F-5B149589562E}"/>
              </a:ext>
            </a:extLst>
          </p:cNvPr>
          <p:cNvSpPr txBox="1"/>
          <p:nvPr/>
        </p:nvSpPr>
        <p:spPr>
          <a:xfrm>
            <a:off x="6558995" y="5590245"/>
            <a:ext cx="630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ru-RU" sz="3200" i="1" dirty="0">
                <a:latin typeface="Georgia" panose="02040502050405020303" pitchFamily="18" charset="0"/>
              </a:rPr>
            </a:br>
            <a:r>
              <a:rPr lang="ru-RU" sz="3200" i="1" dirty="0">
                <a:latin typeface="Georgia" panose="02040502050405020303" pitchFamily="18" charset="0"/>
              </a:rPr>
              <a:t>Какой ответ правильный?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7CDAC-122F-F198-1B6B-C9698302F7D9}"/>
              </a:ext>
            </a:extLst>
          </p:cNvPr>
          <p:cNvSpPr txBox="1"/>
          <p:nvPr/>
        </p:nvSpPr>
        <p:spPr>
          <a:xfrm>
            <a:off x="522514" y="1458436"/>
            <a:ext cx="81699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Какие получились таблицы?</a:t>
            </a:r>
          </a:p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Какие получились схемы?</a:t>
            </a:r>
          </a:p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Какие получились ответы на 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88604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27B5-CD9E-16EB-7DCD-279C6E59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906C3A7F-8675-4668-4515-35740169D8E8}"/>
              </a:ext>
            </a:extLst>
          </p:cNvPr>
          <p:cNvSpPr/>
          <p:nvPr/>
        </p:nvSpPr>
        <p:spPr>
          <a:xfrm>
            <a:off x="174175" y="1845129"/>
            <a:ext cx="2443844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53782-F9DE-29B9-310B-51A6D0E14E90}"/>
              </a:ext>
            </a:extLst>
          </p:cNvPr>
          <p:cNvSpPr txBox="1"/>
          <p:nvPr/>
        </p:nvSpPr>
        <p:spPr>
          <a:xfrm>
            <a:off x="544287" y="2485347"/>
            <a:ext cx="18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Задача</a:t>
            </a:r>
            <a:endParaRPr lang="ru-RU" sz="4800" b="1" dirty="0">
              <a:latin typeface="Arial Nova" panose="020B0504020202020204" pitchFamily="34" charset="0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FFFB4824-6AED-2287-42EE-0B1A9E502EEF}"/>
              </a:ext>
            </a:extLst>
          </p:cNvPr>
          <p:cNvSpPr/>
          <p:nvPr/>
        </p:nvSpPr>
        <p:spPr>
          <a:xfrm>
            <a:off x="2325471" y="1845126"/>
            <a:ext cx="2881979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B7F7E-CAA3-0D4E-423F-07157A4AFD26}"/>
              </a:ext>
            </a:extLst>
          </p:cNvPr>
          <p:cNvSpPr txBox="1"/>
          <p:nvPr/>
        </p:nvSpPr>
        <p:spPr>
          <a:xfrm>
            <a:off x="2813965" y="2319146"/>
            <a:ext cx="22860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Как решали?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B7ED434F-297D-1956-D425-946B00E8ABD1}"/>
              </a:ext>
            </a:extLst>
          </p:cNvPr>
          <p:cNvSpPr/>
          <p:nvPr/>
        </p:nvSpPr>
        <p:spPr>
          <a:xfrm>
            <a:off x="4914902" y="1845123"/>
            <a:ext cx="2492815" cy="1926771"/>
          </a:xfrm>
          <a:prstGeom prst="chevron">
            <a:avLst>
              <a:gd name="adj" fmla="val 21322"/>
            </a:avLst>
          </a:prstGeom>
          <a:solidFill>
            <a:srgbClr val="FFCDF8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3C23-6C3F-2B6D-ED8A-D58B05898DFC}"/>
              </a:ext>
            </a:extLst>
          </p:cNvPr>
          <p:cNvSpPr txBox="1"/>
          <p:nvPr/>
        </p:nvSpPr>
        <p:spPr>
          <a:xfrm>
            <a:off x="5236014" y="2485347"/>
            <a:ext cx="207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BF9F0EAE-29ED-EB11-12CD-97A1F5F302DD}"/>
              </a:ext>
            </a:extLst>
          </p:cNvPr>
          <p:cNvSpPr/>
          <p:nvPr/>
        </p:nvSpPr>
        <p:spPr>
          <a:xfrm>
            <a:off x="7115169" y="1845123"/>
            <a:ext cx="3216727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B834D-93AB-CED0-C61A-6BD4062D1F4C}"/>
              </a:ext>
            </a:extLst>
          </p:cNvPr>
          <p:cNvSpPr txBox="1"/>
          <p:nvPr/>
        </p:nvSpPr>
        <p:spPr>
          <a:xfrm>
            <a:off x="7519287" y="2485347"/>
            <a:ext cx="27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Закрепим!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2F09E99E-12C7-C736-FCDA-025B6E3B7781}"/>
              </a:ext>
            </a:extLst>
          </p:cNvPr>
          <p:cNvSpPr/>
          <p:nvPr/>
        </p:nvSpPr>
        <p:spPr>
          <a:xfrm>
            <a:off x="10039350" y="1845123"/>
            <a:ext cx="1978476" cy="1926771"/>
          </a:xfrm>
          <a:prstGeom prst="chevron">
            <a:avLst>
              <a:gd name="adj" fmla="val 21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28731-46D3-B460-0CE0-54048B704EDC}"/>
              </a:ext>
            </a:extLst>
          </p:cNvPr>
          <p:cNvSpPr txBox="1"/>
          <p:nvPr/>
        </p:nvSpPr>
        <p:spPr>
          <a:xfrm>
            <a:off x="10466634" y="2567478"/>
            <a:ext cx="15511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Arial Nova" panose="020B0504020202020204" pitchFamily="34" charset="0"/>
              </a:rPr>
              <a:t>ТЕМА</a:t>
            </a:r>
          </a:p>
        </p:txBody>
      </p:sp>
      <p:pic>
        <p:nvPicPr>
          <p:cNvPr id="2" name="Рисунок 1" descr="Скучаю (пчела)">
            <a:extLst>
              <a:ext uri="{FF2B5EF4-FFF2-40B4-BE49-F238E27FC236}">
                <a16:creationId xmlns:a16="http://schemas.microsoft.com/office/drawing/2014/main" id="{87BE46AF-94B7-BBB1-9533-D6B52167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0" y="277218"/>
            <a:ext cx="1502221" cy="15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F91ACB8-762A-F1A8-7FE2-FB64BD7EC14F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1AD664F1-5907-BD23-B741-E8158C53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8C827B-B1A6-29B4-A62F-066C4875D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55986"/>
              </p:ext>
            </p:extLst>
          </p:nvPr>
        </p:nvGraphicFramePr>
        <p:xfrm>
          <a:off x="522514" y="1830008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A90608-462F-375D-C7DE-304B1858F503}"/>
              </a:ext>
            </a:extLst>
          </p:cNvPr>
          <p:cNvSpPr txBox="1"/>
          <p:nvPr/>
        </p:nvSpPr>
        <p:spPr>
          <a:xfrm>
            <a:off x="5554133" y="5210091"/>
            <a:ext cx="6637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С каким представлением информации удобнее работать: с текстом или таблицей?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10F946E-F610-D7FB-E338-FE1EAEA35D0A}"/>
              </a:ext>
            </a:extLst>
          </p:cNvPr>
          <p:cNvSpPr txBox="1">
            <a:spLocks/>
          </p:cNvSpPr>
          <p:nvPr/>
        </p:nvSpPr>
        <p:spPr>
          <a:xfrm>
            <a:off x="277964" y="343411"/>
            <a:ext cx="4785328" cy="1272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Arial Nova" panose="020B0504020202020204" pitchFamily="34" charset="0"/>
              </a:rPr>
              <a:t>Информационная модель ТАБЛИЦА</a:t>
            </a:r>
          </a:p>
        </p:txBody>
      </p:sp>
    </p:spTree>
    <p:extLst>
      <p:ext uri="{BB962C8B-B14F-4D97-AF65-F5344CB8AC3E}">
        <p14:creationId xmlns:p14="http://schemas.microsoft.com/office/powerpoint/2010/main" val="53507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AFC51-4A8C-825A-9CAC-D322637F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6F72D-3C07-C83F-AC2B-F4F11368B12E}"/>
              </a:ext>
            </a:extLst>
          </p:cNvPr>
          <p:cNvSpPr txBox="1">
            <a:spLocks/>
          </p:cNvSpPr>
          <p:nvPr/>
        </p:nvSpPr>
        <p:spPr>
          <a:xfrm>
            <a:off x="277964" y="343411"/>
            <a:ext cx="4785328" cy="1272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Arial Nova" panose="020B0504020202020204" pitchFamily="34" charset="0"/>
              </a:rPr>
              <a:t>Информационная модель ТАБЛИЦА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54F03A3-F429-074D-4A25-DEDC1BC92B28}"/>
              </a:ext>
            </a:extLst>
          </p:cNvPr>
          <p:cNvSpPr/>
          <p:nvPr/>
        </p:nvSpPr>
        <p:spPr>
          <a:xfrm>
            <a:off x="5802438" y="365126"/>
            <a:ext cx="1093310" cy="1093310"/>
          </a:xfrm>
          <a:prstGeom prst="ellipse">
            <a:avLst/>
          </a:prstGeom>
          <a:solidFill>
            <a:srgbClr val="FFC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4" name="Рисунок 3" descr="Окрестности со сплошной заливкой">
            <a:extLst>
              <a:ext uri="{FF2B5EF4-FFF2-40B4-BE49-F238E27FC236}">
                <a16:creationId xmlns:a16="http://schemas.microsoft.com/office/drawing/2014/main" id="{25A5A053-3668-B026-53CF-5E8A3D6E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595" y="365126"/>
            <a:ext cx="914400" cy="9144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5FC961A-C927-A4C8-DA1A-451997D8D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28784"/>
              </p:ext>
            </p:extLst>
          </p:nvPr>
        </p:nvGraphicFramePr>
        <p:xfrm>
          <a:off x="522514" y="1830008"/>
          <a:ext cx="4296228" cy="404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412079467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16915288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486108100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881627009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455419651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044945141"/>
                    </a:ext>
                  </a:extLst>
                </a:gridCol>
              </a:tblGrid>
              <a:tr h="67471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16864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А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4612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3726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В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69817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Г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8203"/>
                  </a:ext>
                </a:extLst>
              </a:tr>
              <a:tr h="6747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1905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D2F28C54-BAC6-E72A-6FFA-B33F87716018}"/>
              </a:ext>
            </a:extLst>
          </p:cNvPr>
          <p:cNvSpPr/>
          <p:nvPr/>
        </p:nvSpPr>
        <p:spPr>
          <a:xfrm>
            <a:off x="5802438" y="1830008"/>
            <a:ext cx="5867048" cy="1093310"/>
          </a:xfrm>
          <a:prstGeom prst="wedgeRectCallout">
            <a:avLst>
              <a:gd name="adj1" fmla="val -54920"/>
              <a:gd name="adj2" fmla="val 195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Arial Nova" panose="020B0504020202020204" pitchFamily="34" charset="0"/>
              </a:rPr>
              <a:t>ВЕСОВАЯ МАТРИЦА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461F-A547-8EC6-A1C0-4CA7C2CB56EF}"/>
              </a:ext>
            </a:extLst>
          </p:cNvPr>
          <p:cNvSpPr txBox="1"/>
          <p:nvPr/>
        </p:nvSpPr>
        <p:spPr>
          <a:xfrm>
            <a:off x="6558995" y="5675195"/>
            <a:ext cx="5858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dirty="0">
                <a:latin typeface="Georgia" panose="02040502050405020303" pitchFamily="18" charset="0"/>
              </a:rPr>
              <a:t>В чём особенность весовой матрицы?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6E54-AD67-90DA-4DAF-773AA26B3015}"/>
              </a:ext>
            </a:extLst>
          </p:cNvPr>
          <p:cNvSpPr txBox="1"/>
          <p:nvPr/>
        </p:nvSpPr>
        <p:spPr>
          <a:xfrm>
            <a:off x="5384799" y="3151442"/>
            <a:ext cx="6647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Nova" panose="020B0504020202020204" pitchFamily="34" charset="0"/>
              </a:rPr>
              <a:t>А, Б, В, Г, Д </a:t>
            </a:r>
            <a:r>
              <a:rPr lang="ru-RU" sz="2800" dirty="0">
                <a:latin typeface="Arial Nova" panose="020B0504020202020204" pitchFamily="34" charset="0"/>
              </a:rPr>
              <a:t>– обозначения деревень.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Дороги:</a:t>
            </a:r>
          </a:p>
          <a:p>
            <a:pPr marL="1436688"/>
            <a:r>
              <a:rPr lang="ru-RU" sz="2800" b="1" dirty="0">
                <a:latin typeface="Arial Nova" panose="020B0504020202020204" pitchFamily="34" charset="0"/>
              </a:rPr>
              <a:t>АБ</a:t>
            </a:r>
            <a:r>
              <a:rPr lang="ru-RU" sz="2800" dirty="0">
                <a:latin typeface="Arial Nova" panose="020B0504020202020204" pitchFamily="34" charset="0"/>
              </a:rPr>
              <a:t> = 3, </a:t>
            </a:r>
            <a:r>
              <a:rPr lang="ru-RU" sz="2800" b="1" dirty="0">
                <a:latin typeface="Arial Nova" panose="020B0504020202020204" pitchFamily="34" charset="0"/>
              </a:rPr>
              <a:t>АГ</a:t>
            </a:r>
            <a:r>
              <a:rPr lang="ru-RU" sz="2800" dirty="0">
                <a:latin typeface="Arial Nova" panose="020B0504020202020204" pitchFamily="34" charset="0"/>
              </a:rPr>
              <a:t> = 6, </a:t>
            </a:r>
            <a:r>
              <a:rPr lang="ru-RU" sz="2800" b="1" dirty="0">
                <a:latin typeface="Arial Nova" panose="020B0504020202020204" pitchFamily="34" charset="0"/>
              </a:rPr>
              <a:t>АД</a:t>
            </a:r>
            <a:r>
              <a:rPr lang="ru-RU" sz="2800" dirty="0">
                <a:latin typeface="Arial Nova" panose="020B0504020202020204" pitchFamily="34" charset="0"/>
              </a:rPr>
              <a:t> = 9, </a:t>
            </a:r>
            <a:r>
              <a:rPr lang="ru-RU" sz="2800" b="1" dirty="0">
                <a:latin typeface="Arial Nova" panose="020B0504020202020204" pitchFamily="34" charset="0"/>
              </a:rPr>
              <a:t>БВ</a:t>
            </a:r>
            <a:r>
              <a:rPr lang="ru-RU" sz="2800" dirty="0">
                <a:latin typeface="Arial Nova" panose="020B0504020202020204" pitchFamily="34" charset="0"/>
              </a:rPr>
              <a:t> = 2,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b="1" dirty="0">
                <a:latin typeface="Arial Nova" panose="020B0504020202020204" pitchFamily="34" charset="0"/>
              </a:rPr>
              <a:t>БГ</a:t>
            </a:r>
            <a:r>
              <a:rPr lang="ru-RU" sz="2800" dirty="0">
                <a:latin typeface="Arial Nova" panose="020B0504020202020204" pitchFamily="34" charset="0"/>
              </a:rPr>
              <a:t> = 1, </a:t>
            </a:r>
            <a:r>
              <a:rPr lang="ru-RU" sz="2800" b="1" dirty="0">
                <a:latin typeface="Arial Nova" panose="020B0504020202020204" pitchFamily="34" charset="0"/>
              </a:rPr>
              <a:t>ВД</a:t>
            </a:r>
            <a:r>
              <a:rPr lang="ru-RU" sz="2800" dirty="0">
                <a:latin typeface="Arial Nova" panose="020B0504020202020204" pitchFamily="34" charset="0"/>
              </a:rPr>
              <a:t> = 2, </a:t>
            </a:r>
            <a:r>
              <a:rPr lang="ru-RU" sz="2800" b="1" dirty="0">
                <a:latin typeface="Arial Nova" panose="020B0504020202020204" pitchFamily="34" charset="0"/>
              </a:rPr>
              <a:t>ГД</a:t>
            </a:r>
            <a:r>
              <a:rPr lang="ru-RU" sz="2800" dirty="0">
                <a:latin typeface="Arial Nova" panose="020B0504020202020204" pitchFamily="34" charset="0"/>
              </a:rPr>
              <a:t> = 8</a:t>
            </a:r>
          </a:p>
        </p:txBody>
      </p:sp>
    </p:spTree>
    <p:extLst>
      <p:ext uri="{BB962C8B-B14F-4D97-AF65-F5344CB8AC3E}">
        <p14:creationId xmlns:p14="http://schemas.microsoft.com/office/powerpoint/2010/main" val="238617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1950</Words>
  <Application>Microsoft Office PowerPoint</Application>
  <PresentationFormat>Широкоэкранный</PresentationFormat>
  <Paragraphs>804</Paragraphs>
  <Slides>47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 Nova</vt:lpstr>
      <vt:lpstr>Arial</vt:lpstr>
      <vt:lpstr>Georgia</vt:lpstr>
      <vt:lpstr>Candara</vt:lpstr>
      <vt:lpstr>Arial Black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ОТВЕТЫ: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ГРАФОВ</vt:lpstr>
      <vt:lpstr>ПРИМЕНЕНИЕ ГРАФОВ</vt:lpstr>
      <vt:lpstr>ПРИМЕНЕНИЕ ГРАФОВ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РЕШЕНИЯ:</vt:lpstr>
      <vt:lpstr>ВАШИ РЕШЕНИЯ: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Граф.  Весовая матрица графа.  Длина пути между вершинами графа. Вычисление количества путей  в направленном ациклическом графе.</vt:lpstr>
      <vt:lpstr>Граф.  Весовая матрица графа.  Длина пути между вершинами графа. Вычисление количества путей  в направленном ациклическом графе.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Стонт</dc:creator>
  <cp:lastModifiedBy>Елена Стонт</cp:lastModifiedBy>
  <cp:revision>67</cp:revision>
  <dcterms:created xsi:type="dcterms:W3CDTF">2025-11-01T08:25:41Z</dcterms:created>
  <dcterms:modified xsi:type="dcterms:W3CDTF">2025-11-16T07:39:28Z</dcterms:modified>
</cp:coreProperties>
</file>