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7" r:id="rId2"/>
    <p:sldId id="269" r:id="rId3"/>
    <p:sldId id="268" r:id="rId4"/>
    <p:sldId id="257" r:id="rId5"/>
    <p:sldId id="258" r:id="rId6"/>
    <p:sldId id="259" r:id="rId7"/>
    <p:sldId id="264" r:id="rId8"/>
    <p:sldId id="256" r:id="rId9"/>
    <p:sldId id="260" r:id="rId10"/>
    <p:sldId id="270" r:id="rId11"/>
    <p:sldId id="261" r:id="rId12"/>
    <p:sldId id="262" r:id="rId13"/>
    <p:sldId id="271" r:id="rId14"/>
    <p:sldId id="273" r:id="rId15"/>
    <p:sldId id="274" r:id="rId16"/>
    <p:sldId id="272" r:id="rId17"/>
    <p:sldId id="275" r:id="rId18"/>
    <p:sldId id="276" r:id="rId19"/>
    <p:sldId id="263" r:id="rId2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CC33"/>
    <a:srgbClr val="FF3399"/>
    <a:srgbClr val="802279"/>
    <a:srgbClr val="1E5D84"/>
    <a:srgbClr val="FFFFFF"/>
    <a:srgbClr val="00FF00"/>
    <a:srgbClr val="008000"/>
    <a:srgbClr val="800080"/>
    <a:srgbClr val="00CC00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72" autoAdjust="0"/>
    <p:restoredTop sz="94660"/>
  </p:normalViewPr>
  <p:slideViewPr>
    <p:cSldViewPr snapToGrid="0">
      <p:cViewPr varScale="1">
        <p:scale>
          <a:sx n="78" d="100"/>
          <a:sy n="78" d="100"/>
        </p:scale>
        <p:origin x="258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454C8B-9F54-47A0-A119-35DC76081269}" type="datetimeFigureOut">
              <a:rPr lang="ru-RU" smtClean="0"/>
              <a:t>17.11.2025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4306AE-277E-4743-8FB9-C6FA19C113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1086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454C8B-9F54-47A0-A119-35DC76081269}" type="datetimeFigureOut">
              <a:rPr lang="ru-RU" smtClean="0"/>
              <a:t>17.11.2025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4306AE-277E-4743-8FB9-C6FA19C113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05670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454C8B-9F54-47A0-A119-35DC76081269}" type="datetimeFigureOut">
              <a:rPr lang="ru-RU" smtClean="0"/>
              <a:t>17.11.2025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4306AE-277E-4743-8FB9-C6FA19C113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22569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454C8B-9F54-47A0-A119-35DC76081269}" type="datetimeFigureOut">
              <a:rPr lang="ru-RU" smtClean="0"/>
              <a:t>17.11.2025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4306AE-277E-4743-8FB9-C6FA19C113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99758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454C8B-9F54-47A0-A119-35DC76081269}" type="datetimeFigureOut">
              <a:rPr lang="ru-RU" smtClean="0"/>
              <a:t>17.11.2025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4306AE-277E-4743-8FB9-C6FA19C113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16238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454C8B-9F54-47A0-A119-35DC76081269}" type="datetimeFigureOut">
              <a:rPr lang="ru-RU" smtClean="0"/>
              <a:t>17.11.2025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4306AE-277E-4743-8FB9-C6FA19C113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0872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454C8B-9F54-47A0-A119-35DC76081269}" type="datetimeFigureOut">
              <a:rPr lang="ru-RU" smtClean="0"/>
              <a:t>17.11.2025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4306AE-277E-4743-8FB9-C6FA19C113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61678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454C8B-9F54-47A0-A119-35DC76081269}" type="datetimeFigureOut">
              <a:rPr lang="ru-RU" smtClean="0"/>
              <a:t>17.11.2025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4306AE-277E-4743-8FB9-C6FA19C113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31567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454C8B-9F54-47A0-A119-35DC76081269}" type="datetimeFigureOut">
              <a:rPr lang="ru-RU" smtClean="0"/>
              <a:t>17.11.2025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4306AE-277E-4743-8FB9-C6FA19C113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20873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454C8B-9F54-47A0-A119-35DC76081269}" type="datetimeFigureOut">
              <a:rPr lang="ru-RU" smtClean="0"/>
              <a:t>17.11.2025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4306AE-277E-4743-8FB9-C6FA19C113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60013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454C8B-9F54-47A0-A119-35DC76081269}" type="datetimeFigureOut">
              <a:rPr lang="ru-RU" smtClean="0"/>
              <a:t>17.11.2025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4306AE-277E-4743-8FB9-C6FA19C113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40063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454C8B-9F54-47A0-A119-35DC76081269}" type="datetimeFigureOut">
              <a:rPr lang="ru-RU" smtClean="0"/>
              <a:t>17.11.2025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4306AE-277E-4743-8FB9-C6FA19C113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45661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ebay.com/itm/193081842963" TargetMode="External"/><Relationship Id="rId13" Type="http://schemas.openxmlformats.org/officeDocument/2006/relationships/hyperlink" Target="https://na-zapade-mos.ru/1033464-na-puti-k-peremenam-na-stancii-metro-molodezhnaja-zamenjat-pokrytie-sten" TargetMode="External"/><Relationship Id="rId18" Type="http://schemas.openxmlformats.org/officeDocument/2006/relationships/hyperlink" Target="https://pikabu.ru/story/den_rozhdeniya_skazki_12720592" TargetMode="External"/><Relationship Id="rId26" Type="http://schemas.openxmlformats.org/officeDocument/2006/relationships/hyperlink" Target="https://skazki.irlc.msu.ru/russkie-narodnyie-skazki/repka" TargetMode="External"/><Relationship Id="rId3" Type="http://schemas.openxmlformats.org/officeDocument/2006/relationships/hyperlink" Target="https://zvukogram.com/category/zvuki-metro/" TargetMode="External"/><Relationship Id="rId21" Type="http://schemas.openxmlformats.org/officeDocument/2006/relationships/hyperlink" Target="https://www.pravda.ru/news/culture/1345288-skazki/" TargetMode="External"/><Relationship Id="rId7" Type="http://schemas.openxmlformats.org/officeDocument/2006/relationships/hyperlink" Target="https://domotekhnika.ru/product/televizor-samsung-ue48h6350ak/reviews" TargetMode="External"/><Relationship Id="rId12" Type="http://schemas.openxmlformats.org/officeDocument/2006/relationships/hyperlink" Target="https://uchi.ru/otvety/questions/naydite-perimetr-i-ploschad-pryamougolnika-esli-ego-shirina-4-sm-a-dlina-8-sm" TargetMode="External"/><Relationship Id="rId17" Type="http://schemas.openxmlformats.org/officeDocument/2006/relationships/hyperlink" Target="https://kinderbox.ru/skazka-po-shhuchemu-velenyu/" TargetMode="External"/><Relationship Id="rId25" Type="http://schemas.openxmlformats.org/officeDocument/2006/relationships/hyperlink" Target="https://nukadeti.ru/skazki/teremok" TargetMode="External"/><Relationship Id="rId2" Type="http://schemas.openxmlformats.org/officeDocument/2006/relationships/hyperlink" Target="https://flomaster.top/64904-metro-kartinki-dlja-detej.html" TargetMode="External"/><Relationship Id="rId16" Type="http://schemas.openxmlformats.org/officeDocument/2006/relationships/hyperlink" Target="https://www.google.com/url?sa=j&amp;url=https://pngtree.com/freepng/cute-triangle-ruler-math-school-emoji-emoji_6599577.html&amp;uct=1763310221&amp;usg=y9ynYxhFNOotjVeWKNbeNmIrFb0.&amp;opi=89978449&amp;ved=2ahUKEwjQx-namfeQAxX1ExAIHSmBDzIQiYMLKAB6BAgAEAo" TargetMode="External"/><Relationship Id="rId20" Type="http://schemas.openxmlformats.org/officeDocument/2006/relationships/hyperlink" Target="https://ru.pinterest.com/pin/438186238750782291/" TargetMode="External"/><Relationship Id="rId29" Type="http://schemas.openxmlformats.org/officeDocument/2006/relationships/hyperlink" Target="https://www.maam.ru/kartinki/profesi-i-trud/transport/metro-kartinka-dlja-detei.html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labirint.ru/office/882867/" TargetMode="External"/><Relationship Id="rId11" Type="http://schemas.openxmlformats.org/officeDocument/2006/relationships/hyperlink" Target="https://yandex.kz/images/search?rpt=imageview&amp;from=undefined&amp;url=https://avatars.mds.yandex.net/get-images-cbir/115032/DbaSqkK1p4ic1rC7mbEhOA3767/orig&amp;cbir_id=115032/DbaSqkK1p4ic1rC7mbEhOA3767&amp;cbir_page=search-by-image" TargetMode="External"/><Relationship Id="rId24" Type="http://schemas.openxmlformats.org/officeDocument/2006/relationships/hyperlink" Target="https://play-plan.ru/games/doma/staraya-staraya-skazka/" TargetMode="External"/><Relationship Id="rId5" Type="http://schemas.openxmlformats.org/officeDocument/2006/relationships/hyperlink" Target="https://www.m24.ru/news/transport/04022021/151699" TargetMode="External"/><Relationship Id="rId15" Type="http://schemas.openxmlformats.org/officeDocument/2006/relationships/hyperlink" Target="https://raskraska.narod.ru/azbuka/r-rus-color.html" TargetMode="External"/><Relationship Id="rId23" Type="http://schemas.openxmlformats.org/officeDocument/2006/relationships/hyperlink" Target="https://zadacha.uanet.biz/home/biblioteka/audioskazki/audio/skazki-russkie-narodnye" TargetMode="External"/><Relationship Id="rId28" Type="http://schemas.openxmlformats.org/officeDocument/2006/relationships/hyperlink" Target="https://ru.pinterest.com/rykodeliyasar/&#1082;&#1091;&#1088;&#1086;&#1095;&#1082;&#1072;-&#1088;&#1103;&#1073;&#1072;/" TargetMode="External"/><Relationship Id="rId10" Type="http://schemas.openxmlformats.org/officeDocument/2006/relationships/hyperlink" Target="https://yandex.kz/images/search?cbir_id=4377127/ePfNnZA232T3gw4qRGK90w3694&amp;rpt=imageview&amp;url=https://avatars.mds.yandex.net/get-images-cbir/4377127/ePfNnZA232T3gw4qRGK90w3694/orig&amp;cbir_page=search-by-image" TargetMode="External"/><Relationship Id="rId19" Type="http://schemas.openxmlformats.org/officeDocument/2006/relationships/hyperlink" Target="https://www.toys-land.ru/goods/pazl-skazka-o-care-saltane-60-jelementov/" TargetMode="External"/><Relationship Id="rId4" Type="http://schemas.openxmlformats.org/officeDocument/2006/relationships/hyperlink" Target="https://karnaval22.ru/" TargetMode="External"/><Relationship Id="rId9" Type="http://schemas.openxmlformats.org/officeDocument/2006/relationships/hyperlink" Target="https://yandex.kz/images/search?text=&#1096;&#1072;&#1093;&#1084;&#1072;&#1090;&#1085;&#1072;&#1103;%20&#1076;&#1086;&#1089;&#1082;&#1072;%20&#1085;&#1072;%20&#1072;4" TargetMode="External"/><Relationship Id="rId14" Type="http://schemas.openxmlformats.org/officeDocument/2006/relationships/hyperlink" Target="https://kulturarb.ru/ru/news/sobytiya-na-pro-kultura-rf/otgadaj-nazvanie-skazki571" TargetMode="External"/><Relationship Id="rId22" Type="http://schemas.openxmlformats.org/officeDocument/2006/relationships/hyperlink" Target="https://psygazeta.ru/rubriki/god-nauki/psikhoanaliticheskie-idei/5210-psikhologicheskij-analiz-a-s-pushkin-skazka-o-rybake-i-rybke.html" TargetMode="External"/><Relationship Id="rId27" Type="http://schemas.openxmlformats.org/officeDocument/2006/relationships/hyperlink" Target="https://fkniga.ru/catalog/skazki-dlja-detej/zolotaya-kniga-skazok-dlya-malyshey-podarochnoe-izdanie-ka-00582687/" TargetMode="External"/><Relationship Id="rId30" Type="http://schemas.openxmlformats.org/officeDocument/2006/relationships/hyperlink" Target="https://www.istockphoto.com/ru/&#1074;&#1077;&#1082;&#1090;&#1086;&#1088;&#1085;&#1072;&#1103;/&#1093;&#1083;&#1086;&#1087;&#1072;&#1090;&#1100;-&#1074;-&#1083;&#1072;&#1076;&#1086;&#1096;&#1080;-&#1101;&#1084;&#1086;&#1090;&#1080;&#1082;&#1086;&#1085;-gm148495751-19882208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audio" Target="../media/audio1.wav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067169" y="4534930"/>
            <a:ext cx="5869460" cy="2063578"/>
          </a:xfrm>
        </p:spPr>
        <p:txBody>
          <a:bodyPr>
            <a:noAutofit/>
          </a:bodyPr>
          <a:lstStyle/>
          <a:p>
            <a:pPr algn="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Составитель: </a:t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Зурман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Виктория Викторовна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 начальных классов 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МКОУ «СОШ №6» 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г.о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Нальчик</a:t>
            </a:r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1495169" y="2218080"/>
            <a:ext cx="9144000" cy="1655762"/>
          </a:xfrm>
        </p:spPr>
        <p:txBody>
          <a:bodyPr>
            <a:normAutofit/>
          </a:bodyPr>
          <a:lstStyle/>
          <a:p>
            <a:r>
              <a:rPr lang="ru-RU" sz="5400" b="1" dirty="0" smtClean="0">
                <a:solidFill>
                  <a:srgbClr val="00B050"/>
                </a:solidFill>
              </a:rPr>
              <a:t>Периметр прямоугольника</a:t>
            </a:r>
            <a:endParaRPr lang="ru-RU" sz="54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21823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14:flythroug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40148" y="464235"/>
            <a:ext cx="8862646" cy="1083212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solidFill>
                  <a:srgbClr val="FFC000"/>
                </a:solidFill>
              </a:rPr>
              <a:t>Как узнать периметр </a:t>
            </a:r>
            <a:r>
              <a:rPr lang="ru-RU" b="1" dirty="0">
                <a:solidFill>
                  <a:srgbClr val="33CC33"/>
                </a:solidFill>
              </a:rPr>
              <a:t>прямоугольника</a:t>
            </a:r>
            <a:r>
              <a:rPr lang="ru-RU" b="1" dirty="0">
                <a:solidFill>
                  <a:srgbClr val="FFC000"/>
                </a:solidFill>
              </a:rPr>
              <a:t>?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33622" y="2506662"/>
            <a:ext cx="10515600" cy="4034815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4800" dirty="0"/>
              <a:t>1. Начерти </a:t>
            </a:r>
            <a:r>
              <a:rPr lang="ru-RU" sz="4800" dirty="0">
                <a:solidFill>
                  <a:srgbClr val="33CC33"/>
                </a:solidFill>
              </a:rPr>
              <a:t>прямоугольник</a:t>
            </a:r>
            <a:r>
              <a:rPr lang="ru-RU" sz="4800" dirty="0"/>
              <a:t>.</a:t>
            </a:r>
          </a:p>
          <a:p>
            <a:pPr marL="0" indent="0" algn="just">
              <a:buNone/>
            </a:pPr>
            <a:r>
              <a:rPr lang="ru-RU" sz="4800" dirty="0"/>
              <a:t>2. Измерь длины всех его сторон.</a:t>
            </a:r>
          </a:p>
          <a:p>
            <a:pPr marL="0" indent="0" algn="just">
              <a:buNone/>
            </a:pPr>
            <a:r>
              <a:rPr lang="ru-RU" sz="4800" dirty="0"/>
              <a:t>3. Сложи длины всех его сторон, или замени сложение одинаковых слагаемых умножением.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316" y="252583"/>
            <a:ext cx="2143125" cy="21431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14575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019294"/>
          </a:xfrm>
        </p:spPr>
        <p:txBody>
          <a:bodyPr/>
          <a:lstStyle/>
          <a:p>
            <a:pPr algn="ctr"/>
            <a:r>
              <a:rPr lang="ru-RU" dirty="0"/>
              <a:t>Учебник (с.26)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384420"/>
            <a:ext cx="10515600" cy="4783998"/>
          </a:xfrm>
        </p:spPr>
        <p:txBody>
          <a:bodyPr/>
          <a:lstStyle/>
          <a:p>
            <a:pPr marL="0" indent="0">
              <a:buNone/>
            </a:pPr>
            <a:r>
              <a:rPr lang="ru-RU" dirty="0"/>
              <a:t>2. Начерти прямоугольник со сторонами 3 см и 4 см и вычисли его периметр.</a:t>
            </a:r>
          </a:p>
          <a:p>
            <a:pPr marL="0" indent="0">
              <a:buNone/>
            </a:pPr>
            <a:r>
              <a:rPr lang="ru-RU" dirty="0"/>
              <a:t>                 3 см</a:t>
            </a:r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r>
              <a:rPr lang="ru-RU" dirty="0"/>
              <a:t>4 см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4B93D1EE-E40D-FA06-E838-EBCA57B03C6A}"/>
              </a:ext>
            </a:extLst>
          </p:cNvPr>
          <p:cNvSpPr/>
          <p:nvPr/>
        </p:nvSpPr>
        <p:spPr>
          <a:xfrm>
            <a:off x="1657884" y="2666287"/>
            <a:ext cx="1854437" cy="187153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D8AC4BA-F749-AA0E-89F1-1B43DC158CD8}"/>
              </a:ext>
            </a:extLst>
          </p:cNvPr>
          <p:cNvSpPr txBox="1"/>
          <p:nvPr/>
        </p:nvSpPr>
        <p:spPr>
          <a:xfrm>
            <a:off x="838200" y="4751462"/>
            <a:ext cx="623843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arenR"/>
            </a:pPr>
            <a:r>
              <a:rPr lang="en-US" sz="2400" dirty="0"/>
              <a:t>P = </a:t>
            </a:r>
            <a:r>
              <a:rPr lang="ru-RU" sz="2400" dirty="0"/>
              <a:t>3 + 4+ 3 + 4 = 14 (см)</a:t>
            </a:r>
          </a:p>
          <a:p>
            <a:pPr marL="342900" indent="-342900">
              <a:buAutoNum type="arabicParenR"/>
            </a:pPr>
            <a:r>
              <a:rPr lang="en-US" sz="2400" dirty="0">
                <a:solidFill>
                  <a:prstClr val="black"/>
                </a:solidFill>
              </a:rPr>
              <a:t>P = </a:t>
            </a:r>
            <a:r>
              <a:rPr lang="ru-RU" sz="2400" dirty="0"/>
              <a:t>3 * 2 + 4 * 2 = 14 (см)</a:t>
            </a:r>
          </a:p>
          <a:p>
            <a:pPr marL="342900" indent="-342900">
              <a:buAutoNum type="arabicParenR"/>
            </a:pPr>
            <a:r>
              <a:rPr lang="en-US" sz="2400" dirty="0">
                <a:solidFill>
                  <a:prstClr val="black"/>
                </a:solidFill>
              </a:rPr>
              <a:t>P = </a:t>
            </a:r>
            <a:r>
              <a:rPr lang="ru-RU" sz="2400" dirty="0"/>
              <a:t>(3 + 4) * 2 = 14 (см)</a:t>
            </a:r>
          </a:p>
          <a:p>
            <a:r>
              <a:rPr lang="ru-RU" sz="2400" dirty="0"/>
              <a:t>Ответ: </a:t>
            </a:r>
            <a:r>
              <a:rPr lang="en-US" sz="2400" dirty="0"/>
              <a:t>P = </a:t>
            </a:r>
            <a:r>
              <a:rPr lang="ru-RU" sz="2400" dirty="0"/>
              <a:t>14 см.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10843" y="5432889"/>
            <a:ext cx="3054361" cy="1225402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873349B-4CD0-0258-9150-888482F0A28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62791" t="56332" r="13284" b="20780"/>
          <a:stretch/>
        </p:blipFill>
        <p:spPr>
          <a:xfrm>
            <a:off x="6009546" y="2568752"/>
            <a:ext cx="2901297" cy="1569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5076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roezjayuschiy-poezd-v-metr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615297"/>
            <a:ext cx="10515600" cy="1128045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/>
              <a:t>Станция 5. </a:t>
            </a:r>
            <a:r>
              <a:rPr lang="ru-RU" sz="6000" b="1" dirty="0" err="1">
                <a:solidFill>
                  <a:srgbClr val="3F13A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</a:t>
            </a:r>
            <a:r>
              <a:rPr lang="ru-RU" sz="6000" b="1" dirty="0" err="1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</a:t>
            </a:r>
            <a:r>
              <a:rPr lang="ru-RU" sz="6000" b="1" dirty="0" err="1">
                <a:solidFill>
                  <a:srgbClr val="00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</a:t>
            </a:r>
            <a:r>
              <a:rPr lang="ru-RU" sz="6000" b="1" dirty="0" err="1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</a:t>
            </a:r>
            <a:r>
              <a:rPr lang="ru-RU" sz="6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</a:t>
            </a:r>
            <a:r>
              <a:rPr lang="ru-RU" sz="6000" b="1" dirty="0" err="1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</a:t>
            </a:r>
            <a:r>
              <a:rPr lang="ru-RU" sz="6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</a:t>
            </a:r>
            <a:r>
              <a:rPr lang="ru-RU" sz="6000" b="1" dirty="0" err="1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</a:t>
            </a:r>
            <a:r>
              <a:rPr lang="ru-RU" sz="6000" b="1" dirty="0" err="1">
                <a:solidFill>
                  <a:srgbClr val="800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</a:t>
            </a:r>
            <a:r>
              <a:rPr lang="ru-RU" sz="6000" b="1" dirty="0" err="1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</a:t>
            </a:r>
            <a:r>
              <a:rPr lang="ru-RU" sz="6000" b="1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>«</a:t>
            </a:r>
            <a:r>
              <a:rPr lang="ru-RU" b="1" dirty="0">
                <a:solidFill>
                  <a:srgbClr val="00CC00"/>
                </a:solidFill>
              </a:rPr>
              <a:t>Верно</a:t>
            </a:r>
            <a:r>
              <a:rPr lang="ru-RU" dirty="0"/>
              <a:t>-</a:t>
            </a:r>
            <a:r>
              <a:rPr lang="ru-RU" b="1" dirty="0">
                <a:solidFill>
                  <a:srgbClr val="FF0000"/>
                </a:solidFill>
              </a:rPr>
              <a:t>неверно</a:t>
            </a:r>
            <a:r>
              <a:rPr lang="ru-RU" dirty="0"/>
              <a:t>»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3400" y="1927274"/>
            <a:ext cx="11125200" cy="4614203"/>
          </a:xfrm>
        </p:spPr>
        <p:txBody>
          <a:bodyPr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35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Прямоугольник – это четырехугольник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35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Прямоугольником может быть любой четырехугольник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35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 прямоугольника все углы прямые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35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 прямоугольника все стороны разные по длине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35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 прямоугольника противоположные стороны равны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35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Квадрат – разновидность </a:t>
            </a:r>
            <a:r>
              <a:rPr lang="ru-RU" sz="35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прямоугольника</a:t>
            </a:r>
            <a:endParaRPr lang="ru-RU" sz="35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5073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509" y="1104900"/>
            <a:ext cx="10866119" cy="534836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6509" y="365126"/>
            <a:ext cx="10866119" cy="739773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ru-RU" b="1" dirty="0"/>
              <a:t>Станция </a:t>
            </a:r>
            <a:r>
              <a:rPr lang="ru-RU" b="1" dirty="0" smtClean="0"/>
              <a:t>6. </a:t>
            </a:r>
            <a:r>
              <a:rPr lang="ru-RU" sz="6000" b="1" dirty="0">
                <a:solidFill>
                  <a:srgbClr val="FF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Сказочная</a:t>
            </a:r>
            <a:r>
              <a:rPr lang="ru-RU" sz="6000" b="1" dirty="0">
                <a:solidFill>
                  <a:srgbClr val="FF3399"/>
                </a:solidFill>
              </a:rPr>
              <a:t> </a:t>
            </a:r>
            <a:endParaRPr lang="ru-RU" sz="6000" b="1" dirty="0">
              <a:solidFill>
                <a:srgbClr val="FF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Объект 13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88021"/>
          </a:xfrm>
        </p:spPr>
        <p:txBody>
          <a:bodyPr>
            <a:normAutofit fontScale="25000" lnSpcReduction="20000"/>
          </a:bodyPr>
          <a:lstStyle/>
          <a:p>
            <a:endParaRPr lang="ru-RU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7360" y="3010486"/>
            <a:ext cx="2757125" cy="2057467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9224" y="3427266"/>
            <a:ext cx="2279128" cy="1660006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83781" y="2336107"/>
            <a:ext cx="2332738" cy="2570693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8121880" y="2408646"/>
            <a:ext cx="2764249" cy="3697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6766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39545" y="2378678"/>
            <a:ext cx="2357800" cy="325763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87048" y="283585"/>
            <a:ext cx="4166752" cy="255366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4456" y="3409434"/>
            <a:ext cx="3502019" cy="259195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71828" y="2524897"/>
            <a:ext cx="2965201" cy="296520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38494" y="283585"/>
            <a:ext cx="3726567" cy="286153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5725" y="278627"/>
            <a:ext cx="2962769" cy="296276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38494" y="4377443"/>
            <a:ext cx="3800338" cy="222531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26314" y="2808070"/>
            <a:ext cx="3190616" cy="3190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574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6436" y="210380"/>
            <a:ext cx="10515600" cy="1325563"/>
          </a:xfrm>
        </p:spPr>
        <p:txBody>
          <a:bodyPr/>
          <a:lstStyle/>
          <a:p>
            <a:pPr algn="ctr"/>
            <a:r>
              <a:rPr lang="ru-RU" dirty="0"/>
              <a:t>Периметры картинок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66119" y="1535943"/>
            <a:ext cx="10550611" cy="4086381"/>
          </a:xfrm>
        </p:spPr>
        <p:txBody>
          <a:bodyPr>
            <a:normAutofit fontScale="85000" lnSpcReduction="10000"/>
          </a:bodyPr>
          <a:lstStyle/>
          <a:p>
            <a:r>
              <a:rPr lang="ru-RU" sz="3300" dirty="0"/>
              <a:t>«Гуси-лебеди» 17+8+17+8=50 см</a:t>
            </a:r>
          </a:p>
          <a:p>
            <a:r>
              <a:rPr lang="ru-RU" sz="3300" dirty="0"/>
              <a:t>«Сестрица Аленушка и братец Иванушка» 16+9+16+9=50 см</a:t>
            </a:r>
          </a:p>
          <a:p>
            <a:r>
              <a:rPr lang="ru-RU" sz="3300" dirty="0" smtClean="0"/>
              <a:t>«</a:t>
            </a:r>
            <a:r>
              <a:rPr lang="ru-RU" sz="3300" dirty="0"/>
              <a:t>Теремок» 9+9+9+9=36 см                                      7+11+7+11=36 см</a:t>
            </a:r>
          </a:p>
          <a:p>
            <a:r>
              <a:rPr lang="ru-RU" sz="3300" dirty="0"/>
              <a:t>«Колобок» 12+10+12+10=44 см                            11+11+11+11=44 см</a:t>
            </a:r>
          </a:p>
          <a:p>
            <a:r>
              <a:rPr lang="ru-RU" sz="3300" dirty="0"/>
              <a:t>«Курочка Ряба» 12+6+12+6=36 см                        9+9+9+9=36 см</a:t>
            </a:r>
          </a:p>
          <a:p>
            <a:r>
              <a:rPr lang="ru-RU" sz="3300" dirty="0"/>
              <a:t>«Репка» 11+7+11+7=36 см                                      </a:t>
            </a:r>
            <a:r>
              <a:rPr lang="ru-RU" sz="3300" dirty="0" smtClean="0"/>
              <a:t>12+6+12+6=36 </a:t>
            </a:r>
            <a:r>
              <a:rPr lang="ru-RU" sz="3300" dirty="0"/>
              <a:t>см</a:t>
            </a:r>
          </a:p>
          <a:p>
            <a:r>
              <a:rPr lang="ru-RU" sz="3300" dirty="0"/>
              <a:t>«Сказка о рыбаке и рыбке» 12+8+12+8=40 см  10+10+10+10=40 см</a:t>
            </a:r>
          </a:p>
          <a:p>
            <a:r>
              <a:rPr lang="ru-RU" sz="3300" dirty="0"/>
              <a:t>«Три медведя» 9+9+9+9=36 см                             10+8+10+8=36 см</a:t>
            </a:r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2991" t="16525" r="14628" b="17531"/>
          <a:stretch/>
        </p:blipFill>
        <p:spPr>
          <a:xfrm>
            <a:off x="10269414" y="22065"/>
            <a:ext cx="1505243" cy="1702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7774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182321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/>
              <a:t>Станция </a:t>
            </a:r>
            <a:r>
              <a:rPr lang="ru-RU" sz="4000" b="1" dirty="0" smtClean="0"/>
              <a:t>7. </a:t>
            </a:r>
            <a:r>
              <a:rPr lang="ru-RU" sz="54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Маршрут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20837" y="1690688"/>
            <a:ext cx="9186203" cy="462570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49975" y="5234234"/>
            <a:ext cx="3054361" cy="1225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352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25000"/>
                    </a14:imgEffect>
                  </a14:imgLayer>
                </a14:imgProps>
              </a:ext>
            </a:extLst>
          </a:blip>
          <a:srcRect l="3744" t="5703" r="11934" b="7880"/>
          <a:stretch/>
        </p:blipFill>
        <p:spPr>
          <a:xfrm>
            <a:off x="1507525" y="939114"/>
            <a:ext cx="8625015" cy="5140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5383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skalator-v-metro-2884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12757" y="93278"/>
            <a:ext cx="5844746" cy="907619"/>
          </a:xfrm>
        </p:spPr>
        <p:txBody>
          <a:bodyPr>
            <a:normAutofit/>
          </a:bodyPr>
          <a:lstStyle/>
          <a:p>
            <a:pPr algn="ctr"/>
            <a:r>
              <a:rPr lang="ru-RU" sz="3600" dirty="0"/>
              <a:t>И</a:t>
            </a:r>
            <a:r>
              <a:rPr lang="ru-RU" sz="3600" dirty="0" smtClean="0"/>
              <a:t>нтернет-ресурсы</a:t>
            </a:r>
            <a:endParaRPr lang="ru-RU" sz="3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39346" y="1000897"/>
            <a:ext cx="10515600" cy="5609968"/>
          </a:xfrm>
        </p:spPr>
        <p:txBody>
          <a:bodyPr>
            <a:normAutofit fontScale="32500" lnSpcReduction="20000"/>
          </a:bodyPr>
          <a:lstStyle/>
          <a:p>
            <a:r>
              <a:rPr lang="en-US" sz="2000" dirty="0">
                <a:hlinkClick r:id="rId2"/>
              </a:rPr>
              <a:t>https://</a:t>
            </a:r>
            <a:r>
              <a:rPr lang="en-US" sz="2000" dirty="0" smtClean="0">
                <a:hlinkClick r:id="rId2"/>
              </a:rPr>
              <a:t>flomaster.top/64904-metro-kartinki-dlja-detej.html</a:t>
            </a:r>
            <a:endParaRPr lang="ru-RU" sz="2000" dirty="0" smtClean="0"/>
          </a:p>
          <a:p>
            <a:r>
              <a:rPr lang="en-US" sz="2000" dirty="0">
                <a:hlinkClick r:id="rId3"/>
              </a:rPr>
              <a:t>https://</a:t>
            </a:r>
            <a:r>
              <a:rPr lang="en-US" sz="2000">
                <a:hlinkClick r:id="rId3"/>
              </a:rPr>
              <a:t>zvukogram.com/category/zvuki-metro</a:t>
            </a:r>
            <a:r>
              <a:rPr lang="en-US" sz="2000" smtClean="0">
                <a:hlinkClick r:id="rId3"/>
              </a:rPr>
              <a:t>/</a:t>
            </a:r>
            <a:endParaRPr lang="ru-RU" sz="2000" dirty="0"/>
          </a:p>
          <a:p>
            <a:r>
              <a:rPr lang="en-US" sz="2000" dirty="0">
                <a:hlinkClick r:id="rId4"/>
              </a:rPr>
              <a:t>https://karnaval22.ru</a:t>
            </a:r>
            <a:r>
              <a:rPr lang="en-US" sz="2000" dirty="0" smtClean="0">
                <a:hlinkClick r:id="rId4"/>
              </a:rPr>
              <a:t>/</a:t>
            </a:r>
            <a:endParaRPr lang="ru-RU" sz="2000" dirty="0" smtClean="0"/>
          </a:p>
          <a:p>
            <a:r>
              <a:rPr lang="en-US" sz="2000" dirty="0">
                <a:hlinkClick r:id="rId5"/>
              </a:rPr>
              <a:t>https://</a:t>
            </a:r>
            <a:r>
              <a:rPr lang="en-US" sz="2000" dirty="0" smtClean="0">
                <a:hlinkClick r:id="rId5"/>
              </a:rPr>
              <a:t>www.m24.ru/news/transport/04022021/151699</a:t>
            </a:r>
            <a:endParaRPr lang="ru-RU" sz="2000" dirty="0" smtClean="0"/>
          </a:p>
          <a:p>
            <a:r>
              <a:rPr lang="en-US" sz="2000" dirty="0">
                <a:hlinkClick r:id="rId6"/>
              </a:rPr>
              <a:t>https://www.labirint.ru/office/882867</a:t>
            </a:r>
            <a:r>
              <a:rPr lang="en-US" sz="2000" dirty="0" smtClean="0">
                <a:hlinkClick r:id="rId6"/>
              </a:rPr>
              <a:t>/</a:t>
            </a:r>
            <a:endParaRPr lang="ru-RU" sz="2000" dirty="0" smtClean="0"/>
          </a:p>
          <a:p>
            <a:r>
              <a:rPr lang="en-US" sz="2000" dirty="0">
                <a:hlinkClick r:id="rId7"/>
              </a:rPr>
              <a:t>https://</a:t>
            </a:r>
            <a:r>
              <a:rPr lang="en-US" sz="2000" dirty="0" smtClean="0">
                <a:hlinkClick r:id="rId7"/>
              </a:rPr>
              <a:t>domotekhnika.ru/product/televizor-samsung-ue48h6350ak/reviews</a:t>
            </a:r>
            <a:endParaRPr lang="ru-RU" sz="2000" dirty="0" smtClean="0"/>
          </a:p>
          <a:p>
            <a:r>
              <a:rPr lang="en-US" sz="2000" dirty="0">
                <a:hlinkClick r:id="rId8"/>
              </a:rPr>
              <a:t>https://</a:t>
            </a:r>
            <a:r>
              <a:rPr lang="en-US" sz="2000" dirty="0" smtClean="0">
                <a:hlinkClick r:id="rId8"/>
              </a:rPr>
              <a:t>www.ebay.com/itm/193081842963</a:t>
            </a:r>
            <a:endParaRPr lang="ru-RU" sz="2000" dirty="0" smtClean="0"/>
          </a:p>
          <a:p>
            <a:r>
              <a:rPr lang="en-US" dirty="0">
                <a:hlinkClick r:id="rId9"/>
              </a:rPr>
              <a:t>https://yandex.kz/images/search?text=</a:t>
            </a:r>
            <a:r>
              <a:rPr lang="ru-RU" dirty="0" smtClean="0">
                <a:hlinkClick r:id="rId9"/>
              </a:rPr>
              <a:t>шахматная%20доска%20на%20а4</a:t>
            </a:r>
            <a:endParaRPr lang="ru-RU" dirty="0" smtClean="0"/>
          </a:p>
          <a:p>
            <a:r>
              <a:rPr lang="en-US" sz="1400" dirty="0">
                <a:hlinkClick r:id="rId10"/>
              </a:rPr>
              <a:t>https://</a:t>
            </a:r>
            <a:r>
              <a:rPr lang="en-US" sz="1400" dirty="0" smtClean="0">
                <a:hlinkClick r:id="rId10"/>
              </a:rPr>
              <a:t>yandex.kz/images/search?cbir_id=4377127%2FePfNnZA232T3gw4qRGK90w3694&amp;rpt=imageview&amp;url=https%3A%2F%2Favatars.mds.yandex.net%2Fget-images-cbir%2F4377127%2FePfNnZA232T3gw4qRGK90w3694%2Forig&amp;cbir_page=search-by-image</a:t>
            </a:r>
            <a:endParaRPr lang="ru-RU" sz="1400" dirty="0" smtClean="0"/>
          </a:p>
          <a:p>
            <a:r>
              <a:rPr lang="en-US" sz="1400" dirty="0">
                <a:hlinkClick r:id="rId11"/>
              </a:rPr>
              <a:t>https://</a:t>
            </a:r>
            <a:r>
              <a:rPr lang="en-US" sz="1400" dirty="0" smtClean="0">
                <a:hlinkClick r:id="rId11"/>
              </a:rPr>
              <a:t>yandex.kz/images/search?rpt=imageview&amp;from=undefined&amp;url=https%3A%2F%2Favatars.mds.yandex.net%2Fget-images-cbir%2F115032%2FDbaSqkK1p4ic1rC7mbEhOA3767%2Forig&amp;cbir_id=115032%2FDbaSqkK1p4ic1rC7mbEhOA3767&amp;cbir_page=search-by-image</a:t>
            </a:r>
            <a:endParaRPr lang="ru-RU" sz="1400" dirty="0" smtClean="0"/>
          </a:p>
          <a:p>
            <a:r>
              <a:rPr lang="en-US" sz="1400" dirty="0">
                <a:hlinkClick r:id="rId12"/>
              </a:rPr>
              <a:t>https://</a:t>
            </a:r>
            <a:r>
              <a:rPr lang="en-US" sz="1400" dirty="0" smtClean="0">
                <a:hlinkClick r:id="rId12"/>
              </a:rPr>
              <a:t>uchi.ru/otvety/questions/naydite-perimetr-i-ploschad-pryamougolnika-esli-ego-shirina-4-sm-a-dlina-8-sm</a:t>
            </a:r>
            <a:endParaRPr lang="ru-RU" sz="1400" dirty="0" smtClean="0"/>
          </a:p>
          <a:p>
            <a:r>
              <a:rPr lang="en-US" sz="1400" dirty="0">
                <a:hlinkClick r:id="rId13"/>
              </a:rPr>
              <a:t>https://</a:t>
            </a:r>
            <a:r>
              <a:rPr lang="en-US" sz="1400" dirty="0" smtClean="0">
                <a:hlinkClick r:id="rId13"/>
              </a:rPr>
              <a:t>na-zapade-mos.ru/1033464-na-puti-k-peremenam-na-stancii-metro-molodezhnaja-zamenjat-pokrytie-sten</a:t>
            </a:r>
            <a:endParaRPr lang="ru-RU" sz="1400" dirty="0" smtClean="0"/>
          </a:p>
          <a:p>
            <a:r>
              <a:rPr lang="en-US" sz="1400" dirty="0">
                <a:hlinkClick r:id="rId14"/>
              </a:rPr>
              <a:t>https://</a:t>
            </a:r>
            <a:r>
              <a:rPr lang="en-US" sz="1400" dirty="0" smtClean="0">
                <a:hlinkClick r:id="rId14"/>
              </a:rPr>
              <a:t>kulturarb.ru/ru/news/sobytiya-na-pro-kultura-rf/otgadaj-nazvanie-skazki571</a:t>
            </a:r>
            <a:endParaRPr lang="ru-RU" sz="1400" dirty="0" smtClean="0"/>
          </a:p>
          <a:p>
            <a:r>
              <a:rPr lang="en-US" sz="1400" dirty="0">
                <a:hlinkClick r:id="rId15"/>
              </a:rPr>
              <a:t>https://</a:t>
            </a:r>
            <a:r>
              <a:rPr lang="en-US" sz="1400" dirty="0" smtClean="0">
                <a:hlinkClick r:id="rId15"/>
              </a:rPr>
              <a:t>raskraska.narod.ru/azbuka/r-rus-color.html</a:t>
            </a:r>
            <a:endParaRPr lang="ru-RU" sz="1400" dirty="0" smtClean="0"/>
          </a:p>
          <a:p>
            <a:r>
              <a:rPr lang="en-US" sz="1400" dirty="0">
                <a:hlinkClick r:id="rId16"/>
              </a:rPr>
              <a:t>https://www.google.com/url?sa=j&amp;url=https%3A%2F%2Fpngtree.com%2Ffreepng%2Fcute-triangle-ruler-math-school-emoji-emoji_6599577.html&amp;uct=1763310221&amp;usg=y9ynYxhFNOotjVeWKNbeNmIrFb0.&amp;</a:t>
            </a:r>
            <a:r>
              <a:rPr lang="en-US" sz="1400" dirty="0" smtClean="0">
                <a:hlinkClick r:id="rId16"/>
              </a:rPr>
              <a:t>opi=89978449&amp;ved=2ahUKEwjQx-namfeQAxX1ExAIHSmBDzIQiYMLKAB6BAgAEAo</a:t>
            </a:r>
            <a:endParaRPr lang="ru-RU" sz="1400" dirty="0" smtClean="0"/>
          </a:p>
          <a:p>
            <a:r>
              <a:rPr lang="en-US" sz="1400" dirty="0">
                <a:hlinkClick r:id="rId17"/>
              </a:rPr>
              <a:t>https://kinderbox.ru/skazka-po-shhuchemu-velenyu</a:t>
            </a:r>
            <a:r>
              <a:rPr lang="en-US" sz="1400" dirty="0" smtClean="0">
                <a:hlinkClick r:id="rId17"/>
              </a:rPr>
              <a:t>/</a:t>
            </a:r>
            <a:endParaRPr lang="ru-RU" sz="1400" dirty="0" smtClean="0"/>
          </a:p>
          <a:p>
            <a:r>
              <a:rPr lang="en-US" sz="1400" dirty="0">
                <a:hlinkClick r:id="rId18"/>
              </a:rPr>
              <a:t>https://</a:t>
            </a:r>
            <a:r>
              <a:rPr lang="en-US" sz="1400" dirty="0" smtClean="0">
                <a:hlinkClick r:id="rId18"/>
              </a:rPr>
              <a:t>pikabu.ru/story/den_rozhdeniya_skazki_12720592</a:t>
            </a:r>
            <a:endParaRPr lang="ru-RU" sz="1400" dirty="0" smtClean="0"/>
          </a:p>
          <a:p>
            <a:r>
              <a:rPr lang="en-US" sz="1400" dirty="0">
                <a:hlinkClick r:id="rId19"/>
              </a:rPr>
              <a:t>https://www.toys-land.ru/goods/pazl-skazka-o-care-saltane-60-jelementov</a:t>
            </a:r>
            <a:r>
              <a:rPr lang="en-US" sz="1400" dirty="0" smtClean="0">
                <a:hlinkClick r:id="rId19"/>
              </a:rPr>
              <a:t>/</a:t>
            </a:r>
            <a:endParaRPr lang="ru-RU" sz="1400" dirty="0" smtClean="0"/>
          </a:p>
          <a:p>
            <a:r>
              <a:rPr lang="en-US" sz="1400" dirty="0">
                <a:hlinkClick r:id="rId20"/>
              </a:rPr>
              <a:t>https://ru.pinterest.com/pin/438186238750782291</a:t>
            </a:r>
            <a:r>
              <a:rPr lang="en-US" sz="1400" dirty="0" smtClean="0">
                <a:hlinkClick r:id="rId20"/>
              </a:rPr>
              <a:t>/</a:t>
            </a:r>
            <a:endParaRPr lang="ru-RU" sz="1400" dirty="0" smtClean="0"/>
          </a:p>
          <a:p>
            <a:r>
              <a:rPr lang="en-US" sz="1400" dirty="0">
                <a:hlinkClick r:id="rId21"/>
              </a:rPr>
              <a:t>https://www.pravda.ru/news/culture/1345288-skazki</a:t>
            </a:r>
            <a:r>
              <a:rPr lang="en-US" sz="1400" dirty="0" smtClean="0">
                <a:hlinkClick r:id="rId21"/>
              </a:rPr>
              <a:t>/</a:t>
            </a:r>
            <a:endParaRPr lang="ru-RU" sz="1400" dirty="0" smtClean="0"/>
          </a:p>
          <a:p>
            <a:r>
              <a:rPr lang="en-US" sz="1400" dirty="0">
                <a:hlinkClick r:id="rId22"/>
              </a:rPr>
              <a:t>https://</a:t>
            </a:r>
            <a:r>
              <a:rPr lang="en-US" sz="1400" dirty="0" smtClean="0">
                <a:hlinkClick r:id="rId22"/>
              </a:rPr>
              <a:t>psygazeta.ru/rubriki/god-nauki/psikhoanaliticheskie-idei/5210-psikhologicheskij-analiz-a-s-pushkin-skazka-o-rybake-i-rybke.html</a:t>
            </a:r>
            <a:endParaRPr lang="ru-RU" sz="1400" dirty="0" smtClean="0"/>
          </a:p>
          <a:p>
            <a:r>
              <a:rPr lang="en-US" sz="1400" dirty="0">
                <a:hlinkClick r:id="rId23"/>
              </a:rPr>
              <a:t>https://</a:t>
            </a:r>
            <a:r>
              <a:rPr lang="en-US" sz="1400" dirty="0" smtClean="0">
                <a:hlinkClick r:id="rId23"/>
              </a:rPr>
              <a:t>zadacha.uanet.biz/home/biblioteka/audioskazki/audio/skazki-russkie-narodnye</a:t>
            </a:r>
            <a:endParaRPr lang="ru-RU" sz="1400" dirty="0" smtClean="0"/>
          </a:p>
          <a:p>
            <a:r>
              <a:rPr lang="en-US" sz="1400" dirty="0">
                <a:hlinkClick r:id="rId24"/>
              </a:rPr>
              <a:t>https://play-plan.ru/games/doma/staraya-staraya-skazka</a:t>
            </a:r>
            <a:r>
              <a:rPr lang="en-US" sz="1400" dirty="0" smtClean="0">
                <a:hlinkClick r:id="rId24"/>
              </a:rPr>
              <a:t>/</a:t>
            </a:r>
            <a:endParaRPr lang="ru-RU" sz="1400" dirty="0" smtClean="0"/>
          </a:p>
          <a:p>
            <a:r>
              <a:rPr lang="en-US" sz="1400" dirty="0">
                <a:hlinkClick r:id="rId25"/>
              </a:rPr>
              <a:t>https://</a:t>
            </a:r>
            <a:r>
              <a:rPr lang="en-US" sz="1400" dirty="0" smtClean="0">
                <a:hlinkClick r:id="rId25"/>
              </a:rPr>
              <a:t>nukadeti.ru/skazki/teremok</a:t>
            </a:r>
            <a:endParaRPr lang="ru-RU" sz="1400" dirty="0" smtClean="0"/>
          </a:p>
          <a:p>
            <a:r>
              <a:rPr lang="en-US" sz="1400" dirty="0">
                <a:hlinkClick r:id="rId26"/>
              </a:rPr>
              <a:t>https://</a:t>
            </a:r>
            <a:r>
              <a:rPr lang="en-US" sz="1400" dirty="0" smtClean="0">
                <a:hlinkClick r:id="rId26"/>
              </a:rPr>
              <a:t>skazki.irlc.msu.ru/russkie-narodnyie-skazki/repka</a:t>
            </a:r>
            <a:endParaRPr lang="ru-RU" sz="1400" dirty="0" smtClean="0"/>
          </a:p>
          <a:p>
            <a:r>
              <a:rPr lang="en-US" sz="1400" dirty="0">
                <a:hlinkClick r:id="rId27"/>
              </a:rPr>
              <a:t>https://fkniga.ru/catalog/skazki-dlja-detej/zolotaya-kniga-skazok-dlya-malyshey-podarochnoe-izdanie-ka-00582687</a:t>
            </a:r>
            <a:r>
              <a:rPr lang="en-US" sz="1400" dirty="0" smtClean="0">
                <a:hlinkClick r:id="rId27"/>
              </a:rPr>
              <a:t>/</a:t>
            </a:r>
            <a:endParaRPr lang="ru-RU" sz="1400" dirty="0" smtClean="0"/>
          </a:p>
          <a:p>
            <a:r>
              <a:rPr lang="en-US" sz="1400" dirty="0">
                <a:hlinkClick r:id="rId28"/>
              </a:rPr>
              <a:t>https://ru.pinterest.com/rykodeliyasar/</a:t>
            </a:r>
            <a:r>
              <a:rPr lang="ru-RU" sz="1400" dirty="0">
                <a:hlinkClick r:id="rId28"/>
              </a:rPr>
              <a:t>курочка-ряба</a:t>
            </a:r>
            <a:r>
              <a:rPr lang="ru-RU" sz="1400" dirty="0" smtClean="0">
                <a:hlinkClick r:id="rId28"/>
              </a:rPr>
              <a:t>/</a:t>
            </a:r>
            <a:endParaRPr lang="ru-RU" sz="1400" dirty="0" smtClean="0"/>
          </a:p>
          <a:p>
            <a:r>
              <a:rPr lang="en-US" sz="1400" dirty="0">
                <a:hlinkClick r:id="rId29"/>
              </a:rPr>
              <a:t>https://</a:t>
            </a:r>
            <a:r>
              <a:rPr lang="en-US" sz="1400" dirty="0" smtClean="0">
                <a:hlinkClick r:id="rId29"/>
              </a:rPr>
              <a:t>www.maam.ru/kartinki/profesi-i-trud/transport/metro-kartinka-dlja-detei.html</a:t>
            </a:r>
            <a:endParaRPr lang="ru-RU" sz="1400" dirty="0" smtClean="0"/>
          </a:p>
          <a:p>
            <a:r>
              <a:rPr lang="en-US" sz="1400" dirty="0">
                <a:hlinkClick r:id="rId30"/>
              </a:rPr>
              <a:t>https://www.istockphoto.com/ru/</a:t>
            </a:r>
            <a:r>
              <a:rPr lang="ru-RU" sz="1400" dirty="0">
                <a:hlinkClick r:id="rId30"/>
              </a:rPr>
              <a:t>векторная/хлопать-в-ладоши-</a:t>
            </a:r>
            <a:r>
              <a:rPr lang="ru-RU" sz="1400" dirty="0" err="1">
                <a:hlinkClick r:id="rId30"/>
              </a:rPr>
              <a:t>эмотикон</a:t>
            </a:r>
            <a:r>
              <a:rPr lang="ru-RU" sz="1400" dirty="0">
                <a:hlinkClick r:id="rId30"/>
              </a:rPr>
              <a:t>-</a:t>
            </a:r>
            <a:r>
              <a:rPr lang="en-US" sz="1400" dirty="0" smtClean="0">
                <a:hlinkClick r:id="rId30"/>
              </a:rPr>
              <a:t>gm148495751-19882208</a:t>
            </a:r>
            <a:endParaRPr lang="ru-RU" sz="1400" dirty="0" smtClean="0"/>
          </a:p>
          <a:p>
            <a:pPr marL="0" indent="0">
              <a:buNone/>
            </a:pPr>
            <a:endParaRPr lang="ru-RU" sz="1400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76469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ru-RU" sz="5400" dirty="0">
                <a:solidFill>
                  <a:srgbClr val="33CC33"/>
                </a:solidFill>
              </a:rPr>
              <a:t>Спасибо за внимание!</a:t>
            </a:r>
          </a:p>
          <a:p>
            <a:pPr marL="0" indent="0" algn="ctr">
              <a:buNone/>
            </a:pP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92819" y="2782546"/>
            <a:ext cx="4006362" cy="2662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8010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5"/>
          <a:srcRect t="1" b="5654"/>
          <a:stretch/>
        </p:blipFill>
        <p:spPr>
          <a:xfrm>
            <a:off x="756603" y="365125"/>
            <a:ext cx="9499600" cy="616267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15733_146048463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951403" y="52096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6981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storojno-dveri-zakryivayutsya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943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43939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71859"/>
            <a:ext cx="10515600" cy="491065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/>
              <a:t>Станция 1. </a:t>
            </a:r>
            <a:r>
              <a:rPr lang="ru-RU" sz="6000" b="1" dirty="0">
                <a:solidFill>
                  <a:srgbClr val="33CC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Повторение</a:t>
            </a:r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23073411"/>
              </p:ext>
            </p:extLst>
          </p:nvPr>
        </p:nvGraphicFramePr>
        <p:xfrm>
          <a:off x="838200" y="1248849"/>
          <a:ext cx="10515600" cy="49434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05200">
                  <a:extLst>
                    <a:ext uri="{9D8B030D-6E8A-4147-A177-3AD203B41FA5}">
                      <a16:colId xmlns:a16="http://schemas.microsoft.com/office/drawing/2014/main" val="2948360501"/>
                    </a:ext>
                  </a:extLst>
                </a:gridCol>
                <a:gridCol w="3505200">
                  <a:extLst>
                    <a:ext uri="{9D8B030D-6E8A-4147-A177-3AD203B41FA5}">
                      <a16:colId xmlns:a16="http://schemas.microsoft.com/office/drawing/2014/main" val="1229028273"/>
                    </a:ext>
                  </a:extLst>
                </a:gridCol>
                <a:gridCol w="3505200">
                  <a:extLst>
                    <a:ext uri="{9D8B030D-6E8A-4147-A177-3AD203B41FA5}">
                      <a16:colId xmlns:a16="http://schemas.microsoft.com/office/drawing/2014/main" val="84884625"/>
                    </a:ext>
                  </a:extLst>
                </a:gridCol>
              </a:tblGrid>
              <a:tr h="1055918">
                <a:tc>
                  <a:txBody>
                    <a:bodyPr/>
                    <a:lstStyle/>
                    <a:p>
                      <a:pPr algn="ctr"/>
                      <a:r>
                        <a:rPr lang="ru-RU" sz="3600" dirty="0"/>
                        <a:t>Уменьшаемое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dirty="0"/>
                        <a:t>Вычитаемое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dirty="0"/>
                        <a:t>Разность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49714499"/>
                  </a:ext>
                </a:extLst>
              </a:tr>
              <a:tr h="1271358">
                <a:tc>
                  <a:txBody>
                    <a:bodyPr/>
                    <a:lstStyle/>
                    <a:p>
                      <a:pPr algn="ctr"/>
                      <a:r>
                        <a:rPr lang="ru-RU" sz="3600" dirty="0"/>
                        <a:t>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dirty="0"/>
                        <a:t>20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15472513"/>
                  </a:ext>
                </a:extLst>
              </a:tr>
              <a:tr h="1295400">
                <a:tc>
                  <a:txBody>
                    <a:bodyPr/>
                    <a:lstStyle/>
                    <a:p>
                      <a:pPr algn="ctr"/>
                      <a:r>
                        <a:rPr lang="ru-RU" sz="3600" dirty="0"/>
                        <a:t>57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dirty="0"/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3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74273179"/>
                  </a:ext>
                </a:extLst>
              </a:tr>
              <a:tr h="1320800">
                <a:tc>
                  <a:txBody>
                    <a:bodyPr/>
                    <a:lstStyle/>
                    <a:p>
                      <a:pPr algn="ctr"/>
                      <a:endParaRPr lang="ru-RU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dirty="0"/>
                        <a:t>26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43736042"/>
                  </a:ext>
                </a:extLst>
              </a:tr>
            </a:tbl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5666936" y="2370516"/>
            <a:ext cx="858130" cy="5627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/>
              <a:t>20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666936" y="2560320"/>
            <a:ext cx="5228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9186203" y="3720587"/>
            <a:ext cx="801858" cy="5486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/>
              <a:t>50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2208629" y="5134707"/>
            <a:ext cx="745588" cy="4783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/>
              <a:t>30</a:t>
            </a:r>
          </a:p>
        </p:txBody>
      </p:sp>
    </p:spTree>
    <p:extLst>
      <p:ext uri="{BB962C8B-B14F-4D97-AF65-F5344CB8AC3E}">
        <p14:creationId xmlns:p14="http://schemas.microsoft.com/office/powerpoint/2010/main" val="3784883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l="10386" t="13740" r="14066" b="13688"/>
          <a:stretch/>
        </p:blipFill>
        <p:spPr>
          <a:xfrm>
            <a:off x="10573043" y="5233745"/>
            <a:ext cx="1561514" cy="16037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568035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/>
              <a:t>Станция 2. </a:t>
            </a:r>
            <a:r>
              <a:rPr lang="ru-RU" sz="6000" b="1" dirty="0">
                <a:solidFill>
                  <a:srgbClr val="F30D1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Разгадай</a:t>
            </a:r>
            <a:r>
              <a:rPr lang="ru-RU" dirty="0"/>
              <a:t/>
            </a:r>
            <a:br>
              <a:rPr lang="ru-RU" dirty="0"/>
            </a:br>
            <a:r>
              <a:rPr lang="ru-RU" i="1" dirty="0"/>
              <a:t>Чтобы двигаться опять, надо ребус разгадать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l="11437" t="3765" r="7720" b="1955"/>
          <a:stretch/>
        </p:blipFill>
        <p:spPr>
          <a:xfrm>
            <a:off x="239449" y="1933160"/>
            <a:ext cx="3361039" cy="41024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3627022" y="365125"/>
            <a:ext cx="593011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0" b="1" dirty="0"/>
              <a:t>,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090469" y="2865504"/>
            <a:ext cx="13716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47941" y="292117"/>
            <a:ext cx="884674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0" b="1" dirty="0"/>
              <a:t>,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49377" y="2396388"/>
            <a:ext cx="4959350" cy="31759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01849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roezjayuschiy-poezd-v-metr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0198" y="281354"/>
            <a:ext cx="10943602" cy="99197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dirty="0"/>
              <a:t>Станция 3.</a:t>
            </a:r>
            <a:r>
              <a:rPr lang="ru-RU" dirty="0"/>
              <a:t> </a:t>
            </a:r>
            <a:r>
              <a:rPr lang="ru-RU" sz="60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Наблюдение</a:t>
            </a:r>
            <a:r>
              <a:rPr lang="ru-RU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i="1" dirty="0"/>
              <a:t/>
            </a:r>
            <a:br>
              <a:rPr lang="ru-RU" i="1" dirty="0"/>
            </a:b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sz="3600" i="1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0C6430C-65C0-52E9-F159-F71F1396F2E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114" b="2835"/>
          <a:stretch/>
        </p:blipFill>
        <p:spPr>
          <a:xfrm>
            <a:off x="10322521" y="1461333"/>
            <a:ext cx="1447800" cy="2762968"/>
          </a:xfrm>
          <a:prstGeom prst="rect">
            <a:avLst/>
          </a:prstGeom>
        </p:spPr>
      </p:pic>
      <p:pic>
        <p:nvPicPr>
          <p:cNvPr id="1026" name="Picture 2" descr="Багетная рама для картины (подрамника) 50х60 см (внутренний размер) купить  на OZON по низкой цене (1579684070)">
            <a:extLst>
              <a:ext uri="{FF2B5EF4-FFF2-40B4-BE49-F238E27FC236}">
                <a16:creationId xmlns:a16="http://schemas.microsoft.com/office/drawing/2014/main" id="{DA226CD0-0BD7-3F6C-176C-F3470711A0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32" t="13956" r="3866" b="11527"/>
          <a:stretch/>
        </p:blipFill>
        <p:spPr bwMode="auto">
          <a:xfrm rot="5400000">
            <a:off x="5127576" y="771099"/>
            <a:ext cx="2012556" cy="3017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Объект 13">
            <a:extLst>
              <a:ext uri="{FF2B5EF4-FFF2-40B4-BE49-F238E27FC236}">
                <a16:creationId xmlns:a16="http://schemas.microsoft.com/office/drawing/2014/main" id="{28C9BF57-F7C5-9437-82A8-D068AFD7753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7584488" y="3657924"/>
            <a:ext cx="2505958" cy="2340000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1C3C090B-D085-F7B8-FA36-9702B78F6E7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0096" r="9157"/>
          <a:stretch/>
        </p:blipFill>
        <p:spPr>
          <a:xfrm>
            <a:off x="794817" y="1461333"/>
            <a:ext cx="2127903" cy="2464214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F024FDC6-8D1C-EFF7-8311-A37124E48A5D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3852" t="19815" r="3686" b="16634"/>
          <a:stretch/>
        </p:blipFill>
        <p:spPr>
          <a:xfrm>
            <a:off x="2892268" y="4113556"/>
            <a:ext cx="3158373" cy="2268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9626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1647" y="311214"/>
            <a:ext cx="10515600" cy="1070568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/>
              <a:t>Найдите четырехугольники.</a:t>
            </a:r>
            <a:br>
              <a:rPr lang="ru-RU" dirty="0"/>
            </a:br>
            <a:r>
              <a:rPr lang="ru-RU" dirty="0"/>
              <a:t>Какие из них – прямоугольники?</a:t>
            </a:r>
          </a:p>
        </p:txBody>
      </p:sp>
      <p:pic>
        <p:nvPicPr>
          <p:cNvPr id="13" name="Объект 12">
            <a:extLst>
              <a:ext uri="{FF2B5EF4-FFF2-40B4-BE49-F238E27FC236}">
                <a16:creationId xmlns:a16="http://schemas.microsoft.com/office/drawing/2014/main" id="{B67DDB4D-1146-2A28-D598-56F07A630A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03580" y="2653949"/>
            <a:ext cx="1152244" cy="1158340"/>
          </a:xfrm>
          <a:prstGeom prst="rect">
            <a:avLst/>
          </a:prstGeom>
        </p:spPr>
      </p:pic>
      <p:sp>
        <p:nvSpPr>
          <p:cNvPr id="14" name="Rectangle 10">
            <a:extLst>
              <a:ext uri="{FF2B5EF4-FFF2-40B4-BE49-F238E27FC236}">
                <a16:creationId xmlns:a16="http://schemas.microsoft.com/office/drawing/2014/main" id="{F4E6773D-4AC0-8A3D-6746-BAE19937A2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04567" y="1620136"/>
            <a:ext cx="1223963" cy="1152525"/>
          </a:xfrm>
          <a:prstGeom prst="rect">
            <a:avLst/>
          </a:prstGeom>
          <a:solidFill>
            <a:srgbClr val="0000FF"/>
          </a:solidFill>
          <a:ln w="9525">
            <a:solidFill>
              <a:sysClr val="windowText" lastClr="0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FD704B8E-5876-9A7D-B009-8CDCC5A481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90511" y="2023209"/>
            <a:ext cx="1926503" cy="1457070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04DE98A9-830E-9479-A668-5EABACFC2D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60754" y="3574951"/>
            <a:ext cx="621846" cy="2145978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CDA52049-A3DD-EC76-1AE8-CB2D8DB870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66548" y="4016523"/>
            <a:ext cx="2523963" cy="1283711"/>
          </a:xfrm>
          <a:prstGeom prst="rect">
            <a:avLst/>
          </a:prstGeom>
        </p:spPr>
      </p:pic>
      <p:sp>
        <p:nvSpPr>
          <p:cNvPr id="18" name="AutoShape 12">
            <a:extLst>
              <a:ext uri="{FF2B5EF4-FFF2-40B4-BE49-F238E27FC236}">
                <a16:creationId xmlns:a16="http://schemas.microsoft.com/office/drawing/2014/main" id="{AEEE48BB-9BBC-8AFE-FBF9-2130E60084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14695" y="3702697"/>
            <a:ext cx="1524000" cy="1676400"/>
          </a:xfrm>
          <a:prstGeom prst="rtTriangle">
            <a:avLst/>
          </a:prstGeom>
          <a:solidFill>
            <a:srgbClr val="FFC000"/>
          </a:solidFill>
          <a:ln w="9525">
            <a:solidFill>
              <a:sysClr val="windowText" lastClr="0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19" name="Ромб 18">
            <a:extLst>
              <a:ext uri="{FF2B5EF4-FFF2-40B4-BE49-F238E27FC236}">
                <a16:creationId xmlns:a16="http://schemas.microsoft.com/office/drawing/2014/main" id="{341A6EE2-A8D5-9AB0-1BF7-D6A7FF0B769A}"/>
              </a:ext>
            </a:extLst>
          </p:cNvPr>
          <p:cNvSpPr/>
          <p:nvPr/>
        </p:nvSpPr>
        <p:spPr>
          <a:xfrm>
            <a:off x="9768959" y="1455722"/>
            <a:ext cx="1517682" cy="1777397"/>
          </a:xfrm>
          <a:prstGeom prst="diamond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1" name="Трапеция 20">
            <a:extLst>
              <a:ext uri="{FF2B5EF4-FFF2-40B4-BE49-F238E27FC236}">
                <a16:creationId xmlns:a16="http://schemas.microsoft.com/office/drawing/2014/main" id="{3F5BE2A1-BEA2-7F9E-7BBF-45FD68A1739F}"/>
              </a:ext>
            </a:extLst>
          </p:cNvPr>
          <p:cNvSpPr/>
          <p:nvPr/>
        </p:nvSpPr>
        <p:spPr>
          <a:xfrm>
            <a:off x="1447066" y="1736092"/>
            <a:ext cx="1485592" cy="806147"/>
          </a:xfrm>
          <a:prstGeom prst="trapezoid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17014" y="5554034"/>
            <a:ext cx="3054361" cy="1225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0386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28F952F-E365-7EA5-6A7A-1BE0AB2D30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330A8F50-60C8-DDBC-E859-8B2806A421B9}"/>
              </a:ext>
            </a:extLst>
          </p:cNvPr>
          <p:cNvSpPr/>
          <p:nvPr/>
        </p:nvSpPr>
        <p:spPr>
          <a:xfrm>
            <a:off x="4062100" y="685333"/>
            <a:ext cx="3785787" cy="1005355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/>
              <a:t>Четырехугольники</a:t>
            </a:r>
          </a:p>
        </p:txBody>
      </p:sp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2C57E23C-E697-01DB-878A-51A658D2B69E}"/>
              </a:ext>
            </a:extLst>
          </p:cNvPr>
          <p:cNvSpPr/>
          <p:nvPr/>
        </p:nvSpPr>
        <p:spPr>
          <a:xfrm>
            <a:off x="3930947" y="2808706"/>
            <a:ext cx="4059252" cy="655736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/>
              <a:t>Прямоугольники</a:t>
            </a:r>
          </a:p>
        </p:txBody>
      </p:sp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F1FFA060-780B-07DA-DC55-039F68FDCA62}"/>
              </a:ext>
            </a:extLst>
          </p:cNvPr>
          <p:cNvSpPr/>
          <p:nvPr/>
        </p:nvSpPr>
        <p:spPr>
          <a:xfrm>
            <a:off x="1194601" y="4840934"/>
            <a:ext cx="1880075" cy="905854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/>
              <a:t>4 стороны</a:t>
            </a:r>
          </a:p>
        </p:txBody>
      </p:sp>
      <p:cxnSp>
        <p:nvCxnSpPr>
          <p:cNvPr id="10" name="Прямая со стрелкой 9">
            <a:extLst>
              <a:ext uri="{FF2B5EF4-FFF2-40B4-BE49-F238E27FC236}">
                <a16:creationId xmlns:a16="http://schemas.microsoft.com/office/drawing/2014/main" id="{C6B4CDDC-5808-61DF-07D0-F1E35D9F583B}"/>
              </a:ext>
            </a:extLst>
          </p:cNvPr>
          <p:cNvCxnSpPr>
            <a:cxnSpLocks/>
            <a:stCxn id="4" idx="2"/>
            <a:endCxn id="4" idx="2"/>
          </p:cNvCxnSpPr>
          <p:nvPr/>
        </p:nvCxnSpPr>
        <p:spPr>
          <a:xfrm>
            <a:off x="5954994" y="1690688"/>
            <a:ext cx="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>
            <a:extLst>
              <a:ext uri="{FF2B5EF4-FFF2-40B4-BE49-F238E27FC236}">
                <a16:creationId xmlns:a16="http://schemas.microsoft.com/office/drawing/2014/main" id="{7829AAAB-D5A6-159B-4039-2E35C3A5DA78}"/>
              </a:ext>
            </a:extLst>
          </p:cNvPr>
          <p:cNvCxnSpPr>
            <a:cxnSpLocks/>
            <a:stCxn id="4" idx="2"/>
            <a:endCxn id="5" idx="0"/>
          </p:cNvCxnSpPr>
          <p:nvPr/>
        </p:nvCxnSpPr>
        <p:spPr>
          <a:xfrm>
            <a:off x="5954994" y="1690688"/>
            <a:ext cx="5579" cy="1118018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>
            <a:extLst>
              <a:ext uri="{FF2B5EF4-FFF2-40B4-BE49-F238E27FC236}">
                <a16:creationId xmlns:a16="http://schemas.microsoft.com/office/drawing/2014/main" id="{A3977F60-01E7-0B2E-6569-B2A3FD11AC3A}"/>
              </a:ext>
            </a:extLst>
          </p:cNvPr>
          <p:cNvCxnSpPr/>
          <p:nvPr/>
        </p:nvCxnSpPr>
        <p:spPr>
          <a:xfrm flipH="1">
            <a:off x="2353475" y="3278552"/>
            <a:ext cx="2214906" cy="1545463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Прямоугольник: скругленные углы 18">
            <a:extLst>
              <a:ext uri="{FF2B5EF4-FFF2-40B4-BE49-F238E27FC236}">
                <a16:creationId xmlns:a16="http://schemas.microsoft.com/office/drawing/2014/main" id="{81D634D4-4D80-8767-FF8A-02A5D59E27E6}"/>
              </a:ext>
            </a:extLst>
          </p:cNvPr>
          <p:cNvSpPr/>
          <p:nvPr/>
        </p:nvSpPr>
        <p:spPr>
          <a:xfrm>
            <a:off x="4707308" y="4948602"/>
            <a:ext cx="2495372" cy="905854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/>
              <a:t>4 прямых угла</a:t>
            </a:r>
          </a:p>
        </p:txBody>
      </p:sp>
      <p:cxnSp>
        <p:nvCxnSpPr>
          <p:cNvPr id="21" name="Прямая со стрелкой 20">
            <a:extLst>
              <a:ext uri="{FF2B5EF4-FFF2-40B4-BE49-F238E27FC236}">
                <a16:creationId xmlns:a16="http://schemas.microsoft.com/office/drawing/2014/main" id="{7E0333B9-2223-FA3A-FE7E-757A1914970C}"/>
              </a:ext>
            </a:extLst>
          </p:cNvPr>
          <p:cNvCxnSpPr/>
          <p:nvPr/>
        </p:nvCxnSpPr>
        <p:spPr>
          <a:xfrm>
            <a:off x="5956418" y="3429000"/>
            <a:ext cx="0" cy="1519602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Прямоугольник: скругленные углы 21">
            <a:extLst>
              <a:ext uri="{FF2B5EF4-FFF2-40B4-BE49-F238E27FC236}">
                <a16:creationId xmlns:a16="http://schemas.microsoft.com/office/drawing/2014/main" id="{7A9184E2-B0D2-CDA9-67CB-2C588A7ABA52}"/>
              </a:ext>
            </a:extLst>
          </p:cNvPr>
          <p:cNvSpPr/>
          <p:nvPr/>
        </p:nvSpPr>
        <p:spPr>
          <a:xfrm>
            <a:off x="8448940" y="4824015"/>
            <a:ext cx="2825097" cy="953955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/>
              <a:t>Противоположные стороны равны</a:t>
            </a:r>
          </a:p>
        </p:txBody>
      </p:sp>
      <p:cxnSp>
        <p:nvCxnSpPr>
          <p:cNvPr id="24" name="Прямая со стрелкой 23">
            <a:extLst>
              <a:ext uri="{FF2B5EF4-FFF2-40B4-BE49-F238E27FC236}">
                <a16:creationId xmlns:a16="http://schemas.microsoft.com/office/drawing/2014/main" id="{B3394FB8-BA75-33BD-0907-ADAC8B94BF62}"/>
              </a:ext>
            </a:extLst>
          </p:cNvPr>
          <p:cNvCxnSpPr>
            <a:endCxn id="22" idx="0"/>
          </p:cNvCxnSpPr>
          <p:nvPr/>
        </p:nvCxnSpPr>
        <p:spPr>
          <a:xfrm>
            <a:off x="7508902" y="3326653"/>
            <a:ext cx="2352587" cy="1497362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38912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19" grpId="0" animBg="1"/>
      <p:bldP spid="2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649416" y="1570036"/>
            <a:ext cx="9144000" cy="3061531"/>
          </a:xfrm>
        </p:spPr>
        <p:txBody>
          <a:bodyPr>
            <a:normAutofit fontScale="90000"/>
          </a:bodyPr>
          <a:lstStyle/>
          <a:p>
            <a:r>
              <a:rPr lang="ru-RU" sz="4400" b="1" dirty="0"/>
              <a:t>Станция 4. </a:t>
            </a:r>
            <a:r>
              <a:rPr lang="ru-RU" b="1" dirty="0">
                <a:solidFill>
                  <a:srgbClr val="3F13A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Знакомство</a:t>
            </a:r>
            <a:r>
              <a:rPr lang="ru-RU" sz="4000" b="1" dirty="0">
                <a:solidFill>
                  <a:srgbClr val="00CC00"/>
                </a:solidFill>
              </a:rPr>
              <a:t/>
            </a:r>
            <a:br>
              <a:rPr lang="ru-RU" sz="4000" b="1" dirty="0">
                <a:solidFill>
                  <a:srgbClr val="00CC00"/>
                </a:solidFill>
              </a:rPr>
            </a:br>
            <a:r>
              <a:rPr lang="ru-RU" b="1" dirty="0">
                <a:solidFill>
                  <a:srgbClr val="00CC00"/>
                </a:solidFill>
              </a:rPr>
              <a:t/>
            </a:r>
            <a:br>
              <a:rPr lang="ru-RU" b="1" dirty="0">
                <a:solidFill>
                  <a:srgbClr val="00CC00"/>
                </a:solidFill>
              </a:rPr>
            </a:br>
            <a:r>
              <a:rPr lang="ru-RU" b="1" dirty="0">
                <a:solidFill>
                  <a:srgbClr val="00CC00"/>
                </a:solidFill>
              </a:rPr>
              <a:t>«Периметр </a:t>
            </a:r>
            <a:br>
              <a:rPr lang="ru-RU" b="1" dirty="0">
                <a:solidFill>
                  <a:srgbClr val="00CC00"/>
                </a:solidFill>
              </a:rPr>
            </a:br>
            <a:r>
              <a:rPr lang="ru-RU" b="1" dirty="0">
                <a:solidFill>
                  <a:srgbClr val="00CC00"/>
                </a:solidFill>
              </a:rPr>
              <a:t>прямоугольника» 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096000" y="5087938"/>
            <a:ext cx="5016500" cy="1363662"/>
          </a:xfrm>
        </p:spPr>
        <p:txBody>
          <a:bodyPr>
            <a:normAutofit/>
          </a:bodyPr>
          <a:lstStyle/>
          <a:p>
            <a:pPr algn="r"/>
            <a:endParaRPr lang="ru-RU" sz="2000" dirty="0"/>
          </a:p>
        </p:txBody>
      </p:sp>
      <p:pic>
        <p:nvPicPr>
          <p:cNvPr id="1026" name="Picture 2" descr="Веселый прямоугольник картинки для детей (42 фото)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2"/>
          <a:stretch/>
        </p:blipFill>
        <p:spPr bwMode="auto">
          <a:xfrm>
            <a:off x="741405" y="1570037"/>
            <a:ext cx="2462943" cy="181927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8086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/>
              <a:t/>
            </a:r>
            <a:br>
              <a:rPr lang="ru-RU" dirty="0"/>
            </a:br>
            <a:r>
              <a:rPr lang="ru-RU" b="1" dirty="0"/>
              <a:t>Периметр (Р) </a:t>
            </a:r>
            <a:r>
              <a:rPr lang="ru-RU" dirty="0"/>
              <a:t>– это сумма длин всех сторон прямоугольника.</a:t>
            </a:r>
            <a:br>
              <a:rPr lang="ru-RU" dirty="0"/>
            </a:br>
            <a:endParaRPr lang="ru-RU" dirty="0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73CF88EF-A258-3504-5C58-00FC11FF45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03881" y="2626015"/>
            <a:ext cx="621846" cy="2145978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12A4D79-289F-B313-679E-69274B47F5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8095" y="2043796"/>
            <a:ext cx="1237595" cy="1164437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FF27B3E-0D61-A433-113D-E06EAD588F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2773" y="4130529"/>
            <a:ext cx="2523963" cy="1005927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EB2E7D1-BAAA-3C6A-9F69-DA977404329B}"/>
              </a:ext>
            </a:extLst>
          </p:cNvPr>
          <p:cNvSpPr txBox="1"/>
          <p:nvPr/>
        </p:nvSpPr>
        <p:spPr>
          <a:xfrm>
            <a:off x="6977246" y="3508342"/>
            <a:ext cx="473437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dirty="0"/>
              <a:t>Р = а + </a:t>
            </a:r>
            <a:r>
              <a:rPr lang="en-US" sz="4400" dirty="0"/>
              <a:t>b</a:t>
            </a:r>
            <a:r>
              <a:rPr lang="ru-RU" sz="4400" dirty="0"/>
              <a:t> + а </a:t>
            </a:r>
            <a:r>
              <a:rPr lang="en-US" sz="4400" dirty="0"/>
              <a:t>+ b</a:t>
            </a:r>
          </a:p>
          <a:p>
            <a:r>
              <a:rPr lang="en-US" sz="4400" dirty="0"/>
              <a:t>P = a  2 + b  2</a:t>
            </a:r>
            <a:endParaRPr lang="ru-RU" sz="4400" dirty="0"/>
          </a:p>
          <a:p>
            <a:r>
              <a:rPr lang="en-US" sz="4400" dirty="0"/>
              <a:t>P = (a + b) </a:t>
            </a:r>
            <a:r>
              <a:rPr lang="ru-RU" sz="4400" dirty="0"/>
              <a:t> </a:t>
            </a:r>
            <a:r>
              <a:rPr lang="en-US" sz="4400" dirty="0"/>
              <a:t>2</a:t>
            </a:r>
          </a:p>
          <a:p>
            <a:endParaRPr lang="ru-RU" sz="4400" dirty="0"/>
          </a:p>
        </p:txBody>
      </p:sp>
      <p:sp>
        <p:nvSpPr>
          <p:cNvPr id="9" name="Овал 8">
            <a:extLst>
              <a:ext uri="{FF2B5EF4-FFF2-40B4-BE49-F238E27FC236}">
                <a16:creationId xmlns:a16="http://schemas.microsoft.com/office/drawing/2014/main" id="{0C9607CE-09D8-8E5C-35A5-64116BFFB502}"/>
              </a:ext>
            </a:extLst>
          </p:cNvPr>
          <p:cNvSpPr/>
          <p:nvPr/>
        </p:nvSpPr>
        <p:spPr>
          <a:xfrm flipH="1" flipV="1">
            <a:off x="9571344" y="4548370"/>
            <a:ext cx="102549" cy="102549"/>
          </a:xfrm>
          <a:prstGeom prst="ellipse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233AD5B-B529-A200-C379-7F2ADE309F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16378" y="4554555"/>
            <a:ext cx="115834" cy="115834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043F7C65-5DC4-F500-5BB6-1AC7BBCEFB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44431" y="5211344"/>
            <a:ext cx="115834" cy="115834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29422C4E-8ADB-729D-D7EF-00B74FC0CED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09927" y="3508342"/>
            <a:ext cx="609653" cy="749873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93E469A-6B0B-407D-FC14-08B011C3B6F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71670" y="1492306"/>
            <a:ext cx="609653" cy="74987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6FCBBFC-F15C-FD88-FCEF-72AF952A0E56}"/>
              </a:ext>
            </a:extLst>
          </p:cNvPr>
          <p:cNvSpPr txBox="1"/>
          <p:nvPr/>
        </p:nvSpPr>
        <p:spPr>
          <a:xfrm>
            <a:off x="3547290" y="4368811"/>
            <a:ext cx="3497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b</a:t>
            </a:r>
            <a:endParaRPr lang="ru-RU" sz="2400" b="1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8077179-36B4-038F-548F-1B0545A1120D}"/>
              </a:ext>
            </a:extLst>
          </p:cNvPr>
          <p:cNvSpPr txBox="1"/>
          <p:nvPr/>
        </p:nvSpPr>
        <p:spPr>
          <a:xfrm>
            <a:off x="8917710" y="1690688"/>
            <a:ext cx="3451469" cy="11994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a</a:t>
            </a:r>
            <a:r>
              <a:rPr lang="en-US" sz="3600" dirty="0"/>
              <a:t> - </a:t>
            </a:r>
            <a:r>
              <a:rPr lang="ru-RU" sz="3600" dirty="0"/>
              <a:t>длина</a:t>
            </a:r>
            <a:r>
              <a:rPr lang="en-US" sz="3600" dirty="0"/>
              <a:t> </a:t>
            </a:r>
          </a:p>
          <a:p>
            <a:r>
              <a:rPr lang="en-US" sz="3600" b="1" dirty="0"/>
              <a:t>b</a:t>
            </a:r>
            <a:r>
              <a:rPr lang="en-US" sz="3600" dirty="0"/>
              <a:t> - </a:t>
            </a:r>
            <a:r>
              <a:rPr lang="ru-RU" sz="3600" dirty="0"/>
              <a:t>ширина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559197" y="1905899"/>
            <a:ext cx="360711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/>
              <a:t>Р = </a:t>
            </a:r>
            <a:r>
              <a:rPr lang="ru-RU" sz="4000" dirty="0" err="1"/>
              <a:t>а+а+а+а</a:t>
            </a:r>
            <a:endParaRPr lang="ru-RU" sz="4000" dirty="0"/>
          </a:p>
          <a:p>
            <a:r>
              <a:rPr lang="ru-RU" sz="4000" dirty="0"/>
              <a:t>Р = а   4</a:t>
            </a:r>
          </a:p>
        </p:txBody>
      </p:sp>
      <p:sp>
        <p:nvSpPr>
          <p:cNvPr id="15" name="Овал 14"/>
          <p:cNvSpPr/>
          <p:nvPr/>
        </p:nvSpPr>
        <p:spPr>
          <a:xfrm>
            <a:off x="5767754" y="2858220"/>
            <a:ext cx="112542" cy="138198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1746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1172</TotalTime>
  <Words>403</Words>
  <Application>Microsoft Office PowerPoint</Application>
  <PresentationFormat>Широкоэкранный</PresentationFormat>
  <Paragraphs>103</Paragraphs>
  <Slides>19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4" baseType="lpstr">
      <vt:lpstr>Arial</vt:lpstr>
      <vt:lpstr>Calibri</vt:lpstr>
      <vt:lpstr>Calibri Light</vt:lpstr>
      <vt:lpstr>Times New Roman</vt:lpstr>
      <vt:lpstr>Тема Office</vt:lpstr>
      <vt:lpstr>Составитель:  Зурман Виктория Викторовна  учитель начальных классов  МКОУ «СОШ №6»  г.о. Нальчик</vt:lpstr>
      <vt:lpstr>Презентация PowerPoint</vt:lpstr>
      <vt:lpstr>Станция 1. Повторение</vt:lpstr>
      <vt:lpstr>Станция 2. Разгадай Чтобы двигаться опять, надо ребус разгадать</vt:lpstr>
      <vt:lpstr>   Станция 3. Наблюдение   </vt:lpstr>
      <vt:lpstr>Найдите четырехугольники. Какие из них – прямоугольники?</vt:lpstr>
      <vt:lpstr>Презентация PowerPoint</vt:lpstr>
      <vt:lpstr>Станция 4. Знакомство  «Периметр  прямоугольника» </vt:lpstr>
      <vt:lpstr> Периметр (Р) – это сумма длин всех сторон прямоугольника. </vt:lpstr>
      <vt:lpstr>Как узнать периметр прямоугольника?</vt:lpstr>
      <vt:lpstr>Учебник (с.26)</vt:lpstr>
      <vt:lpstr>Станция 5. Физминутка  «Верно-неверно»</vt:lpstr>
      <vt:lpstr>Станция 6. Сказочная </vt:lpstr>
      <vt:lpstr>Презентация PowerPoint</vt:lpstr>
      <vt:lpstr>Периметры картинок</vt:lpstr>
      <vt:lpstr>Станция 7. Маршрут</vt:lpstr>
      <vt:lpstr>Презентация PowerPoint</vt:lpstr>
      <vt:lpstr>Интернет-ресурсы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Гарик</dc:creator>
  <cp:lastModifiedBy>Гарик</cp:lastModifiedBy>
  <cp:revision>102</cp:revision>
  <dcterms:created xsi:type="dcterms:W3CDTF">2025-02-18T22:03:35Z</dcterms:created>
  <dcterms:modified xsi:type="dcterms:W3CDTF">2025-11-17T08:24:16Z</dcterms:modified>
</cp:coreProperties>
</file>