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9" r:id="rId4"/>
  </p:sldMasterIdLst>
  <p:handoutMasterIdLst>
    <p:handoutMasterId r:id="rId20"/>
  </p:handoutMasterIdLst>
  <p:sldIdLst>
    <p:sldId id="257" r:id="rId5"/>
    <p:sldId id="263" r:id="rId6"/>
    <p:sldId id="264" r:id="rId7"/>
    <p:sldId id="265" r:id="rId8"/>
    <p:sldId id="266" r:id="rId9"/>
    <p:sldId id="267" r:id="rId10"/>
    <p:sldId id="268" r:id="rId11"/>
    <p:sldId id="270" r:id="rId12"/>
    <p:sldId id="271" r:id="rId13"/>
    <p:sldId id="272" r:id="rId14"/>
    <p:sldId id="275" r:id="rId15"/>
    <p:sldId id="276" r:id="rId16"/>
    <p:sldId id="269" r:id="rId17"/>
    <p:sldId id="274" r:id="rId18"/>
    <p:sldId id="262"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D0D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120" y="690"/>
      </p:cViewPr>
      <p:guideLst/>
    </p:cSldViewPr>
  </p:slideViewPr>
  <p:notesTextViewPr>
    <p:cViewPr>
      <p:scale>
        <a:sx n="3" d="2"/>
        <a:sy n="3" d="2"/>
      </p:scale>
      <p:origin x="0" y="0"/>
    </p:cViewPr>
  </p:notesTextViewPr>
  <p:notesViewPr>
    <p:cSldViewPr snapToGrid="0">
      <p:cViewPr varScale="1">
        <p:scale>
          <a:sx n="58" d="100"/>
          <a:sy n="58" d="100"/>
        </p:scale>
        <p:origin x="280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EDF3F9-A383-40CF-841B-6426D82ECB85}" type="datetimeFigureOut">
              <a:rPr lang="ru-RU" smtClean="0"/>
              <a:t>вс 02.11.25</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BDF9E2-D527-45E4-B727-833247D273AD}" type="slidenum">
              <a:rPr lang="ru-RU" smtClean="0"/>
              <a:t>‹#›</a:t>
            </a:fld>
            <a:endParaRPr lang="ru-RU"/>
          </a:p>
        </p:txBody>
      </p:sp>
    </p:spTree>
    <p:extLst>
      <p:ext uri="{BB962C8B-B14F-4D97-AF65-F5344CB8AC3E}">
        <p14:creationId xmlns:p14="http://schemas.microsoft.com/office/powerpoint/2010/main" val="19552758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audio" Target="../media/audio1.wav"/><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3998" y="1898977"/>
            <a:ext cx="9144000" cy="2387600"/>
          </a:xfrm>
          <a:prstGeom prst="rect">
            <a:avLst/>
          </a:prstGeom>
        </p:spPr>
        <p:txBody>
          <a:bodyPr anchor="b"/>
          <a:lstStyle>
            <a:lvl1pPr algn="ctr">
              <a:defRPr sz="6000">
                <a:solidFill>
                  <a:schemeClr val="accent1">
                    <a:lumMod val="75000"/>
                  </a:schemeClr>
                </a:solidFill>
              </a:defRPr>
            </a:lvl1pPr>
          </a:lstStyle>
          <a:p>
            <a:r>
              <a:rPr lang="ru-RU" smtClean="0"/>
              <a:t>Образец заголовка</a:t>
            </a:r>
            <a:endParaRPr lang="ru-RU"/>
          </a:p>
        </p:txBody>
      </p:sp>
      <p:sp>
        <p:nvSpPr>
          <p:cNvPr id="3" name="Подзаголовок 2"/>
          <p:cNvSpPr>
            <a:spLocks noGrp="1"/>
          </p:cNvSpPr>
          <p:nvPr>
            <p:ph type="subTitle" idx="1"/>
          </p:nvPr>
        </p:nvSpPr>
        <p:spPr>
          <a:xfrm>
            <a:off x="3215012" y="4566542"/>
            <a:ext cx="5761973"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dirty="0"/>
          </a:p>
        </p:txBody>
      </p:sp>
    </p:spTree>
    <p:extLst>
      <p:ext uri="{BB962C8B-B14F-4D97-AF65-F5344CB8AC3E}">
        <p14:creationId xmlns:p14="http://schemas.microsoft.com/office/powerpoint/2010/main" val="4006653659"/>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Прав_ответ_1">
    <p:spTree>
      <p:nvGrpSpPr>
        <p:cNvPr id="1" name=""/>
        <p:cNvGrpSpPr/>
        <p:nvPr/>
      </p:nvGrpSpPr>
      <p:grpSpPr>
        <a:xfrm>
          <a:off x="0" y="0"/>
          <a:ext cx="0" cy="0"/>
          <a:chOff x="0" y="0"/>
          <a:chExt cx="0" cy="0"/>
        </a:xfrm>
      </p:grpSpPr>
      <p:sp>
        <p:nvSpPr>
          <p:cNvPr id="17" name="Заголовок 1"/>
          <p:cNvSpPr>
            <a:spLocks noGrp="1"/>
          </p:cNvSpPr>
          <p:nvPr>
            <p:ph type="title"/>
          </p:nvPr>
        </p:nvSpPr>
        <p:spPr>
          <a:xfrm>
            <a:off x="3487706" y="385187"/>
            <a:ext cx="5366479" cy="2758191"/>
          </a:xfrm>
          <a:prstGeom prst="rect">
            <a:avLst/>
          </a:prstGeom>
          <a:solidFill>
            <a:schemeClr val="bg1"/>
          </a:solidFill>
          <a:ln w="38100">
            <a:solidFill>
              <a:srgbClr val="52D0D4"/>
            </a:solidFill>
          </a:ln>
        </p:spPr>
        <p:txBody>
          <a:bodyPr vert="horz" lIns="91440" tIns="45720" rIns="91440" bIns="45720" rtlCol="0" anchor="ctr">
            <a:normAutofit/>
          </a:bodyPr>
          <a:lstStyle>
            <a:lvl1pPr algn="ctr">
              <a:defRPr>
                <a:solidFill>
                  <a:schemeClr val="accent1">
                    <a:lumMod val="75000"/>
                  </a:schemeClr>
                </a:solidFill>
              </a:defRPr>
            </a:lvl1pPr>
          </a:lstStyle>
          <a:p>
            <a:r>
              <a:rPr lang="ru-RU" smtClean="0"/>
              <a:t>Образец заголовка</a:t>
            </a:r>
            <a:endParaRPr lang="ru-RU" dirty="0"/>
          </a:p>
        </p:txBody>
      </p:sp>
      <p:sp>
        <p:nvSpPr>
          <p:cNvPr id="14" name="Text Placeholder 3"/>
          <p:cNvSpPr>
            <a:spLocks noGrp="1"/>
          </p:cNvSpPr>
          <p:nvPr>
            <p:ph type="body" sz="quarter" idx="13" hasCustomPrompt="1"/>
          </p:nvPr>
        </p:nvSpPr>
        <p:spPr>
          <a:xfrm>
            <a:off x="4156422" y="347301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5" name="Text Placeholder 6"/>
          <p:cNvSpPr>
            <a:spLocks noGrp="1"/>
          </p:cNvSpPr>
          <p:nvPr>
            <p:ph type="body" sz="quarter" idx="14" hasCustomPrompt="1"/>
          </p:nvPr>
        </p:nvSpPr>
        <p:spPr>
          <a:xfrm>
            <a:off x="4156422" y="4485839"/>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6" name="Text Placeholder 10"/>
          <p:cNvSpPr>
            <a:spLocks noGrp="1"/>
          </p:cNvSpPr>
          <p:nvPr>
            <p:ph type="body" sz="quarter" idx="15" hasCustomPrompt="1"/>
          </p:nvPr>
        </p:nvSpPr>
        <p:spPr>
          <a:xfrm>
            <a:off x="4156422" y="549866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1061611748"/>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Прав_ответ_1">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090" y="2585668"/>
            <a:ext cx="2417069" cy="3456439"/>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5290" y="2889345"/>
            <a:ext cx="2115316" cy="3145542"/>
          </a:xfrm>
          <a:prstGeom prst="rect">
            <a:avLst/>
          </a:prstGeom>
        </p:spPr>
      </p:pic>
      <p:sp>
        <p:nvSpPr>
          <p:cNvPr id="13" name="Заголовок 1"/>
          <p:cNvSpPr>
            <a:spLocks noGrp="1"/>
          </p:cNvSpPr>
          <p:nvPr>
            <p:ph type="title"/>
          </p:nvPr>
        </p:nvSpPr>
        <p:spPr>
          <a:xfrm>
            <a:off x="3487706" y="385187"/>
            <a:ext cx="5366479" cy="2758191"/>
          </a:xfrm>
          <a:prstGeom prst="rect">
            <a:avLst/>
          </a:prstGeom>
          <a:solidFill>
            <a:schemeClr val="bg1"/>
          </a:solidFill>
          <a:ln w="38100">
            <a:solidFill>
              <a:srgbClr val="52D0D4"/>
            </a:solidFill>
          </a:ln>
        </p:spPr>
        <p:txBody>
          <a:bodyPr vert="horz" lIns="91440" tIns="45720" rIns="91440" bIns="45720" rtlCol="0" anchor="ctr">
            <a:normAutofit/>
          </a:bodyPr>
          <a:lstStyle>
            <a:lvl1pPr algn="ctr">
              <a:defRPr>
                <a:solidFill>
                  <a:schemeClr val="accent1">
                    <a:lumMod val="75000"/>
                  </a:schemeClr>
                </a:solidFill>
              </a:defRPr>
            </a:lvl1pPr>
          </a:lstStyle>
          <a:p>
            <a:r>
              <a:rPr lang="ru-RU" smtClean="0"/>
              <a:t>Образец заголовка</a:t>
            </a:r>
            <a:endParaRPr lang="ru-RU" dirty="0"/>
          </a:p>
        </p:txBody>
      </p:sp>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6090" y="2585668"/>
            <a:ext cx="2417069" cy="345643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85290" y="2889345"/>
            <a:ext cx="2115316" cy="3145542"/>
          </a:xfrm>
          <a:prstGeom prst="rect">
            <a:avLst/>
          </a:prstGeom>
        </p:spPr>
      </p:pic>
      <p:sp>
        <p:nvSpPr>
          <p:cNvPr id="14" name="Text Placeholder 3"/>
          <p:cNvSpPr>
            <a:spLocks noGrp="1"/>
          </p:cNvSpPr>
          <p:nvPr>
            <p:ph type="body" sz="quarter" idx="13" hasCustomPrompt="1"/>
          </p:nvPr>
        </p:nvSpPr>
        <p:spPr>
          <a:xfrm>
            <a:off x="4156422" y="347301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5" name="Text Placeholder 6"/>
          <p:cNvSpPr>
            <a:spLocks noGrp="1"/>
          </p:cNvSpPr>
          <p:nvPr>
            <p:ph type="body" sz="quarter" idx="14" hasCustomPrompt="1"/>
          </p:nvPr>
        </p:nvSpPr>
        <p:spPr>
          <a:xfrm>
            <a:off x="4156422" y="4485839"/>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6" name="Text Placeholder 10"/>
          <p:cNvSpPr>
            <a:spLocks noGrp="1"/>
          </p:cNvSpPr>
          <p:nvPr>
            <p:ph type="body" sz="quarter" idx="15" hasCustomPrompt="1"/>
          </p:nvPr>
        </p:nvSpPr>
        <p:spPr>
          <a:xfrm>
            <a:off x="4156422" y="549866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3092314002"/>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Прав_ответ_1">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5317" y="2744164"/>
            <a:ext cx="2298197" cy="3297943"/>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8984" y="2290011"/>
            <a:ext cx="1642875" cy="3752096"/>
          </a:xfrm>
          <a:prstGeom prst="rect">
            <a:avLst/>
          </a:prstGeom>
        </p:spPr>
      </p:pic>
      <p:sp>
        <p:nvSpPr>
          <p:cNvPr id="8" name="Заголовок 1"/>
          <p:cNvSpPr>
            <a:spLocks noGrp="1"/>
          </p:cNvSpPr>
          <p:nvPr>
            <p:ph type="title"/>
          </p:nvPr>
        </p:nvSpPr>
        <p:spPr>
          <a:xfrm>
            <a:off x="3487706" y="385187"/>
            <a:ext cx="5366479" cy="2758191"/>
          </a:xfrm>
          <a:prstGeom prst="rect">
            <a:avLst/>
          </a:prstGeom>
          <a:solidFill>
            <a:schemeClr val="bg1"/>
          </a:solidFill>
          <a:ln w="38100">
            <a:solidFill>
              <a:srgbClr val="52D0D4"/>
            </a:solidFill>
          </a:ln>
        </p:spPr>
        <p:txBody>
          <a:bodyPr vert="horz" lIns="91440" tIns="45720" rIns="91440" bIns="45720" rtlCol="0" anchor="ctr">
            <a:normAutofit/>
          </a:bodyPr>
          <a:lstStyle>
            <a:lvl1pPr algn="ctr">
              <a:defRPr>
                <a:solidFill>
                  <a:schemeClr val="accent1">
                    <a:lumMod val="75000"/>
                  </a:schemeClr>
                </a:solidFill>
              </a:defRPr>
            </a:lvl1pPr>
          </a:lstStyle>
          <a:p>
            <a:r>
              <a:rPr lang="ru-RU" smtClean="0"/>
              <a:t>Образец заголовка</a:t>
            </a:r>
            <a:endParaRPr lang="ru-RU" dirty="0"/>
          </a:p>
        </p:txBody>
      </p:sp>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317" y="2744164"/>
            <a:ext cx="2298197" cy="3297943"/>
          </a:xfrm>
          <a:prstGeom prst="rect">
            <a:avLst/>
          </a:prstGeom>
        </p:spPr>
      </p:pic>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08984" y="2290011"/>
            <a:ext cx="1642875" cy="3752096"/>
          </a:xfrm>
          <a:prstGeom prst="rect">
            <a:avLst/>
          </a:prstGeom>
        </p:spPr>
      </p:pic>
      <p:sp>
        <p:nvSpPr>
          <p:cNvPr id="11" name="Text Placeholder 3"/>
          <p:cNvSpPr>
            <a:spLocks noGrp="1"/>
          </p:cNvSpPr>
          <p:nvPr>
            <p:ph type="body" sz="quarter" idx="13" hasCustomPrompt="1"/>
          </p:nvPr>
        </p:nvSpPr>
        <p:spPr>
          <a:xfrm>
            <a:off x="4156422" y="347301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4156422" y="4485839"/>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4156422" y="549866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3018651997"/>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Прав_ответ_1">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634" y="2399740"/>
            <a:ext cx="1463043" cy="3642367"/>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6106" y="2320491"/>
            <a:ext cx="2002540" cy="3721616"/>
          </a:xfrm>
          <a:prstGeom prst="rect">
            <a:avLst/>
          </a:prstGeom>
        </p:spPr>
      </p:pic>
      <p:sp>
        <p:nvSpPr>
          <p:cNvPr id="8" name="Заголовок 1"/>
          <p:cNvSpPr>
            <a:spLocks noGrp="1"/>
          </p:cNvSpPr>
          <p:nvPr>
            <p:ph type="title"/>
          </p:nvPr>
        </p:nvSpPr>
        <p:spPr>
          <a:xfrm>
            <a:off x="3487706" y="385187"/>
            <a:ext cx="5366479" cy="2758191"/>
          </a:xfrm>
          <a:prstGeom prst="rect">
            <a:avLst/>
          </a:prstGeom>
          <a:solidFill>
            <a:schemeClr val="bg1"/>
          </a:solidFill>
          <a:ln w="38100">
            <a:solidFill>
              <a:srgbClr val="52D0D4"/>
            </a:solidFill>
          </a:ln>
        </p:spPr>
        <p:txBody>
          <a:bodyPr vert="horz" lIns="91440" tIns="45720" rIns="91440" bIns="45720" rtlCol="0" anchor="ctr">
            <a:normAutofit/>
          </a:bodyPr>
          <a:lstStyle>
            <a:lvl1pPr algn="ctr">
              <a:defRPr>
                <a:solidFill>
                  <a:schemeClr val="accent1">
                    <a:lumMod val="75000"/>
                  </a:schemeClr>
                </a:solidFill>
              </a:defRPr>
            </a:lvl1pPr>
          </a:lstStyle>
          <a:p>
            <a:r>
              <a:rPr lang="ru-RU" smtClean="0"/>
              <a:t>Образец заголовка</a:t>
            </a:r>
            <a:endParaRPr lang="ru-RU" dirty="0"/>
          </a:p>
        </p:txBody>
      </p:sp>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634" y="2399740"/>
            <a:ext cx="1463043" cy="3642367"/>
          </a:xfrm>
          <a:prstGeom prst="rect">
            <a:avLst/>
          </a:prstGeom>
        </p:spPr>
      </p:pic>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6106" y="2320491"/>
            <a:ext cx="2002540" cy="3721616"/>
          </a:xfrm>
          <a:prstGeom prst="rect">
            <a:avLst/>
          </a:prstGeom>
        </p:spPr>
      </p:pic>
      <p:sp>
        <p:nvSpPr>
          <p:cNvPr id="11" name="Text Placeholder 3"/>
          <p:cNvSpPr>
            <a:spLocks noGrp="1"/>
          </p:cNvSpPr>
          <p:nvPr>
            <p:ph type="body" sz="quarter" idx="13" hasCustomPrompt="1"/>
          </p:nvPr>
        </p:nvSpPr>
        <p:spPr>
          <a:xfrm>
            <a:off x="4156422" y="347301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4156422" y="4485839"/>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4156422" y="549866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4263708965"/>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9"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500"/>
                                        <p:tgtEl>
                                          <p:spTgt spid="9"/>
                                        </p:tgtEl>
                                      </p:cBhvr>
                                    </p:animEffect>
                                  </p:childTnLst>
                                </p:cTn>
                              </p:par>
                              <p:par>
                                <p:cTn id="14" presetID="9"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ssolv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Прав_ответ_1">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169" y="2195523"/>
            <a:ext cx="2176276" cy="3846584"/>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41446" y="2180283"/>
            <a:ext cx="2575565" cy="3861824"/>
          </a:xfrm>
          <a:prstGeom prst="rect">
            <a:avLst/>
          </a:prstGeom>
        </p:spPr>
      </p:pic>
      <p:sp>
        <p:nvSpPr>
          <p:cNvPr id="8" name="Заголовок 1"/>
          <p:cNvSpPr>
            <a:spLocks noGrp="1"/>
          </p:cNvSpPr>
          <p:nvPr>
            <p:ph type="title"/>
          </p:nvPr>
        </p:nvSpPr>
        <p:spPr>
          <a:xfrm>
            <a:off x="3487706" y="385187"/>
            <a:ext cx="5366479" cy="2758191"/>
          </a:xfrm>
          <a:prstGeom prst="rect">
            <a:avLst/>
          </a:prstGeom>
          <a:solidFill>
            <a:schemeClr val="bg1"/>
          </a:solidFill>
          <a:ln w="38100">
            <a:solidFill>
              <a:srgbClr val="52D0D4"/>
            </a:solidFill>
          </a:ln>
        </p:spPr>
        <p:txBody>
          <a:bodyPr vert="horz" lIns="91440" tIns="45720" rIns="91440" bIns="45720" rtlCol="0" anchor="ctr">
            <a:normAutofit/>
          </a:bodyPr>
          <a:lstStyle>
            <a:lvl1pPr algn="ctr">
              <a:defRPr>
                <a:solidFill>
                  <a:schemeClr val="accent1">
                    <a:lumMod val="75000"/>
                  </a:schemeClr>
                </a:solidFill>
              </a:defRPr>
            </a:lvl1pPr>
          </a:lstStyle>
          <a:p>
            <a:r>
              <a:rPr lang="ru-RU" smtClean="0"/>
              <a:t>Образец заголовка</a:t>
            </a:r>
            <a:endParaRPr lang="ru-RU" dirty="0"/>
          </a:p>
        </p:txBody>
      </p:sp>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4169" y="2195523"/>
            <a:ext cx="2176276" cy="3846584"/>
          </a:xfrm>
          <a:prstGeom prst="rect">
            <a:avLst/>
          </a:prstGeom>
        </p:spPr>
      </p:pic>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41446" y="2180283"/>
            <a:ext cx="2575565" cy="3861824"/>
          </a:xfrm>
          <a:prstGeom prst="rect">
            <a:avLst/>
          </a:prstGeom>
        </p:spPr>
      </p:pic>
      <p:sp>
        <p:nvSpPr>
          <p:cNvPr id="11" name="Text Placeholder 3"/>
          <p:cNvSpPr>
            <a:spLocks noGrp="1"/>
          </p:cNvSpPr>
          <p:nvPr>
            <p:ph type="body" sz="quarter" idx="13" hasCustomPrompt="1"/>
          </p:nvPr>
        </p:nvSpPr>
        <p:spPr>
          <a:xfrm>
            <a:off x="4156422" y="347301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4156422" y="4485839"/>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4156422" y="5498664"/>
            <a:ext cx="3988800" cy="717550"/>
          </a:xfrm>
          <a:prstGeom prst="rect">
            <a:avLst/>
          </a:prstGeom>
          <a:solidFill>
            <a:schemeClr val="bg1"/>
          </a:solidFill>
          <a:ln w="38100">
            <a:solidFill>
              <a:srgbClr val="52D0D4"/>
            </a:solidFill>
            <a:prstDash val="solid"/>
          </a:ln>
        </p:spPr>
        <p:txBody>
          <a:bodyPr anchor="ctr"/>
          <a:lstStyle>
            <a:lvl1pPr marL="0" indent="0" algn="ctr">
              <a:buFontTx/>
              <a:buNone/>
              <a:defRPr sz="2400">
                <a:solidFill>
                  <a:schemeClr val="accent1">
                    <a:lumMod val="75000"/>
                  </a:schemeClr>
                </a:solidFill>
                <a:latin typeface="+mn-lt"/>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val="3294969701"/>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Результат">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12101" y="505796"/>
            <a:ext cx="6388621" cy="4483617"/>
          </a:xfrm>
          <a:prstGeom prst="rect">
            <a:avLst/>
          </a:prstGeom>
        </p:spPr>
      </p:pic>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86549" y="1482683"/>
            <a:ext cx="6614173" cy="2529845"/>
          </a:xfrm>
          <a:prstGeom prst="rect">
            <a:avLst/>
          </a:prstGeom>
        </p:spPr>
      </p:pic>
      <p:sp>
        <p:nvSpPr>
          <p:cNvPr id="19" name="Заголовок 1"/>
          <p:cNvSpPr>
            <a:spLocks noGrp="1"/>
          </p:cNvSpPr>
          <p:nvPr>
            <p:ph type="title" hasCustomPrompt="1"/>
          </p:nvPr>
        </p:nvSpPr>
        <p:spPr>
          <a:xfrm>
            <a:off x="2676968" y="2569705"/>
            <a:ext cx="6614173" cy="699587"/>
          </a:xfrm>
          <a:prstGeom prst="rect">
            <a:avLst/>
          </a:prstGeom>
        </p:spPr>
        <p:txBody>
          <a:bodyPr/>
          <a:lstStyle>
            <a:lvl1pPr>
              <a:defRPr b="1" baseline="0">
                <a:solidFill>
                  <a:schemeClr val="accent1">
                    <a:lumMod val="75000"/>
                  </a:schemeClr>
                </a:solidFill>
              </a:defRPr>
            </a:lvl1pPr>
          </a:lstStyle>
          <a:p>
            <a:r>
              <a:rPr lang="ru-RU" dirty="0"/>
              <a:t>О</a:t>
            </a:r>
            <a:r>
              <a:rPr lang="en-US" dirty="0"/>
              <a:t> </a:t>
            </a:r>
            <a:r>
              <a:rPr lang="ru-RU" dirty="0"/>
              <a:t>б</a:t>
            </a:r>
            <a:r>
              <a:rPr lang="en-US" dirty="0"/>
              <a:t> </a:t>
            </a:r>
            <a:r>
              <a:rPr lang="ru-RU" dirty="0"/>
              <a:t>р</a:t>
            </a:r>
            <a:r>
              <a:rPr lang="en-US" dirty="0"/>
              <a:t> </a:t>
            </a:r>
            <a:r>
              <a:rPr lang="ru-RU" dirty="0"/>
              <a:t>а</a:t>
            </a:r>
            <a:r>
              <a:rPr lang="en-US" dirty="0"/>
              <a:t> </a:t>
            </a:r>
            <a:r>
              <a:rPr lang="ru-RU" dirty="0"/>
              <a:t>з</a:t>
            </a:r>
            <a:r>
              <a:rPr lang="en-US" dirty="0"/>
              <a:t> </a:t>
            </a:r>
            <a:r>
              <a:rPr lang="ru-RU" dirty="0"/>
              <a:t>е</a:t>
            </a:r>
            <a:r>
              <a:rPr lang="en-US" dirty="0"/>
              <a:t> </a:t>
            </a:r>
            <a:r>
              <a:rPr lang="ru-RU" dirty="0"/>
              <a:t>ц</a:t>
            </a:r>
            <a:r>
              <a:rPr lang="en-US" dirty="0"/>
              <a:t>  </a:t>
            </a:r>
            <a:r>
              <a:rPr lang="ru-RU" dirty="0"/>
              <a:t>з</a:t>
            </a:r>
            <a:r>
              <a:rPr lang="en-US" dirty="0"/>
              <a:t> </a:t>
            </a:r>
            <a:r>
              <a:rPr lang="ru-RU" dirty="0"/>
              <a:t>а</a:t>
            </a:r>
            <a:r>
              <a:rPr lang="en-US" dirty="0"/>
              <a:t> </a:t>
            </a:r>
            <a:r>
              <a:rPr lang="ru-RU" dirty="0"/>
              <a:t>г</a:t>
            </a:r>
            <a:r>
              <a:rPr lang="en-US" dirty="0"/>
              <a:t> </a:t>
            </a:r>
            <a:r>
              <a:rPr lang="ru-RU" dirty="0"/>
              <a:t>о</a:t>
            </a:r>
            <a:r>
              <a:rPr lang="en-US" dirty="0"/>
              <a:t> </a:t>
            </a:r>
            <a:r>
              <a:rPr lang="ru-RU" dirty="0"/>
              <a:t>л</a:t>
            </a:r>
            <a:r>
              <a:rPr lang="en-US" dirty="0"/>
              <a:t> </a:t>
            </a:r>
            <a:r>
              <a:rPr lang="ru-RU" dirty="0"/>
              <a:t>о</a:t>
            </a:r>
            <a:r>
              <a:rPr lang="en-US" dirty="0"/>
              <a:t> </a:t>
            </a:r>
            <a:r>
              <a:rPr lang="ru-RU" dirty="0"/>
              <a:t>в</a:t>
            </a:r>
            <a:r>
              <a:rPr lang="en-US" dirty="0"/>
              <a:t> </a:t>
            </a:r>
            <a:r>
              <a:rPr lang="ru-RU" dirty="0"/>
              <a:t>к</a:t>
            </a:r>
            <a:r>
              <a:rPr lang="en-US" dirty="0"/>
              <a:t> </a:t>
            </a:r>
            <a:r>
              <a:rPr lang="ru-RU" dirty="0"/>
              <a:t>а</a:t>
            </a:r>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58886" y="2569705"/>
            <a:ext cx="1690142" cy="3683982"/>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78098" y="4089357"/>
            <a:ext cx="1563627" cy="195377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87302" y="1959719"/>
            <a:ext cx="2320644" cy="4083410"/>
          </a:xfrm>
          <a:prstGeom prst="rect">
            <a:avLst/>
          </a:prstGeom>
        </p:spPr>
      </p:pic>
    </p:spTree>
    <p:extLst>
      <p:ext uri="{BB962C8B-B14F-4D97-AF65-F5344CB8AC3E}">
        <p14:creationId xmlns:p14="http://schemas.microsoft.com/office/powerpoint/2010/main" val="1144467647"/>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repeatCount="indefinite"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2000" fill="hold"/>
                                        <p:tgtEl>
                                          <p:spTgt spid="17"/>
                                        </p:tgtEl>
                                        <p:attrNameLst>
                                          <p:attrName>ppt_w</p:attrName>
                                        </p:attrNameLst>
                                      </p:cBhvr>
                                      <p:tavLst>
                                        <p:tav tm="0">
                                          <p:val>
                                            <p:fltVal val="0"/>
                                          </p:val>
                                        </p:tav>
                                        <p:tav tm="100000">
                                          <p:val>
                                            <p:strVal val="#ppt_w"/>
                                          </p:val>
                                        </p:tav>
                                      </p:tavLst>
                                    </p:anim>
                                    <p:anim calcmode="lin" valueType="num">
                                      <p:cBhvr>
                                        <p:cTn id="8" dur="2000" fill="hold"/>
                                        <p:tgtEl>
                                          <p:spTgt spid="17"/>
                                        </p:tgtEl>
                                        <p:attrNameLst>
                                          <p:attrName>ppt_h</p:attrName>
                                        </p:attrNameLst>
                                      </p:cBhvr>
                                      <p:tavLst>
                                        <p:tav tm="0">
                                          <p:val>
                                            <p:fltVal val="0"/>
                                          </p:val>
                                        </p:tav>
                                        <p:tav tm="100000">
                                          <p:val>
                                            <p:strVal val="#ppt_h"/>
                                          </p:val>
                                        </p:tav>
                                      </p:tavLst>
                                    </p:anim>
                                    <p:anim calcmode="lin" valueType="num">
                                      <p:cBhvr>
                                        <p:cTn id="9" dur="2000" fill="hold"/>
                                        <p:tgtEl>
                                          <p:spTgt spid="17"/>
                                        </p:tgtEl>
                                        <p:attrNameLst>
                                          <p:attrName>ppt_x</p:attrName>
                                        </p:attrNameLst>
                                      </p:cBhvr>
                                      <p:tavLst>
                                        <p:tav tm="0">
                                          <p:val>
                                            <p:fltVal val="0.5"/>
                                          </p:val>
                                        </p:tav>
                                        <p:tav tm="100000">
                                          <p:val>
                                            <p:strVal val="#ppt_x"/>
                                          </p:val>
                                        </p:tav>
                                      </p:tavLst>
                                    </p:anim>
                                    <p:anim calcmode="lin" valueType="num">
                                      <p:cBhvr>
                                        <p:cTn id="10" dur="2000" fill="hold"/>
                                        <p:tgtEl>
                                          <p:spTgt spid="17"/>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 name="applause.wav"/>
                                        </p:tgtEl>
                                      </p:cMediaNode>
                                    </p:audio>
                                  </p:subTnLst>
                                </p:cTn>
                              </p:par>
                              <p:par>
                                <p:cTn id="11" presetID="42" presetClass="path" presetSubtype="0" repeatCount="indefinite" accel="50000" decel="50000" fill="hold" nodeType="withEffect">
                                  <p:stCondLst>
                                    <p:cond delay="0"/>
                                  </p:stCondLst>
                                  <p:childTnLst>
                                    <p:animMotion origin="layout" path="M -1.25E-6 -4.44444E-6 L 0.00078 -0.13425 " pathEditMode="relative" rAng="0" ptsTypes="AA">
                                      <p:cBhvr>
                                        <p:cTn id="12" dur="2000" fill="hold"/>
                                        <p:tgtEl>
                                          <p:spTgt spid="17"/>
                                        </p:tgtEl>
                                        <p:attrNameLst>
                                          <p:attrName>ppt_x</p:attrName>
                                          <p:attrName>ppt_y</p:attrName>
                                        </p:attrNameLst>
                                      </p:cBhvr>
                                      <p:rCtr x="39" y="-6713"/>
                                    </p:animMotion>
                                  </p:childTnLst>
                                </p:cTn>
                              </p:par>
                              <p:par>
                                <p:cTn id="13" presetID="36" presetClass="emph" presetSubtype="0" fill="hold" grpId="0" nodeType="withEffect">
                                  <p:stCondLst>
                                    <p:cond delay="200"/>
                                  </p:stCondLst>
                                  <p:iterate type="lt">
                                    <p:tmPct val="10000"/>
                                  </p:iterate>
                                  <p:childTnLst>
                                    <p:animScale>
                                      <p:cBhvr>
                                        <p:cTn id="14" dur="500" autoRev="1" fill="hold">
                                          <p:stCondLst>
                                            <p:cond delay="0"/>
                                          </p:stCondLst>
                                        </p:cTn>
                                        <p:tgtEl>
                                          <p:spTgt spid="19"/>
                                        </p:tgtEl>
                                      </p:cBhvr>
                                      <p:to x="80000" y="100000"/>
                                    </p:animScale>
                                    <p:anim by="(#ppt_w*0.10)" calcmode="lin" valueType="num">
                                      <p:cBhvr>
                                        <p:cTn id="15" dur="500" autoRev="1" fill="hold">
                                          <p:stCondLst>
                                            <p:cond delay="0"/>
                                          </p:stCondLst>
                                        </p:cTn>
                                        <p:tgtEl>
                                          <p:spTgt spid="19"/>
                                        </p:tgtEl>
                                        <p:attrNameLst>
                                          <p:attrName>ppt_x</p:attrName>
                                        </p:attrNameLst>
                                      </p:cBhvr>
                                    </p:anim>
                                    <p:anim by="(-#ppt_w*0.10)" calcmode="lin" valueType="num">
                                      <p:cBhvr>
                                        <p:cTn id="16" dur="500" autoRev="1" fill="hold">
                                          <p:stCondLst>
                                            <p:cond delay="0"/>
                                          </p:stCondLst>
                                        </p:cTn>
                                        <p:tgtEl>
                                          <p:spTgt spid="19"/>
                                        </p:tgtEl>
                                        <p:attrNameLst>
                                          <p:attrName>ppt_y</p:attrName>
                                        </p:attrNameLst>
                                      </p:cBhvr>
                                    </p:anim>
                                    <p:animRot by="-480000">
                                      <p:cBhvr>
                                        <p:cTn id="17" dur="500" autoRev="1" fill="hold">
                                          <p:stCondLst>
                                            <p:cond delay="0"/>
                                          </p:stCondLst>
                                        </p:cTn>
                                        <p:tgtEl>
                                          <p:spTgt spid="19"/>
                                        </p:tgtEl>
                                        <p:attrNameLst>
                                          <p:attrName>r</p:attrName>
                                        </p:attrNameLst>
                                      </p:cBhvr>
                                    </p:animRot>
                                  </p:childTnLst>
                                </p:cTn>
                              </p:par>
                              <p:par>
                                <p:cTn id="18" presetID="42" presetClass="path" presetSubtype="0" accel="50000" decel="50000" fill="hold" nodeType="withEffect">
                                  <p:stCondLst>
                                    <p:cond delay="200"/>
                                  </p:stCondLst>
                                  <p:childTnLst>
                                    <p:animMotion origin="layout" path="M 3.54167E-6 -4.44444E-6 L 0.00065 -0.16851 " pathEditMode="relative" rAng="0" ptsTypes="AA">
                                      <p:cBhvr>
                                        <p:cTn id="19" dur="3000" fill="hold"/>
                                        <p:tgtEl>
                                          <p:spTgt spid="18"/>
                                        </p:tgtEl>
                                        <p:attrNameLst>
                                          <p:attrName>ppt_x</p:attrName>
                                          <p:attrName>ppt_y</p:attrName>
                                        </p:attrNameLst>
                                      </p:cBhvr>
                                      <p:rCtr x="26" y="-8426"/>
                                    </p:animMotion>
                                  </p:childTnLst>
                                </p:cTn>
                              </p:par>
                              <p:par>
                                <p:cTn id="20" presetID="42" presetClass="path" presetSubtype="0" accel="50000" decel="50000" fill="hold" grpId="1" nodeType="withEffect">
                                  <p:stCondLst>
                                    <p:cond delay="200"/>
                                  </p:stCondLst>
                                  <p:iterate type="lt">
                                    <p:tmPct val="0"/>
                                  </p:iterate>
                                  <p:childTnLst>
                                    <p:animMotion origin="layout" path="M 4.79167E-6 -4.44444E-6 L -0.0004 -0.17407 " pathEditMode="relative" rAng="0" ptsTypes="AA">
                                      <p:cBhvr>
                                        <p:cTn id="21" dur="3000" fill="hold"/>
                                        <p:tgtEl>
                                          <p:spTgt spid="19"/>
                                        </p:tgtEl>
                                        <p:attrNameLst>
                                          <p:attrName>ppt_x</p:attrName>
                                          <p:attrName>ppt_y</p:attrName>
                                        </p:attrNameLst>
                                      </p:cBhvr>
                                      <p:rCtr x="-26" y="-8704"/>
                                    </p:animMotion>
                                  </p:childTnLst>
                                </p:cTn>
                              </p:par>
                              <p:par>
                                <p:cTn id="22" presetID="63" presetClass="path" presetSubtype="0" accel="50000" decel="50000" fill="hold" nodeType="withEffect">
                                  <p:stCondLst>
                                    <p:cond delay="500"/>
                                  </p:stCondLst>
                                  <p:childTnLst>
                                    <p:animMotion origin="layout" path="M -1.04167E-6 2.96296E-6 L 0.1987 -0.00417 " pathEditMode="relative" rAng="0" ptsTypes="AA">
                                      <p:cBhvr>
                                        <p:cTn id="23" dur="2000" fill="hold"/>
                                        <p:tgtEl>
                                          <p:spTgt spid="20"/>
                                        </p:tgtEl>
                                        <p:attrNameLst>
                                          <p:attrName>ppt_x</p:attrName>
                                          <p:attrName>ppt_y</p:attrName>
                                        </p:attrNameLst>
                                      </p:cBhvr>
                                      <p:rCtr x="9935" y="-208"/>
                                    </p:animMotion>
                                  </p:childTnLst>
                                </p:cTn>
                              </p:par>
                              <p:par>
                                <p:cTn id="24" presetID="35" presetClass="path" presetSubtype="0" accel="50000" decel="50000" fill="hold" nodeType="withEffect">
                                  <p:stCondLst>
                                    <p:cond delay="500"/>
                                  </p:stCondLst>
                                  <p:childTnLst>
                                    <p:animMotion origin="layout" path="M -3.54167E-6 -3.33333E-6 L -0.21927 0.00186 " pathEditMode="relative" rAng="0" ptsTypes="AA">
                                      <p:cBhvr>
                                        <p:cTn id="25" dur="2000" fill="hold"/>
                                        <p:tgtEl>
                                          <p:spTgt spid="22"/>
                                        </p:tgtEl>
                                        <p:attrNameLst>
                                          <p:attrName>ppt_x</p:attrName>
                                          <p:attrName>ppt_y</p:attrName>
                                        </p:attrNameLst>
                                      </p:cBhvr>
                                      <p:rCtr x="-10964" y="93"/>
                                    </p:animMotion>
                                  </p:childTnLst>
                                </p:cTn>
                              </p:par>
                              <p:par>
                                <p:cTn id="26" presetID="35" presetClass="path" presetSubtype="0" accel="50000" decel="50000" fill="hold" nodeType="withEffect">
                                  <p:stCondLst>
                                    <p:cond delay="500"/>
                                  </p:stCondLst>
                                  <p:childTnLst>
                                    <p:animMotion origin="layout" path="M 0 0 L -0.25 0 E" pathEditMode="relative" ptsTypes="">
                                      <p:cBhvr>
                                        <p:cTn id="27" dur="2000" fill="hold"/>
                                        <p:tgtEl>
                                          <p:spTgt spid="2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Фон">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904330"/>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t="-13000" b="-1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530088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Lst>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4.jpg"/><Relationship Id="rId2" Type="http://schemas.openxmlformats.org/officeDocument/2006/relationships/image" Target="../media/image19.jpg"/><Relationship Id="rId1" Type="http://schemas.openxmlformats.org/officeDocument/2006/relationships/slideLayout" Target="../slideLayouts/slideLayout8.xml"/><Relationship Id="rId6" Type="http://schemas.openxmlformats.org/officeDocument/2006/relationships/image" Target="../media/image23.jpg"/><Relationship Id="rId5" Type="http://schemas.openxmlformats.org/officeDocument/2006/relationships/image" Target="../media/image22.jpe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eg"/><Relationship Id="rId2" Type="http://schemas.openxmlformats.org/officeDocument/2006/relationships/image" Target="../media/image25.jpg"/><Relationship Id="rId1" Type="http://schemas.openxmlformats.org/officeDocument/2006/relationships/slideLayout" Target="../slideLayouts/slideLayout8.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audio" Target="../media/audio3.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audio" Target="../media/audio3.wav"/><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audio" Target="../media/audio3.wav"/><Relationship Id="rId5" Type="http://schemas.openxmlformats.org/officeDocument/2006/relationships/image" Target="../media/image1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audio" Target="../media/audio3.wav"/><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zubstom.ru/docs/index-10895.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5698" y="3292383"/>
            <a:ext cx="2115316" cy="3145542"/>
          </a:xfrm>
          <a:prstGeom prst="rect">
            <a:avLst/>
          </a:prstGeom>
        </p:spPr>
      </p:pic>
      <p:sp>
        <p:nvSpPr>
          <p:cNvPr id="9" name="Заголовок 1"/>
          <p:cNvSpPr txBox="1">
            <a:spLocks/>
          </p:cNvSpPr>
          <p:nvPr/>
        </p:nvSpPr>
        <p:spPr>
          <a:xfrm>
            <a:off x="859809" y="1392072"/>
            <a:ext cx="9376012" cy="5246573"/>
          </a:xfrm>
          <a:prstGeom prst="rect">
            <a:avLst/>
          </a:prstGeom>
        </p:spPr>
        <p:txBody>
          <a:bodyPr anchor="b"/>
          <a:lstStyle>
            <a:lvl1pPr algn="ctr" defTabSz="914400" rtl="0" eaLnBrk="1" latinLnBrk="0" hangingPunct="1">
              <a:lnSpc>
                <a:spcPct val="90000"/>
              </a:lnSpc>
              <a:spcBef>
                <a:spcPct val="0"/>
              </a:spcBef>
              <a:buNone/>
              <a:defRPr sz="6000" kern="1200">
                <a:solidFill>
                  <a:schemeClr val="accent1">
                    <a:lumMod val="75000"/>
                  </a:schemeClr>
                </a:solidFill>
                <a:latin typeface="+mj-lt"/>
                <a:ea typeface="+mj-ea"/>
                <a:cs typeface="+mj-cs"/>
              </a:defRPr>
            </a:lvl1pPr>
          </a:lstStyle>
          <a:p>
            <a:r>
              <a:rPr lang="ru-RU" b="1" dirty="0" smtClean="0">
                <a:solidFill>
                  <a:srgbClr val="C00000"/>
                </a:solidFill>
              </a:rPr>
              <a:t>Пластическое интонирование </a:t>
            </a:r>
            <a:endParaRPr lang="ru-RU" b="1" dirty="0">
              <a:solidFill>
                <a:srgbClr val="C00000"/>
              </a:solidFill>
            </a:endParaRPr>
          </a:p>
          <a:p>
            <a:endParaRPr lang="ru-RU" dirty="0" smtClean="0"/>
          </a:p>
          <a:p>
            <a:r>
              <a:rPr lang="ru-RU" b="1" dirty="0" smtClean="0">
                <a:solidFill>
                  <a:srgbClr val="FF0000"/>
                </a:solidFill>
              </a:rPr>
              <a:t>и</a:t>
            </a:r>
          </a:p>
          <a:p>
            <a:r>
              <a:rPr lang="ru-RU" dirty="0" smtClean="0"/>
              <a:t>  </a:t>
            </a:r>
            <a:r>
              <a:rPr lang="ru-RU" b="1" dirty="0" smtClean="0">
                <a:solidFill>
                  <a:srgbClr val="C00000"/>
                </a:solidFill>
              </a:rPr>
              <a:t>и восприятие музыки</a:t>
            </a:r>
          </a:p>
          <a:p>
            <a:r>
              <a:rPr lang="ru-RU" dirty="0" smtClean="0"/>
              <a:t>   на занятиях народным вокалом</a:t>
            </a:r>
          </a:p>
        </p:txBody>
      </p:sp>
      <p:pic>
        <p:nvPicPr>
          <p:cNvPr id="10" name="Рисунок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247900" y="4416550"/>
            <a:ext cx="573534" cy="505026"/>
          </a:xfrm>
          <a:prstGeom prst="rect">
            <a:avLst/>
          </a:prstGeom>
        </p:spPr>
      </p:pic>
      <p:grpSp>
        <p:nvGrpSpPr>
          <p:cNvPr id="11" name="Group 2"/>
          <p:cNvGrpSpPr/>
          <p:nvPr/>
        </p:nvGrpSpPr>
        <p:grpSpPr>
          <a:xfrm>
            <a:off x="420982" y="3182206"/>
            <a:ext cx="2417069" cy="3456439"/>
            <a:chOff x="3344569" y="426786"/>
            <a:chExt cx="2417069" cy="3456439"/>
          </a:xfrm>
        </p:grpSpPr>
        <p:pic>
          <p:nvPicPr>
            <p:cNvPr id="12"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344569" y="426786"/>
              <a:ext cx="1863051" cy="3456439"/>
            </a:xfrm>
            <a:prstGeom prst="rect">
              <a:avLst/>
            </a:prstGeom>
          </p:spPr>
        </p:pic>
        <p:pic>
          <p:nvPicPr>
            <p:cNvPr id="13" name="Рисунок 6"/>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006898" y="2129883"/>
              <a:ext cx="754740" cy="379141"/>
            </a:xfrm>
            <a:prstGeom prst="rect">
              <a:avLst/>
            </a:prstGeom>
          </p:spPr>
        </p:pic>
      </p:grpSp>
    </p:spTree>
    <p:extLst>
      <p:ext uri="{BB962C8B-B14F-4D97-AF65-F5344CB8AC3E}">
        <p14:creationId xmlns:p14="http://schemas.microsoft.com/office/powerpoint/2010/main" val="3490802103"/>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strVal val="#ppt_h"/>
                                          </p:val>
                                        </p:tav>
                                        <p:tav tm="100000">
                                          <p:val>
                                            <p:strVal val="#ppt_h"/>
                                          </p:val>
                                        </p:tav>
                                      </p:tavLst>
                                    </p:anim>
                                  </p:childTnLst>
                                </p:cTn>
                              </p:par>
                              <p:par>
                                <p:cTn id="9" presetID="3" presetClass="emph" presetSubtype="2" fill="hold" grpId="1" nodeType="withEffect">
                                  <p:stCondLst>
                                    <p:cond delay="0"/>
                                  </p:stCondLst>
                                  <p:childTnLst>
                                    <p:animClr clrSpc="rgb" dir="cw">
                                      <p:cBhvr override="childStyle">
                                        <p:cTn id="10" dur="2000" fill="hold"/>
                                        <p:tgtEl>
                                          <p:spTgt spid="9"/>
                                        </p:tgtEl>
                                        <p:attrNameLst>
                                          <p:attrName>style.color</p:attrName>
                                        </p:attrNameLst>
                                      </p:cBhvr>
                                      <p:to>
                                        <a:schemeClr val="accent2"/>
                                      </p:to>
                                    </p:animClr>
                                  </p:childTnLst>
                                </p:cTn>
                              </p:par>
                              <p:par>
                                <p:cTn id="11" presetID="64" presetClass="path" presetSubtype="0" accel="50000" decel="50000" fill="hold" grpId="0" nodeType="withEffect">
                                  <p:stCondLst>
                                    <p:cond delay="250"/>
                                  </p:stCondLst>
                                  <p:childTnLst>
                                    <p:animMotion origin="layout" path="M 0 0 L 0 -0.25 E" pathEditMode="relative" ptsTypes="">
                                      <p:cBhvr>
                                        <p:cTn id="12" dur="2000" fill="hold"/>
                                        <p:tgtEl>
                                          <p:spTgt spid="9"/>
                                        </p:tgtEl>
                                        <p:attrNameLst>
                                          <p:attrName>ppt_x</p:attrName>
                                          <p:attrName>ppt_y</p:attrName>
                                        </p:attrNameLst>
                                      </p:cBhvr>
                                    </p:animMotion>
                                  </p:childTnLst>
                                </p:cTn>
                              </p:par>
                              <p:par>
                                <p:cTn id="13" presetID="35" presetClass="path" presetSubtype="0" accel="50000" decel="50000" fill="hold" nodeType="withEffect">
                                  <p:stCondLst>
                                    <p:cond delay="250"/>
                                  </p:stCondLst>
                                  <p:childTnLst>
                                    <p:animMotion origin="layout" path="M 4.16667E-6 7.40741E-7 L -0.19362 0.00648 " pathEditMode="relative" rAng="0" ptsTypes="AA">
                                      <p:cBhvr>
                                        <p:cTn id="14" dur="3000" fill="hold"/>
                                        <p:tgtEl>
                                          <p:spTgt spid="6"/>
                                        </p:tgtEl>
                                        <p:attrNameLst>
                                          <p:attrName>ppt_x</p:attrName>
                                          <p:attrName>ppt_y</p:attrName>
                                        </p:attrNameLst>
                                      </p:cBhvr>
                                      <p:rCtr x="-9687" y="324"/>
                                    </p:animMotion>
                                  </p:childTnLst>
                                </p:cTn>
                              </p:par>
                              <p:par>
                                <p:cTn id="15" presetID="54" presetClass="path" presetSubtype="0" accel="50000" decel="50000" fill="hold" nodeType="withEffect">
                                  <p:stCondLst>
                                    <p:cond delay="250"/>
                                  </p:stCondLst>
                                  <p:childTnLst>
                                    <p:animMotion origin="layout" path="M -2.5E-6 4.81481E-6 C 0.00443 -0.00741 0.01992 -0.01413 0.02565 -0.01413 C 0.06016 -0.01413 0.09584 0.09884 0.09584 0.21203 C 0.09584 0.15486 0.1138 0.09884 0.13047 0.09884 C 0.14831 0.09884 0.16498 0.15555 0.16498 0.21203 C 0.16498 0.18379 0.17383 0.15486 0.18282 0.15486 C 0.19167 0.15486 0.20065 0.18287 0.20065 0.21203 C 0.20065 0.19722 0.20521 0.18379 0.20951 0.18379 C 0.21407 0.18379 0.21836 0.19814 0.21836 0.21203 C 0.21836 0.20439 0.22058 0.19722 0.22292 0.19722 C 0.22409 0.19722 0.22735 0.20486 0.22735 0.21203 C 0.22735 0.2081 0.22852 0.20439 0.22956 0.20439 C 0.22956 0.20532 0.23177 0.20787 0.23177 0.21203 C 0.23177 0.20995 0.23177 0.2081 0.23295 0.2081 C 0.23295 0.20902 0.23412 0.21018 0.23412 0.21203 C 0.23412 0.21111 0.23412 0.20995 0.23412 0.20902 C 0.23529 0.20902 0.23529 0.20995 0.23529 0.21111 C 0.23646 0.21111 0.23646 0.21018 0.23646 0.20902 C 0.23763 0.20902 0.23763 0.20995 0.23763 0.21111 " pathEditMode="relative" rAng="0" ptsTypes="AAAAAAAAAAAAAAAAAAA">
                                      <p:cBhvr>
                                        <p:cTn id="16" dur="3000" fill="hold"/>
                                        <p:tgtEl>
                                          <p:spTgt spid="10"/>
                                        </p:tgtEl>
                                        <p:attrNameLst>
                                          <p:attrName>ppt_x</p:attrName>
                                          <p:attrName>ppt_y</p:attrName>
                                        </p:attrNameLst>
                                      </p:cBhvr>
                                      <p:rCtr x="11875" y="98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1103" y="125880"/>
            <a:ext cx="7348616" cy="1102419"/>
          </a:xfrm>
        </p:spPr>
        <p:txBody>
          <a:bodyPr>
            <a:normAutofit/>
          </a:bodyPr>
          <a:lstStyle/>
          <a:p>
            <a:r>
              <a:rPr lang="ru-RU" b="1" dirty="0" smtClean="0"/>
              <a:t>План работы над песней</a:t>
            </a:r>
            <a:endParaRPr lang="ru-RU" b="1" dirty="0"/>
          </a:p>
        </p:txBody>
      </p:sp>
      <p:sp>
        <p:nvSpPr>
          <p:cNvPr id="3" name="Текст 2"/>
          <p:cNvSpPr>
            <a:spLocks noGrp="1"/>
          </p:cNvSpPr>
          <p:nvPr>
            <p:ph type="body" sz="quarter" idx="13"/>
          </p:nvPr>
        </p:nvSpPr>
        <p:spPr>
          <a:xfrm>
            <a:off x="1555844" y="1405720"/>
            <a:ext cx="9758149" cy="1419368"/>
          </a:xfrm>
        </p:spPr>
        <p:txBody>
          <a:bodyPr/>
          <a:lstStyle/>
          <a:p>
            <a:pPr>
              <a:lnSpc>
                <a:spcPct val="107000"/>
              </a:lnSpc>
              <a:spcAft>
                <a:spcPts val="800"/>
              </a:spcAft>
            </a:pPr>
            <a:endPar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восприятие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песни на слух, определение ее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характера; освоение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поэтического текста и его ритмической структуры (чтение в ритме, выявление границ построений, повторности);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Текст 3"/>
          <p:cNvSpPr>
            <a:spLocks noGrp="1"/>
          </p:cNvSpPr>
          <p:nvPr>
            <p:ph type="body" sz="quarter" idx="14"/>
          </p:nvPr>
        </p:nvSpPr>
        <p:spPr>
          <a:xfrm>
            <a:off x="567059" y="3284835"/>
            <a:ext cx="9204737" cy="1369051"/>
          </a:xfrm>
        </p:spPr>
        <p:txBody>
          <a:bodyPr/>
          <a:lstStyle/>
          <a:p>
            <a:pPr>
              <a:lnSpc>
                <a:spcPct val="107000"/>
              </a:lnSpc>
              <a:spcAft>
                <a:spcPts val="800"/>
              </a:spcAft>
            </a:pPr>
            <a:endPar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распределение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ролей действующих лиц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песни;</a:t>
            </a:r>
            <a:r>
              <a:rPr lang="ru-RU" sz="2000" dirty="0" smtClean="0">
                <a:latin typeface="Calibri" panose="020F0502020204030204" pitchFamily="34" charset="0"/>
                <a:ea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определение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характера и настроения действующих лиц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песни;</a:t>
            </a:r>
            <a:r>
              <a:rPr lang="ru-RU" sz="2000" dirty="0" smtClean="0">
                <a:latin typeface="Calibri" panose="020F0502020204030204" pitchFamily="34" charset="0"/>
                <a:ea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выразительное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повторение текста песни детьми по ролям;</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5" name="Текст 4"/>
          <p:cNvSpPr>
            <a:spLocks noGrp="1"/>
          </p:cNvSpPr>
          <p:nvPr>
            <p:ph type="body" sz="quarter" idx="15"/>
          </p:nvPr>
        </p:nvSpPr>
        <p:spPr>
          <a:xfrm>
            <a:off x="1296535" y="5113633"/>
            <a:ext cx="9758149" cy="1229682"/>
          </a:xfrm>
        </p:spPr>
        <p:txBody>
          <a:bodyPr/>
          <a:lstStyle/>
          <a:p>
            <a:pPr>
              <a:lnSpc>
                <a:spcPct val="107000"/>
              </a:lnSpc>
              <a:spcAft>
                <a:spcPts val="800"/>
              </a:spcAft>
            </a:pPr>
            <a:endPar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выявление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характера движений, мимики, жестов, адекватно передающих характер персонажей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песни;</a:t>
            </a:r>
            <a:r>
              <a:rPr lang="ru-RU" sz="2000" dirty="0" smtClean="0">
                <a:latin typeface="Calibri" panose="020F0502020204030204" pitchFamily="34" charset="0"/>
                <a:ea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поэтапное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разучивание песни и сопровождающих ее движений.</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900242716"/>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7571" y="702051"/>
            <a:ext cx="2204128" cy="3150078"/>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23" y="1615043"/>
            <a:ext cx="1895832" cy="330134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0024" y="3483995"/>
            <a:ext cx="1876579" cy="3283527"/>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14595" y="3483994"/>
            <a:ext cx="2014593" cy="3283527"/>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0489" y="2481942"/>
            <a:ext cx="2014593" cy="3292433"/>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54188" y="1520042"/>
            <a:ext cx="2014593" cy="3396341"/>
          </a:xfrm>
          <a:prstGeom prst="rect">
            <a:avLst/>
          </a:prstGeom>
        </p:spPr>
      </p:pic>
    </p:spTree>
    <p:extLst>
      <p:ext uri="{BB962C8B-B14F-4D97-AF65-F5344CB8AC3E}">
        <p14:creationId xmlns:p14="http://schemas.microsoft.com/office/powerpoint/2010/main" val="3817810408"/>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3046" y="3087584"/>
            <a:ext cx="2211531" cy="3344460"/>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272" y="3087584"/>
            <a:ext cx="2211531" cy="3344460"/>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0272" y="153154"/>
            <a:ext cx="2211531" cy="3598222"/>
          </a:xfrm>
          <a:prstGeom prst="rect">
            <a:avLst/>
          </a:prstGeom>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746" y="4203858"/>
            <a:ext cx="4132774" cy="2477563"/>
          </a:xfrm>
          <a:prstGeom prst="rect">
            <a:avLst/>
          </a:prstGeom>
        </p:spPr>
      </p:pic>
      <p:pic>
        <p:nvPicPr>
          <p:cNvPr id="3" name="Рисунок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972" y="187519"/>
            <a:ext cx="4132774" cy="2477563"/>
          </a:xfrm>
          <a:prstGeom prst="rect">
            <a:avLst/>
          </a:prstGeom>
        </p:spPr>
      </p:pic>
      <p:pic>
        <p:nvPicPr>
          <p:cNvPr id="4" name="Рисунок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45471" y="153154"/>
            <a:ext cx="4132774" cy="2435908"/>
          </a:xfrm>
          <a:prstGeom prst="rect">
            <a:avLst/>
          </a:prstGeom>
        </p:spPr>
      </p:pic>
    </p:spTree>
    <p:extLst>
      <p:ext uri="{BB962C8B-B14F-4D97-AF65-F5344CB8AC3E}">
        <p14:creationId xmlns:p14="http://schemas.microsoft.com/office/powerpoint/2010/main" val="2251791739"/>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42949" y="1787856"/>
            <a:ext cx="6614173" cy="2975212"/>
          </a:xfrm>
        </p:spPr>
        <p:txBody>
          <a:bodyPr/>
          <a:lstStyle/>
          <a:p>
            <a:pPr algn="ctr"/>
            <a:r>
              <a:rPr lang="ru-RU" dirty="0" smtClean="0">
                <a:solidFill>
                  <a:srgbClr val="C00000"/>
                </a:solidFill>
              </a:rPr>
              <a:t>Вопросы для учащихся</a:t>
            </a:r>
            <a:br>
              <a:rPr lang="ru-RU" dirty="0" smtClean="0">
                <a:solidFill>
                  <a:srgbClr val="C00000"/>
                </a:solidFill>
              </a:rPr>
            </a:br>
            <a:r>
              <a:rPr lang="ru-RU" dirty="0">
                <a:solidFill>
                  <a:srgbClr val="C00000"/>
                </a:solidFill>
                <a:ea typeface="Times New Roman" panose="02020603050405020304" pitchFamily="18" charset="0"/>
              </a:rPr>
              <a:t>для развития их творческой инициативы и фантазии в процессе </a:t>
            </a:r>
            <a:r>
              <a:rPr lang="ru-RU" dirty="0" err="1">
                <a:solidFill>
                  <a:srgbClr val="C00000"/>
                </a:solidFill>
                <a:ea typeface="Times New Roman" panose="02020603050405020304" pitchFamily="18" charset="0"/>
              </a:rPr>
              <a:t>инсценирования</a:t>
            </a:r>
            <a:r>
              <a:rPr lang="ru-RU" dirty="0">
                <a:solidFill>
                  <a:srgbClr val="C00000"/>
                </a:solidFill>
                <a:ea typeface="Times New Roman" panose="02020603050405020304" pitchFamily="18" charset="0"/>
              </a:rPr>
              <a:t> песни. </a:t>
            </a:r>
            <a:endParaRPr lang="ru-RU" dirty="0">
              <a:solidFill>
                <a:srgbClr val="C00000"/>
              </a:solidFill>
            </a:endParaRPr>
          </a:p>
        </p:txBody>
      </p:sp>
    </p:spTree>
    <p:extLst>
      <p:ext uri="{BB962C8B-B14F-4D97-AF65-F5344CB8AC3E}">
        <p14:creationId xmlns:p14="http://schemas.microsoft.com/office/powerpoint/2010/main" val="2895391118"/>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14249" y="200915"/>
            <a:ext cx="7171196" cy="1627885"/>
          </a:xfrm>
        </p:spPr>
        <p:txBody>
          <a:bodyPr>
            <a:normAutofit/>
          </a:bodyPr>
          <a:lstStyle/>
          <a:p>
            <a:pPr>
              <a:lnSpc>
                <a:spcPct val="107000"/>
              </a:lnSpc>
              <a:spcAft>
                <a:spcPts val="800"/>
              </a:spcAft>
            </a:pPr>
            <a:r>
              <a:rPr lang="ru-RU" sz="2400" b="1" dirty="0" smtClean="0">
                <a:solidFill>
                  <a:srgbClr val="FF0000"/>
                </a:solidFill>
                <a:latin typeface="Times New Roman" panose="02020603050405020304" pitchFamily="18" charset="0"/>
                <a:cs typeface="Times New Roman" panose="02020603050405020304" pitchFamily="18" charset="0"/>
              </a:rPr>
              <a:t>Выполняя задание 3 </a:t>
            </a:r>
            <a:r>
              <a:rPr lang="ru-RU" sz="2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акцентируйте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внимание на роли пособия в организации музыкально-ритмической деятельности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детей</a:t>
            </a:r>
            <a:endParaRPr lang="ru-RU" sz="2400" dirty="0"/>
          </a:p>
        </p:txBody>
      </p:sp>
      <p:sp>
        <p:nvSpPr>
          <p:cNvPr id="3" name="Текст 2"/>
          <p:cNvSpPr>
            <a:spLocks noGrp="1"/>
          </p:cNvSpPr>
          <p:nvPr>
            <p:ph type="body" sz="quarter" idx="13"/>
          </p:nvPr>
        </p:nvSpPr>
        <p:spPr>
          <a:xfrm>
            <a:off x="3029803" y="2124075"/>
            <a:ext cx="6141493" cy="1315161"/>
          </a:xfrm>
        </p:spPr>
        <p:txBody>
          <a:bodyPr/>
          <a:lstStyle/>
          <a:p>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Охарактеризуйте структуру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сборника</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отметьте особенности методических указаний,</a:t>
            </a:r>
            <a:endParaRPr lang="ru-RU" dirty="0"/>
          </a:p>
        </p:txBody>
      </p:sp>
      <p:sp>
        <p:nvSpPr>
          <p:cNvPr id="4" name="Текст 3"/>
          <p:cNvSpPr>
            <a:spLocks noGrp="1"/>
          </p:cNvSpPr>
          <p:nvPr>
            <p:ph type="body" sz="quarter" idx="14"/>
          </p:nvPr>
        </p:nvSpPr>
        <p:spPr>
          <a:xfrm>
            <a:off x="3029803" y="3751400"/>
            <a:ext cx="6141493" cy="717550"/>
          </a:xfrm>
        </p:spPr>
        <p:txBody>
          <a:bodyPr/>
          <a:lstStyle/>
          <a:p>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педагогическую и художественную ценность репертуара,</a:t>
            </a:r>
            <a:endParaRPr lang="ru-RU" dirty="0"/>
          </a:p>
        </p:txBody>
      </p:sp>
      <p:sp>
        <p:nvSpPr>
          <p:cNvPr id="5" name="Текст 4"/>
          <p:cNvSpPr>
            <a:spLocks noGrp="1"/>
          </p:cNvSpPr>
          <p:nvPr>
            <p:ph type="body" sz="quarter" idx="15"/>
          </p:nvPr>
        </p:nvSpPr>
        <p:spPr>
          <a:xfrm>
            <a:off x="4026090" y="4913195"/>
            <a:ext cx="4353636" cy="941695"/>
          </a:xfrm>
        </p:spPr>
        <p:txBody>
          <a:bodyPr/>
          <a:lstStyle/>
          <a:p>
            <a:endPar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его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соответствие целевому назначению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сборника</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4000" dirty="0">
                <a:solidFill>
                  <a:srgbClr val="5B9BD5">
                    <a:lumMod val="75000"/>
                  </a:srgbClr>
                </a:solidFill>
                <a:latin typeface="Calibri" panose="020F0502020204030204" pitchFamily="34" charset="0"/>
                <a:ea typeface="Calibri" panose="020F0502020204030204" pitchFamily="34" charset="0"/>
                <a:cs typeface="Times New Roman" panose="02020603050405020304" pitchFamily="18" charset="0"/>
              </a:rPr>
              <a:t/>
            </a:r>
            <a:br>
              <a:rPr lang="ru-RU" sz="4000" dirty="0">
                <a:solidFill>
                  <a:srgbClr val="5B9BD5">
                    <a:lumMod val="75000"/>
                  </a:srgbClr>
                </a:solidFill>
                <a:latin typeface="Calibri" panose="020F0502020204030204" pitchFamily="34" charset="0"/>
                <a:ea typeface="Calibri" panose="020F0502020204030204" pitchFamily="34" charset="0"/>
                <a:cs typeface="Times New Roman" panose="02020603050405020304" pitchFamily="18" charset="0"/>
              </a:rPr>
            </a:br>
            <a:endParaRPr lang="ru-RU" dirty="0"/>
          </a:p>
        </p:txBody>
      </p:sp>
    </p:spTree>
    <p:extLst>
      <p:ext uri="{BB962C8B-B14F-4D97-AF65-F5344CB8AC3E}">
        <p14:creationId xmlns:p14="http://schemas.microsoft.com/office/powerpoint/2010/main" val="3791528590"/>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3898" y="0"/>
            <a:ext cx="7736956" cy="6649358"/>
          </a:xfrm>
          <a:prstGeom prst="rect">
            <a:avLst/>
          </a:prstGeom>
        </p:spPr>
        <p:txBody>
          <a:bodyPr/>
          <a:lstStyle/>
          <a:p>
            <a:pPr algn="ctr">
              <a:lnSpc>
                <a:spcPct val="107000"/>
              </a:lnSpc>
              <a:spcAft>
                <a:spcPts val="800"/>
              </a:spcAft>
            </a:pP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Единство </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слова, напева, движения, </a:t>
            </a:r>
            <a: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воспринимаемых не как сумма компонентов, а как их синтез, дающий новые качественные </a:t>
            </a: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показатели – </a:t>
            </a:r>
            <a:r>
              <a:rPr lang="ru-RU"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наша важнейшая исполнительская задача!</a:t>
            </a:r>
            <a:br>
              <a:rPr lang="ru-RU"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Репертуар, который используем </a:t>
            </a:r>
            <a: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процессе пластического интонирования и музыкально-ритмических </a:t>
            </a: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движений:</a:t>
            </a:r>
            <a:b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«Методическое пособие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 ритмике» Е. </a:t>
            </a:r>
            <a:r>
              <a:rPr lang="ru-RU"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Коноровой</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b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«Методическое пособие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 ритмике» Г.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Франио</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И.Лифиц</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Чаще </a:t>
            </a:r>
            <a: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всего для пластических импровизаций и этюдов подбираются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музыкальные сочинения программного содержания.</a:t>
            </a:r>
            <a:r>
              <a:rPr lang="ru-RU" sz="3200" dirty="0">
                <a:latin typeface="Calibri" panose="020F0502020204030204" pitchFamily="34" charset="0"/>
                <a:ea typeface="Calibri" panose="020F0502020204030204" pitchFamily="34" charset="0"/>
                <a:cs typeface="Times New Roman" panose="02020603050405020304" pitchFamily="18" charset="0"/>
              </a:rPr>
              <a:t/>
            </a:r>
            <a:br>
              <a:rPr lang="ru-RU" sz="3200" dirty="0">
                <a:latin typeface="Calibri" panose="020F0502020204030204" pitchFamily="34" charset="0"/>
                <a:ea typeface="Calibri" panose="020F0502020204030204" pitchFamily="34" charset="0"/>
                <a:cs typeface="Times New Roman" panose="02020603050405020304" pitchFamily="18" charset="0"/>
              </a:rPr>
            </a:br>
            <a:r>
              <a:rPr lang="ru-RU" sz="3600" b="0" dirty="0">
                <a:latin typeface="Calibri" panose="020F0502020204030204" pitchFamily="34" charset="0"/>
                <a:ea typeface="Calibri" panose="020F0502020204030204" pitchFamily="34" charset="0"/>
                <a:cs typeface="Times New Roman" panose="02020603050405020304" pitchFamily="18" charset="0"/>
              </a:rPr>
              <a:t/>
            </a:r>
            <a:br>
              <a:rPr lang="ru-RU" sz="3600" b="0" dirty="0">
                <a:latin typeface="Calibri" panose="020F0502020204030204" pitchFamily="34" charset="0"/>
                <a:ea typeface="Calibri" panose="020F0502020204030204" pitchFamily="34" charset="0"/>
                <a:cs typeface="Times New Roman" panose="02020603050405020304" pitchFamily="18" charset="0"/>
              </a:rPr>
            </a:br>
            <a:endParaRPr lang="ru-RU" sz="3600" b="0" dirty="0"/>
          </a:p>
        </p:txBody>
      </p:sp>
    </p:spTree>
    <p:extLst>
      <p:ext uri="{BB962C8B-B14F-4D97-AF65-F5344CB8AC3E}">
        <p14:creationId xmlns:p14="http://schemas.microsoft.com/office/powerpoint/2010/main" val="2198968233"/>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6913" y="135365"/>
            <a:ext cx="9089409" cy="2194391"/>
          </a:xfrm>
        </p:spPr>
        <p:txBody>
          <a:bodyPr>
            <a:normAutofit/>
          </a:bodyPr>
          <a:lstStyle/>
          <a:p>
            <a:r>
              <a:rPr lang="ru-RU" b="1" dirty="0"/>
              <a:t>Обучение детей пластическому интонированию и музыкально-ритмическим движениям</a:t>
            </a:r>
            <a:r>
              <a:rPr lang="ru-RU" dirty="0"/>
              <a:t> </a:t>
            </a: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080" y="2585668"/>
            <a:ext cx="2417069" cy="3456439"/>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64287" y="2896565"/>
            <a:ext cx="2115316" cy="3145542"/>
          </a:xfrm>
          <a:prstGeom prst="rect">
            <a:avLst/>
          </a:prstGeom>
        </p:spPr>
      </p:pic>
      <p:sp>
        <p:nvSpPr>
          <p:cNvPr id="8" name="Прямоугольник 7">
            <a:hlinkClick r:id="" action="ppaction://hlinkshowjump?jump=nextslide">
              <a:snd r:embed="rId5" name="chimes.wav"/>
            </a:hlinkClick>
          </p:cNvPr>
          <p:cNvSpPr/>
          <p:nvPr/>
        </p:nvSpPr>
        <p:spPr>
          <a:xfrm>
            <a:off x="2555973" y="2456596"/>
            <a:ext cx="6151298" cy="1282890"/>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a:lnSpc>
                <a:spcPct val="107000"/>
              </a:lnSpc>
              <a:spcAft>
                <a:spcPts val="800"/>
              </a:spcAft>
              <a:buFont typeface="+mj-lt"/>
              <a:buAutoNum type="arabicPeriod"/>
              <a:tabLst>
                <a:tab pos="457200" algn="l"/>
              </a:tabLst>
            </a:pPr>
            <a:r>
              <a:rPr lang="ru-RU" sz="2400"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Роль </a:t>
            </a:r>
            <a:r>
              <a:rPr lang="ru-RU" sz="24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пластического интонирования и музыкально-ритмических движений в музыкальном образовании детей. </a:t>
            </a:r>
            <a:endParaRPr lang="ru-RU"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p:cNvSpPr/>
          <p:nvPr/>
        </p:nvSpPr>
        <p:spPr>
          <a:xfrm>
            <a:off x="2969107" y="3885846"/>
            <a:ext cx="6645020" cy="1341247"/>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800"/>
              </a:spcAft>
              <a:tabLst>
                <a:tab pos="457200" algn="l"/>
              </a:tabLst>
            </a:pPr>
            <a:r>
              <a:rPr lang="ru-RU" sz="2400"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  Методика </a:t>
            </a:r>
            <a:r>
              <a:rPr lang="ru-RU" sz="24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обучения детей пластическому интонированию </a:t>
            </a:r>
            <a:r>
              <a:rPr lang="ru-RU" sz="2400" b="1"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и </a:t>
            </a:r>
            <a:r>
              <a:rPr lang="ru-RU" sz="24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музыкально-ритмическим движениям. </a:t>
            </a:r>
            <a:endParaRPr lang="ru-RU"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Прямоугольник 14"/>
          <p:cNvSpPr/>
          <p:nvPr/>
        </p:nvSpPr>
        <p:spPr>
          <a:xfrm>
            <a:off x="1746913" y="5361802"/>
            <a:ext cx="7495985" cy="1366543"/>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C00000"/>
                </a:solidFill>
                <a:latin typeface="Times New Roman" panose="02020603050405020304" pitchFamily="18" charset="0"/>
                <a:ea typeface="Times New Roman" panose="02020603050405020304" pitchFamily="18" charset="0"/>
              </a:rPr>
              <a:t>3.  Характеристика </a:t>
            </a:r>
            <a:r>
              <a:rPr lang="ru-RU" sz="2400" b="1" dirty="0">
                <a:solidFill>
                  <a:srgbClr val="C00000"/>
                </a:solidFill>
                <a:latin typeface="Times New Roman" panose="02020603050405020304" pitchFamily="18" charset="0"/>
                <a:ea typeface="Times New Roman" panose="02020603050405020304" pitchFamily="18" charset="0"/>
              </a:rPr>
              <a:t>репертуара, используемого в процессе пластического интонирования и музыкально-ритмических движений. </a:t>
            </a:r>
            <a:endParaRPr lang="ru-RU" sz="2400" b="1" dirty="0">
              <a:solidFill>
                <a:srgbClr val="C00000"/>
              </a:solidFill>
            </a:endParaRPr>
          </a:p>
        </p:txBody>
      </p:sp>
    </p:spTree>
    <p:extLst>
      <p:ext uri="{BB962C8B-B14F-4D97-AF65-F5344CB8AC3E}">
        <p14:creationId xmlns:p14="http://schemas.microsoft.com/office/powerpoint/2010/main" val="492544367"/>
      </p:ext>
    </p:extLst>
  </p:cSld>
  <p:clrMapOvr>
    <a:masterClrMapping/>
  </p:clrMapOvr>
  <mc:AlternateContent xmlns:mc="http://schemas.openxmlformats.org/markup-compatibility/2006" xmlns:p14="http://schemas.microsoft.com/office/powerpoint/2010/main">
    <mc:Choice Requires="p14">
      <p:transition spd="slow" p14:dur="3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10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8"/>
                    </p:tgtEl>
                  </p:cond>
                </p:stCondLst>
                <p:endSync evt="end" delay="0">
                  <p:rtn val="all"/>
                </p:endSync>
                <p:childTnLst>
                  <p:par>
                    <p:cTn id="12" fill="hold">
                      <p:stCondLst>
                        <p:cond delay="0"/>
                      </p:stCondLst>
                      <p:childTnLst>
                        <p:par>
                          <p:cTn id="13" fill="hold">
                            <p:stCondLst>
                              <p:cond delay="0"/>
                            </p:stCondLst>
                            <p:childTnLst>
                              <p:par>
                                <p:cTn id="14" presetID="3" presetClass="emph" presetSubtype="1" grpId="0" nodeType="clickEffect">
                                  <p:stCondLst>
                                    <p:cond delay="0"/>
                                  </p:stCondLst>
                                  <p:childTnLst>
                                    <p:set>
                                      <p:cBhvr override="childStyle">
                                        <p:cTn id="15" dur="indefinite"/>
                                        <p:tgtEl>
                                          <p:spTgt spid="8"/>
                                        </p:tgtEl>
                                        <p:attrNameLst>
                                          <p:attrName>style.color</p:attrName>
                                        </p:attrNameLst>
                                      </p:cBhvr>
                                      <p:to>
                                        <p:clrVal>
                                          <a:schemeClr val="bg1"/>
                                        </p:clrVal>
                                      </p:to>
                                    </p:set>
                                  </p:childTnLst>
                                </p:cTn>
                              </p:par>
                              <p:par>
                                <p:cTn id="16" presetID="7" presetClass="emph" presetSubtype="1" nodeType="withEffect">
                                  <p:stCondLst>
                                    <p:cond delay="0"/>
                                  </p:stCondLst>
                                  <p:childTnLst>
                                    <p:set>
                                      <p:cBhvr>
                                        <p:cTn id="17" dur="indefinite"/>
                                        <p:tgtEl>
                                          <p:spTgt spid="8"/>
                                        </p:tgtEl>
                                        <p:attrNameLst>
                                          <p:attrName>stroke.color</p:attrName>
                                        </p:attrNameLst>
                                      </p:cBhvr>
                                      <p:to>
                                        <p:clrVal>
                                          <a:srgbClr val="05B34B"/>
                                        </p:clrVal>
                                      </p:to>
                                    </p:set>
                                    <p:set>
                                      <p:cBhvr>
                                        <p:cTn id="18" dur="indefinite"/>
                                        <p:tgtEl>
                                          <p:spTgt spid="8"/>
                                        </p:tgtEl>
                                        <p:attrNameLst>
                                          <p:attrName>stroke.on</p:attrName>
                                        </p:attrNameLst>
                                      </p:cBhvr>
                                      <p:to>
                                        <p:strVal val="true"/>
                                      </p:to>
                                    </p:set>
                                  </p:childTnLst>
                                </p:cTn>
                              </p:par>
                              <p:par>
                                <p:cTn id="19" presetID="1" presetClass="emph" presetSubtype="1" nodeType="withEffect">
                                  <p:stCondLst>
                                    <p:cond delay="0"/>
                                  </p:stCondLst>
                                  <p:childTnLst>
                                    <p:set>
                                      <p:cBhvr>
                                        <p:cTn id="20" dur="indefinite"/>
                                        <p:tgtEl>
                                          <p:spTgt spid="8"/>
                                        </p:tgtEl>
                                        <p:attrNameLst>
                                          <p:attrName>fillcolor</p:attrName>
                                        </p:attrNameLst>
                                      </p:cBhvr>
                                      <p:to>
                                        <p:clrVal>
                                          <a:srgbClr val="B9D07E"/>
                                        </p:clrVal>
                                      </p:to>
                                    </p:set>
                                    <p:set>
                                      <p:cBhvr>
                                        <p:cTn id="21" dur="indefinite"/>
                                        <p:tgtEl>
                                          <p:spTgt spid="8"/>
                                        </p:tgtEl>
                                        <p:attrNameLst>
                                          <p:attrName>fill.type</p:attrName>
                                        </p:attrNameLst>
                                      </p:cBhvr>
                                      <p:to>
                                        <p:strVal val="solid"/>
                                      </p:to>
                                    </p:set>
                                    <p:set>
                                      <p:cBhvr>
                                        <p:cTn id="22" dur="indefinite"/>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23" restart="whenNotActive" fill="hold" evtFilter="cancelBubble" nodeType="interactiveSeq">
                <p:stCondLst>
                  <p:cond evt="onClick" delay="0">
                    <p:tgtEl>
                      <p:spTgt spid="11"/>
                    </p:tgtEl>
                  </p:cond>
                </p:stCondLst>
                <p:endSync evt="end" delay="0">
                  <p:rtn val="all"/>
                </p:endSync>
                <p:childTnLst>
                  <p:par>
                    <p:cTn id="24" fill="hold">
                      <p:stCondLst>
                        <p:cond delay="0"/>
                      </p:stCondLst>
                      <p:childTnLst>
                        <p:par>
                          <p:cTn id="25" fill="hold">
                            <p:stCondLst>
                              <p:cond delay="0"/>
                            </p:stCondLst>
                            <p:childTnLst>
                              <p:par>
                                <p:cTn id="26" presetID="3" presetClass="emph" presetSubtype="1" grpId="0" nodeType="clickEffect">
                                  <p:stCondLst>
                                    <p:cond delay="0"/>
                                  </p:stCondLst>
                                  <p:childTnLst>
                                    <p:set>
                                      <p:cBhvr override="childStyle">
                                        <p:cTn id="27" dur="indefinite"/>
                                        <p:tgtEl>
                                          <p:spTgt spid="11"/>
                                        </p:tgtEl>
                                        <p:attrNameLst>
                                          <p:attrName>style.color</p:attrName>
                                        </p:attrNameLst>
                                      </p:cBhvr>
                                      <p:to>
                                        <p:clrVal>
                                          <a:schemeClr val="bg1"/>
                                        </p:clrVal>
                                      </p:to>
                                    </p:set>
                                  </p:childTnLst>
                                  <p:subTnLst>
                                    <p:audio>
                                      <p:cMediaNode>
                                        <p:cTn display="0" masterRel="sameClick">
                                          <p:stCondLst>
                                            <p:cond evt="begin" delay="0">
                                              <p:tn val="26"/>
                                            </p:cond>
                                          </p:stCondLst>
                                          <p:endCondLst>
                                            <p:cond evt="onStopAudio" delay="0">
                                              <p:tgtEl>
                                                <p:sldTgt/>
                                              </p:tgtEl>
                                            </p:cond>
                                          </p:endCondLst>
                                        </p:cTn>
                                        <p:tgtEl>
                                          <p:sndTgt r:embed="rId2" name="voltage.wav"/>
                                        </p:tgtEl>
                                      </p:cMediaNode>
                                    </p:audio>
                                  </p:subTnLst>
                                </p:cTn>
                              </p:par>
                              <p:par>
                                <p:cTn id="28" presetID="7" presetClass="emph" presetSubtype="1" nodeType="withEffect">
                                  <p:stCondLst>
                                    <p:cond delay="0"/>
                                  </p:stCondLst>
                                  <p:childTnLst>
                                    <p:set>
                                      <p:cBhvr>
                                        <p:cTn id="29" dur="indefinite"/>
                                        <p:tgtEl>
                                          <p:spTgt spid="11"/>
                                        </p:tgtEl>
                                        <p:attrNameLst>
                                          <p:attrName>stroke.color</p:attrName>
                                        </p:attrNameLst>
                                      </p:cBhvr>
                                      <p:to>
                                        <p:clrVal>
                                          <a:srgbClr val="FF1111"/>
                                        </p:clrVal>
                                      </p:to>
                                    </p:set>
                                    <p:set>
                                      <p:cBhvr>
                                        <p:cTn id="30" dur="indefinite"/>
                                        <p:tgtEl>
                                          <p:spTgt spid="11"/>
                                        </p:tgtEl>
                                        <p:attrNameLst>
                                          <p:attrName>stroke.on</p:attrName>
                                        </p:attrNameLst>
                                      </p:cBhvr>
                                      <p:to>
                                        <p:strVal val="true"/>
                                      </p:to>
                                    </p:set>
                                  </p:childTnLst>
                                </p:cTn>
                              </p:par>
                              <p:par>
                                <p:cTn id="31" presetID="1" presetClass="emph" presetSubtype="1" nodeType="withEffect">
                                  <p:stCondLst>
                                    <p:cond delay="0"/>
                                  </p:stCondLst>
                                  <p:childTnLst>
                                    <p:set>
                                      <p:cBhvr>
                                        <p:cTn id="32" dur="indefinite"/>
                                        <p:tgtEl>
                                          <p:spTgt spid="11"/>
                                        </p:tgtEl>
                                        <p:attrNameLst>
                                          <p:attrName>fillcolor</p:attrName>
                                        </p:attrNameLst>
                                      </p:cBhvr>
                                      <p:to>
                                        <p:clrVal>
                                          <a:srgbClr val="FF4B4B"/>
                                        </p:clrVal>
                                      </p:to>
                                    </p:set>
                                    <p:set>
                                      <p:cBhvr>
                                        <p:cTn id="33" dur="indefinite"/>
                                        <p:tgtEl>
                                          <p:spTgt spid="11"/>
                                        </p:tgtEl>
                                        <p:attrNameLst>
                                          <p:attrName>fill.type</p:attrName>
                                        </p:attrNameLst>
                                      </p:cBhvr>
                                      <p:to>
                                        <p:strVal val="solid"/>
                                      </p:to>
                                    </p:set>
                                    <p:set>
                                      <p:cBhvr>
                                        <p:cTn id="34" dur="indefinite"/>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3" presetClass="emph" presetSubtype="1" grpId="0" nodeType="clickEffect">
                                  <p:stCondLst>
                                    <p:cond delay="0"/>
                                  </p:stCondLst>
                                  <p:childTnLst>
                                    <p:set>
                                      <p:cBhvr override="childStyle">
                                        <p:cTn id="39" dur="indefinite"/>
                                        <p:tgtEl>
                                          <p:spTgt spid="15"/>
                                        </p:tgtEl>
                                        <p:attrNameLst>
                                          <p:attrName>style.color</p:attrName>
                                        </p:attrNameLst>
                                      </p:cBhvr>
                                      <p:to>
                                        <p:clrVal>
                                          <a:schemeClr val="bg1"/>
                                        </p:clrVal>
                                      </p:to>
                                    </p:set>
                                  </p:childTnLst>
                                  <p:subTnLst>
                                    <p:audio>
                                      <p:cMediaNode>
                                        <p:cTn display="0" masterRel="sameClick">
                                          <p:stCondLst>
                                            <p:cond evt="begin" delay="0">
                                              <p:tn val="38"/>
                                            </p:cond>
                                          </p:stCondLst>
                                          <p:endCondLst>
                                            <p:cond evt="onStopAudio" delay="0">
                                              <p:tgtEl>
                                                <p:sldTgt/>
                                              </p:tgtEl>
                                            </p:cond>
                                          </p:endCondLst>
                                        </p:cTn>
                                        <p:tgtEl>
                                          <p:sndTgt r:embed="rId2" name="voltage.wav"/>
                                        </p:tgtEl>
                                      </p:cMediaNode>
                                    </p:audio>
                                  </p:subTnLst>
                                </p:cTn>
                              </p:par>
                              <p:par>
                                <p:cTn id="40" presetID="7" presetClass="emph" presetSubtype="1" nodeType="withEffect">
                                  <p:stCondLst>
                                    <p:cond delay="0"/>
                                  </p:stCondLst>
                                  <p:childTnLst>
                                    <p:set>
                                      <p:cBhvr>
                                        <p:cTn id="41" dur="indefinite"/>
                                        <p:tgtEl>
                                          <p:spTgt spid="15"/>
                                        </p:tgtEl>
                                        <p:attrNameLst>
                                          <p:attrName>stroke.color</p:attrName>
                                        </p:attrNameLst>
                                      </p:cBhvr>
                                      <p:to>
                                        <p:clrVal>
                                          <a:srgbClr val="FF1111"/>
                                        </p:clrVal>
                                      </p:to>
                                    </p:set>
                                    <p:set>
                                      <p:cBhvr>
                                        <p:cTn id="42" dur="indefinite"/>
                                        <p:tgtEl>
                                          <p:spTgt spid="15"/>
                                        </p:tgtEl>
                                        <p:attrNameLst>
                                          <p:attrName>stroke.on</p:attrName>
                                        </p:attrNameLst>
                                      </p:cBhvr>
                                      <p:to>
                                        <p:strVal val="true"/>
                                      </p:to>
                                    </p:set>
                                  </p:childTnLst>
                                </p:cTn>
                              </p:par>
                              <p:par>
                                <p:cTn id="43" presetID="1" presetClass="emph" presetSubtype="1" nodeType="withEffect">
                                  <p:stCondLst>
                                    <p:cond delay="0"/>
                                  </p:stCondLst>
                                  <p:childTnLst>
                                    <p:set>
                                      <p:cBhvr>
                                        <p:cTn id="44" dur="indefinite"/>
                                        <p:tgtEl>
                                          <p:spTgt spid="15"/>
                                        </p:tgtEl>
                                        <p:attrNameLst>
                                          <p:attrName>fillcolor</p:attrName>
                                        </p:attrNameLst>
                                      </p:cBhvr>
                                      <p:to>
                                        <p:clrVal>
                                          <a:srgbClr val="FF4B4B"/>
                                        </p:clrVal>
                                      </p:to>
                                    </p:set>
                                    <p:set>
                                      <p:cBhvr>
                                        <p:cTn id="45" dur="indefinite"/>
                                        <p:tgtEl>
                                          <p:spTgt spid="15"/>
                                        </p:tgtEl>
                                        <p:attrNameLst>
                                          <p:attrName>fill.type</p:attrName>
                                        </p:attrNameLst>
                                      </p:cBhvr>
                                      <p:to>
                                        <p:strVal val="solid"/>
                                      </p:to>
                                    </p:set>
                                    <p:set>
                                      <p:cBhvr>
                                        <p:cTn id="46" dur="indefinite"/>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8" grpId="0" animBg="1"/>
      <p:bldP spid="11"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6691" y="171745"/>
            <a:ext cx="5366479" cy="665692"/>
          </a:xfrm>
        </p:spPr>
        <p:txBody>
          <a:bodyPr>
            <a:normAutofit fontScale="90000"/>
          </a:bodyPr>
          <a:lstStyle/>
          <a:p>
            <a:r>
              <a:rPr lang="ru-RU" b="1" dirty="0" smtClean="0"/>
              <a:t>ЗАДАНИЯ</a:t>
            </a:r>
            <a:endParaRPr lang="ru-RU" b="1"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801" y="3040221"/>
            <a:ext cx="2298197" cy="3297943"/>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4417" y="2586068"/>
            <a:ext cx="1642875" cy="3752096"/>
          </a:xfrm>
          <a:prstGeom prst="rect">
            <a:avLst/>
          </a:prstGeom>
        </p:spPr>
      </p:pic>
      <p:sp>
        <p:nvSpPr>
          <p:cNvPr id="9" name="Прямоугольник 8">
            <a:hlinkClick r:id="" action="ppaction://hlinkshowjump?jump=nextslide">
              <a:snd r:embed="rId5" name="chimes.wav"/>
            </a:hlinkClick>
          </p:cNvPr>
          <p:cNvSpPr/>
          <p:nvPr/>
        </p:nvSpPr>
        <p:spPr>
          <a:xfrm>
            <a:off x="2969871" y="3639471"/>
            <a:ext cx="6553672" cy="1267001"/>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spcAft>
                <a:spcPts val="800"/>
              </a:spcAft>
              <a:tabLst>
                <a:tab pos="457200" algn="l"/>
              </a:tabLst>
            </a:pPr>
            <a:r>
              <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Для преподавателя и обучающихся: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инсценирование</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народных песен. </a:t>
            </a:r>
            <a:endParaRPr lang="ru-RU"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1214650" y="1008893"/>
            <a:ext cx="7670042" cy="1827202"/>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nSpc>
                <a:spcPct val="107000"/>
              </a:lnSpc>
              <a:spcAft>
                <a:spcPts val="800"/>
              </a:spcAft>
              <a:buFont typeface="+mj-lt"/>
              <a:buAutoNum type="arabicPeriod"/>
              <a:tabLst>
                <a:tab pos="457200" algn="l"/>
              </a:tabLst>
            </a:pP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Для обучающихся:</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передача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музыкальных образов средствами пластического интонирования из сборника П. И. Чайковского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Детский альбом</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p:cNvSpPr/>
          <p:nvPr/>
        </p:nvSpPr>
        <p:spPr>
          <a:xfrm>
            <a:off x="4156213" y="5417638"/>
            <a:ext cx="5448203" cy="1310708"/>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rgbClr val="000000"/>
                </a:solidFill>
                <a:latin typeface="Times New Roman" panose="02020603050405020304" pitchFamily="18" charset="0"/>
                <a:ea typeface="Times New Roman" panose="02020603050405020304" pitchFamily="18" charset="0"/>
              </a:rPr>
              <a:t>3.   </a:t>
            </a:r>
            <a:r>
              <a:rPr lang="ru-RU" sz="2400" dirty="0" smtClean="0">
                <a:solidFill>
                  <a:srgbClr val="000000"/>
                </a:solidFill>
                <a:latin typeface="Times New Roman" panose="02020603050405020304" pitchFamily="18" charset="0"/>
                <a:ea typeface="Times New Roman" panose="02020603050405020304" pitchFamily="18" charset="0"/>
              </a:rPr>
              <a:t>Для преподавателя: подготовка</a:t>
            </a:r>
            <a:r>
              <a:rPr lang="ru-RU" sz="2400" dirty="0" smtClean="0">
                <a:solidFill>
                  <a:srgbClr val="000000"/>
                </a:solidFill>
                <a:latin typeface="Times New Roman" panose="02020603050405020304" pitchFamily="18" charset="0"/>
                <a:ea typeface="Times New Roman" panose="02020603050405020304" pitchFamily="18" charset="0"/>
              </a:rPr>
              <a:t> аннотации </a:t>
            </a:r>
            <a:r>
              <a:rPr lang="ru-RU" sz="2400" dirty="0">
                <a:solidFill>
                  <a:srgbClr val="000000"/>
                </a:solidFill>
                <a:latin typeface="Times New Roman" panose="02020603050405020304" pitchFamily="18" charset="0"/>
                <a:ea typeface="Times New Roman" panose="02020603050405020304" pitchFamily="18" charset="0"/>
              </a:rPr>
              <a:t>на один из </a:t>
            </a:r>
            <a:r>
              <a:rPr lang="ru-RU" sz="24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сборников музыкальных игр и плясок </a:t>
            </a:r>
            <a:endParaRPr lang="ru-RU" sz="2400" dirty="0">
              <a:solidFill>
                <a:schemeClr val="accent1">
                  <a:lumMod val="75000"/>
                </a:schemeClr>
              </a:solidFill>
            </a:endParaRPr>
          </a:p>
        </p:txBody>
      </p:sp>
    </p:spTree>
    <p:extLst>
      <p:ext uri="{BB962C8B-B14F-4D97-AF65-F5344CB8AC3E}">
        <p14:creationId xmlns:p14="http://schemas.microsoft.com/office/powerpoint/2010/main" val="2498546942"/>
      </p:ext>
    </p:extLst>
  </p:cSld>
  <p:clrMapOvr>
    <a:masterClrMapping/>
  </p:clrMapOvr>
  <mc:AlternateContent xmlns:mc="http://schemas.openxmlformats.org/markup-compatibility/2006" xmlns:p14="http://schemas.microsoft.com/office/powerpoint/2010/main">
    <mc:Choice Requires="p14">
      <p:transition spd="slow" p14:dur="3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3" presetClass="emph" presetSubtype="1" grpId="0" nodeType="clickEffect">
                                  <p:stCondLst>
                                    <p:cond delay="0"/>
                                  </p:stCondLst>
                                  <p:childTnLst>
                                    <p:set>
                                      <p:cBhvr override="childStyle">
                                        <p:cTn id="15" dur="indefinite"/>
                                        <p:tgtEl>
                                          <p:spTgt spid="9"/>
                                        </p:tgtEl>
                                        <p:attrNameLst>
                                          <p:attrName>style.color</p:attrName>
                                        </p:attrNameLst>
                                      </p:cBhvr>
                                      <p:to>
                                        <p:clrVal>
                                          <a:schemeClr val="bg1"/>
                                        </p:clrVal>
                                      </p:to>
                                    </p:set>
                                  </p:childTnLst>
                                </p:cTn>
                              </p:par>
                              <p:par>
                                <p:cTn id="16" presetID="7" presetClass="emph" presetSubtype="1" nodeType="withEffect">
                                  <p:stCondLst>
                                    <p:cond delay="0"/>
                                  </p:stCondLst>
                                  <p:childTnLst>
                                    <p:set>
                                      <p:cBhvr>
                                        <p:cTn id="17" dur="indefinite"/>
                                        <p:tgtEl>
                                          <p:spTgt spid="9"/>
                                        </p:tgtEl>
                                        <p:attrNameLst>
                                          <p:attrName>stroke.color</p:attrName>
                                        </p:attrNameLst>
                                      </p:cBhvr>
                                      <p:to>
                                        <p:clrVal>
                                          <a:srgbClr val="05B34B"/>
                                        </p:clrVal>
                                      </p:to>
                                    </p:set>
                                    <p:set>
                                      <p:cBhvr>
                                        <p:cTn id="18" dur="indefinite"/>
                                        <p:tgtEl>
                                          <p:spTgt spid="9"/>
                                        </p:tgtEl>
                                        <p:attrNameLst>
                                          <p:attrName>stroke.on</p:attrName>
                                        </p:attrNameLst>
                                      </p:cBhvr>
                                      <p:to>
                                        <p:strVal val="true"/>
                                      </p:to>
                                    </p:set>
                                  </p:childTnLst>
                                </p:cTn>
                              </p:par>
                              <p:par>
                                <p:cTn id="19" presetID="1" presetClass="emph" presetSubtype="1" nodeType="withEffect">
                                  <p:stCondLst>
                                    <p:cond delay="0"/>
                                  </p:stCondLst>
                                  <p:childTnLst>
                                    <p:set>
                                      <p:cBhvr>
                                        <p:cTn id="20" dur="indefinite"/>
                                        <p:tgtEl>
                                          <p:spTgt spid="9"/>
                                        </p:tgtEl>
                                        <p:attrNameLst>
                                          <p:attrName>fillcolor</p:attrName>
                                        </p:attrNameLst>
                                      </p:cBhvr>
                                      <p:to>
                                        <p:clrVal>
                                          <a:srgbClr val="B9D07E"/>
                                        </p:clrVal>
                                      </p:to>
                                    </p:set>
                                    <p:set>
                                      <p:cBhvr>
                                        <p:cTn id="21" dur="indefinite"/>
                                        <p:tgtEl>
                                          <p:spTgt spid="9"/>
                                        </p:tgtEl>
                                        <p:attrNameLst>
                                          <p:attrName>fill.type</p:attrName>
                                        </p:attrNameLst>
                                      </p:cBhvr>
                                      <p:to>
                                        <p:strVal val="solid"/>
                                      </p:to>
                                    </p:set>
                                    <p:set>
                                      <p:cBhvr>
                                        <p:cTn id="22" dur="indefinite"/>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3" presetClass="emph" presetSubtype="1" grpId="0" nodeType="clickEffect">
                                  <p:stCondLst>
                                    <p:cond delay="0"/>
                                  </p:stCondLst>
                                  <p:childTnLst>
                                    <p:set>
                                      <p:cBhvr override="childStyle">
                                        <p:cTn id="27" dur="indefinite"/>
                                        <p:tgtEl>
                                          <p:spTgt spid="10"/>
                                        </p:tgtEl>
                                        <p:attrNameLst>
                                          <p:attrName>style.color</p:attrName>
                                        </p:attrNameLst>
                                      </p:cBhvr>
                                      <p:to>
                                        <p:clrVal>
                                          <a:schemeClr val="bg1"/>
                                        </p:clrVal>
                                      </p:to>
                                    </p:set>
                                  </p:childTnLst>
                                  <p:subTnLst>
                                    <p:audio>
                                      <p:cMediaNode>
                                        <p:cTn display="0" masterRel="sameClick">
                                          <p:stCondLst>
                                            <p:cond evt="begin" delay="0">
                                              <p:tn val="26"/>
                                            </p:cond>
                                          </p:stCondLst>
                                          <p:endCondLst>
                                            <p:cond evt="onStopAudio" delay="0">
                                              <p:tgtEl>
                                                <p:sldTgt/>
                                              </p:tgtEl>
                                            </p:cond>
                                          </p:endCondLst>
                                        </p:cTn>
                                        <p:tgtEl>
                                          <p:sndTgt r:embed="rId2" name="voltage.wav"/>
                                        </p:tgtEl>
                                      </p:cMediaNode>
                                    </p:audio>
                                  </p:subTnLst>
                                </p:cTn>
                              </p:par>
                              <p:par>
                                <p:cTn id="28" presetID="7" presetClass="emph" presetSubtype="1" nodeType="withEffect">
                                  <p:stCondLst>
                                    <p:cond delay="0"/>
                                  </p:stCondLst>
                                  <p:childTnLst>
                                    <p:set>
                                      <p:cBhvr>
                                        <p:cTn id="29" dur="indefinite"/>
                                        <p:tgtEl>
                                          <p:spTgt spid="10"/>
                                        </p:tgtEl>
                                        <p:attrNameLst>
                                          <p:attrName>stroke.color</p:attrName>
                                        </p:attrNameLst>
                                      </p:cBhvr>
                                      <p:to>
                                        <p:clrVal>
                                          <a:srgbClr val="FF1111"/>
                                        </p:clrVal>
                                      </p:to>
                                    </p:set>
                                    <p:set>
                                      <p:cBhvr>
                                        <p:cTn id="30" dur="indefinite"/>
                                        <p:tgtEl>
                                          <p:spTgt spid="10"/>
                                        </p:tgtEl>
                                        <p:attrNameLst>
                                          <p:attrName>stroke.on</p:attrName>
                                        </p:attrNameLst>
                                      </p:cBhvr>
                                      <p:to>
                                        <p:strVal val="true"/>
                                      </p:to>
                                    </p:set>
                                  </p:childTnLst>
                                </p:cTn>
                              </p:par>
                              <p:par>
                                <p:cTn id="31" presetID="1" presetClass="emph" presetSubtype="1" nodeType="withEffect">
                                  <p:stCondLst>
                                    <p:cond delay="0"/>
                                  </p:stCondLst>
                                  <p:childTnLst>
                                    <p:set>
                                      <p:cBhvr>
                                        <p:cTn id="32" dur="indefinite"/>
                                        <p:tgtEl>
                                          <p:spTgt spid="10"/>
                                        </p:tgtEl>
                                        <p:attrNameLst>
                                          <p:attrName>fillcolor</p:attrName>
                                        </p:attrNameLst>
                                      </p:cBhvr>
                                      <p:to>
                                        <p:clrVal>
                                          <a:srgbClr val="FF4B4B"/>
                                        </p:clrVal>
                                      </p:to>
                                    </p:set>
                                    <p:set>
                                      <p:cBhvr>
                                        <p:cTn id="33" dur="indefinite"/>
                                        <p:tgtEl>
                                          <p:spTgt spid="10"/>
                                        </p:tgtEl>
                                        <p:attrNameLst>
                                          <p:attrName>fill.type</p:attrName>
                                        </p:attrNameLst>
                                      </p:cBhvr>
                                      <p:to>
                                        <p:strVal val="solid"/>
                                      </p:to>
                                    </p:set>
                                    <p:set>
                                      <p:cBhvr>
                                        <p:cTn id="34" dur="indefinite"/>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35" restart="whenNotActive" fill="hold" evtFilter="cancelBubble" nodeType="interactiveSeq">
                <p:stCondLst>
                  <p:cond evt="onClick" delay="0">
                    <p:tgtEl>
                      <p:spTgt spid="11"/>
                    </p:tgtEl>
                  </p:cond>
                </p:stCondLst>
                <p:endSync evt="end" delay="0">
                  <p:rtn val="all"/>
                </p:endSync>
                <p:childTnLst>
                  <p:par>
                    <p:cTn id="36" fill="hold">
                      <p:stCondLst>
                        <p:cond delay="0"/>
                      </p:stCondLst>
                      <p:childTnLst>
                        <p:par>
                          <p:cTn id="37" fill="hold">
                            <p:stCondLst>
                              <p:cond delay="0"/>
                            </p:stCondLst>
                            <p:childTnLst>
                              <p:par>
                                <p:cTn id="38" presetID="3" presetClass="emph" presetSubtype="1" grpId="0" nodeType="clickEffect">
                                  <p:stCondLst>
                                    <p:cond delay="0"/>
                                  </p:stCondLst>
                                  <p:childTnLst>
                                    <p:set>
                                      <p:cBhvr override="childStyle">
                                        <p:cTn id="39" dur="indefinite"/>
                                        <p:tgtEl>
                                          <p:spTgt spid="11"/>
                                        </p:tgtEl>
                                        <p:attrNameLst>
                                          <p:attrName>style.color</p:attrName>
                                        </p:attrNameLst>
                                      </p:cBhvr>
                                      <p:to>
                                        <p:clrVal>
                                          <a:schemeClr val="bg1"/>
                                        </p:clrVal>
                                      </p:to>
                                    </p:set>
                                  </p:childTnLst>
                                  <p:subTnLst>
                                    <p:audio>
                                      <p:cMediaNode>
                                        <p:cTn display="0" masterRel="sameClick">
                                          <p:stCondLst>
                                            <p:cond evt="begin" delay="0">
                                              <p:tn val="38"/>
                                            </p:cond>
                                          </p:stCondLst>
                                          <p:endCondLst>
                                            <p:cond evt="onStopAudio" delay="0">
                                              <p:tgtEl>
                                                <p:sldTgt/>
                                              </p:tgtEl>
                                            </p:cond>
                                          </p:endCondLst>
                                        </p:cTn>
                                        <p:tgtEl>
                                          <p:sndTgt r:embed="rId2" name="voltage.wav"/>
                                        </p:tgtEl>
                                      </p:cMediaNode>
                                    </p:audio>
                                  </p:subTnLst>
                                </p:cTn>
                              </p:par>
                              <p:par>
                                <p:cTn id="40" presetID="7" presetClass="emph" presetSubtype="1" nodeType="withEffect">
                                  <p:stCondLst>
                                    <p:cond delay="0"/>
                                  </p:stCondLst>
                                  <p:childTnLst>
                                    <p:set>
                                      <p:cBhvr>
                                        <p:cTn id="41" dur="indefinite"/>
                                        <p:tgtEl>
                                          <p:spTgt spid="11"/>
                                        </p:tgtEl>
                                        <p:attrNameLst>
                                          <p:attrName>stroke.color</p:attrName>
                                        </p:attrNameLst>
                                      </p:cBhvr>
                                      <p:to>
                                        <p:clrVal>
                                          <a:srgbClr val="FF1111"/>
                                        </p:clrVal>
                                      </p:to>
                                    </p:set>
                                    <p:set>
                                      <p:cBhvr>
                                        <p:cTn id="42" dur="indefinite"/>
                                        <p:tgtEl>
                                          <p:spTgt spid="11"/>
                                        </p:tgtEl>
                                        <p:attrNameLst>
                                          <p:attrName>stroke.on</p:attrName>
                                        </p:attrNameLst>
                                      </p:cBhvr>
                                      <p:to>
                                        <p:strVal val="true"/>
                                      </p:to>
                                    </p:set>
                                  </p:childTnLst>
                                </p:cTn>
                              </p:par>
                              <p:par>
                                <p:cTn id="43" presetID="1" presetClass="emph" presetSubtype="1" nodeType="withEffect">
                                  <p:stCondLst>
                                    <p:cond delay="0"/>
                                  </p:stCondLst>
                                  <p:childTnLst>
                                    <p:set>
                                      <p:cBhvr>
                                        <p:cTn id="44" dur="indefinite"/>
                                        <p:tgtEl>
                                          <p:spTgt spid="11"/>
                                        </p:tgtEl>
                                        <p:attrNameLst>
                                          <p:attrName>fillcolor</p:attrName>
                                        </p:attrNameLst>
                                      </p:cBhvr>
                                      <p:to>
                                        <p:clrVal>
                                          <a:srgbClr val="FF4B4B"/>
                                        </p:clrVal>
                                      </p:to>
                                    </p:set>
                                    <p:set>
                                      <p:cBhvr>
                                        <p:cTn id="45" dur="indefinite"/>
                                        <p:tgtEl>
                                          <p:spTgt spid="11"/>
                                        </p:tgtEl>
                                        <p:attrNameLst>
                                          <p:attrName>fill.type</p:attrName>
                                        </p:attrNameLst>
                                      </p:cBhvr>
                                      <p:to>
                                        <p:strVal val="solid"/>
                                      </p:to>
                                    </p:set>
                                    <p:set>
                                      <p:cBhvr>
                                        <p:cTn id="46" dur="indefinite"/>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childTnLst>
        </p:cTn>
      </p:par>
    </p:tnLst>
    <p:bldLst>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659" y="175570"/>
            <a:ext cx="11709779" cy="1680526"/>
          </a:xfrm>
        </p:spPr>
        <p:txBody>
          <a:bodyPr>
            <a:normAutofit fontScale="90000"/>
          </a:bodyPr>
          <a:lstStyle/>
          <a:p>
            <a:r>
              <a:rPr lang="ru-RU" sz="2700" b="1" dirty="0" smtClean="0">
                <a:solidFill>
                  <a:srgbClr val="C00000"/>
                </a:solidFill>
                <a:latin typeface="Times New Roman" panose="02020603050405020304" pitchFamily="18" charset="0"/>
                <a:ea typeface="Times New Roman" panose="02020603050405020304" pitchFamily="18" charset="0"/>
              </a:rPr>
              <a:t>Знакомство </a:t>
            </a:r>
            <a:r>
              <a:rPr lang="ru-RU" sz="2700" b="1" dirty="0">
                <a:solidFill>
                  <a:srgbClr val="C00000"/>
                </a:solidFill>
                <a:latin typeface="Times New Roman" panose="02020603050405020304" pitchFamily="18" charset="0"/>
                <a:ea typeface="Times New Roman" panose="02020603050405020304" pitchFamily="18" charset="0"/>
              </a:rPr>
              <a:t>с работами </a:t>
            </a:r>
            <a:r>
              <a:rPr lang="ru-RU" sz="2700" dirty="0">
                <a:solidFill>
                  <a:srgbClr val="000000"/>
                </a:solidFill>
                <a:latin typeface="Times New Roman" panose="02020603050405020304" pitchFamily="18" charset="0"/>
                <a:ea typeface="Times New Roman" panose="02020603050405020304" pitchFamily="18" charset="0"/>
              </a:rPr>
              <a:t>отечественных </a:t>
            </a:r>
            <a:r>
              <a:rPr lang="ru-RU" sz="2700" dirty="0" smtClean="0">
                <a:solidFill>
                  <a:srgbClr val="000000"/>
                </a:solidFill>
                <a:latin typeface="Times New Roman" panose="02020603050405020304" pitchFamily="18" charset="0"/>
                <a:ea typeface="Times New Roman" panose="02020603050405020304" pitchFamily="18" charset="0"/>
              </a:rPr>
              <a:t>и </a:t>
            </a:r>
            <a:r>
              <a:rPr lang="ru-RU" sz="2700" dirty="0">
                <a:solidFill>
                  <a:srgbClr val="000000"/>
                </a:solidFill>
                <a:latin typeface="Times New Roman" panose="02020603050405020304" pitchFamily="18" charset="0"/>
                <a:ea typeface="Times New Roman" panose="02020603050405020304" pitchFamily="18" charset="0"/>
              </a:rPr>
              <a:t>зарубежных педагогов-музыкантов, исследующих проблемы передачи художественно-образного </a:t>
            </a:r>
            <a:r>
              <a:rPr lang="ru-RU" sz="2700" dirty="0" smtClean="0">
                <a:solidFill>
                  <a:srgbClr val="000000"/>
                </a:solidFill>
                <a:latin typeface="Times New Roman" panose="02020603050405020304" pitchFamily="18" charset="0"/>
                <a:ea typeface="Times New Roman" panose="02020603050405020304" pitchFamily="18" charset="0"/>
              </a:rPr>
              <a:t/>
            </a:r>
            <a:br>
              <a:rPr lang="ru-RU" sz="2700" dirty="0" smtClean="0">
                <a:solidFill>
                  <a:srgbClr val="000000"/>
                </a:solidFill>
                <a:latin typeface="Times New Roman" panose="02020603050405020304" pitchFamily="18" charset="0"/>
                <a:ea typeface="Times New Roman" panose="02020603050405020304" pitchFamily="18" charset="0"/>
              </a:rPr>
            </a:br>
            <a:r>
              <a:rPr lang="ru-RU" sz="2700" dirty="0" smtClean="0">
                <a:solidFill>
                  <a:srgbClr val="000000"/>
                </a:solidFill>
                <a:latin typeface="Times New Roman" panose="02020603050405020304" pitchFamily="18" charset="0"/>
                <a:ea typeface="Times New Roman" panose="02020603050405020304" pitchFamily="18" charset="0"/>
              </a:rPr>
              <a:t>содержания </a:t>
            </a:r>
            <a:r>
              <a:rPr lang="ru-RU" sz="2700" dirty="0">
                <a:solidFill>
                  <a:srgbClr val="000000"/>
                </a:solidFill>
                <a:latin typeface="Times New Roman" panose="02020603050405020304" pitchFamily="18" charset="0"/>
                <a:ea typeface="Times New Roman" panose="02020603050405020304" pitchFamily="18" charset="0"/>
              </a:rPr>
              <a:t>музыки в движении </a:t>
            </a:r>
            <a:r>
              <a:rPr lang="ru-RU" sz="2700" dirty="0" smtClean="0">
                <a:solidFill>
                  <a:srgbClr val="000000"/>
                </a:solidFill>
                <a:latin typeface="Times New Roman" panose="02020603050405020304" pitchFamily="18" charset="0"/>
                <a:ea typeface="Times New Roman" panose="02020603050405020304" pitchFamily="18" charset="0"/>
              </a:rPr>
              <a:t/>
            </a:r>
            <a:br>
              <a:rPr lang="ru-RU" sz="2700" dirty="0" smtClean="0">
                <a:solidFill>
                  <a:srgbClr val="000000"/>
                </a:solidFill>
                <a:latin typeface="Times New Roman" panose="02020603050405020304" pitchFamily="18" charset="0"/>
                <a:ea typeface="Times New Roman" panose="02020603050405020304" pitchFamily="18" charset="0"/>
              </a:rPr>
            </a:br>
            <a:r>
              <a:rPr lang="ru-RU" sz="2700" dirty="0" smtClean="0">
                <a:solidFill>
                  <a:srgbClr val="000000"/>
                </a:solidFill>
                <a:latin typeface="Times New Roman" panose="02020603050405020304" pitchFamily="18" charset="0"/>
                <a:ea typeface="Times New Roman" panose="02020603050405020304" pitchFamily="18" charset="0"/>
              </a:rPr>
              <a:t>(</a:t>
            </a:r>
            <a:r>
              <a:rPr lang="ru-RU" sz="2700" dirty="0">
                <a:solidFill>
                  <a:srgbClr val="000000"/>
                </a:solidFill>
                <a:latin typeface="Times New Roman" panose="02020603050405020304" pitchFamily="18" charset="0"/>
                <a:ea typeface="Times New Roman" panose="02020603050405020304" pitchFamily="18" charset="0"/>
              </a:rPr>
              <a:t>Э. Ж. </a:t>
            </a:r>
            <a:r>
              <a:rPr lang="ru-RU" sz="2700" dirty="0" err="1">
                <a:solidFill>
                  <a:srgbClr val="000000"/>
                </a:solidFill>
                <a:latin typeface="Times New Roman" panose="02020603050405020304" pitchFamily="18" charset="0"/>
                <a:ea typeface="Times New Roman" panose="02020603050405020304" pitchFamily="18" charset="0"/>
              </a:rPr>
              <a:t>Далькроз</a:t>
            </a:r>
            <a:r>
              <a:rPr lang="ru-RU" sz="2700" dirty="0">
                <a:solidFill>
                  <a:srgbClr val="000000"/>
                </a:solidFill>
                <a:latin typeface="Times New Roman" panose="02020603050405020304" pitchFamily="18" charset="0"/>
                <a:ea typeface="Times New Roman" panose="02020603050405020304" pitchFamily="18" charset="0"/>
              </a:rPr>
              <a:t>, К. </a:t>
            </a:r>
            <a:r>
              <a:rPr lang="ru-RU" sz="2700" dirty="0" err="1">
                <a:solidFill>
                  <a:srgbClr val="000000"/>
                </a:solidFill>
                <a:latin typeface="Times New Roman" panose="02020603050405020304" pitchFamily="18" charset="0"/>
                <a:ea typeface="Times New Roman" panose="02020603050405020304" pitchFamily="18" charset="0"/>
              </a:rPr>
              <a:t>Орф</a:t>
            </a:r>
            <a:r>
              <a:rPr lang="ru-RU" sz="2700" dirty="0">
                <a:solidFill>
                  <a:srgbClr val="000000"/>
                </a:solidFill>
                <a:latin typeface="Times New Roman" panose="02020603050405020304" pitchFamily="18" charset="0"/>
                <a:ea typeface="Times New Roman" panose="02020603050405020304" pitchFamily="18" charset="0"/>
              </a:rPr>
              <a:t>, 3. </a:t>
            </a:r>
            <a:r>
              <a:rPr lang="ru-RU" sz="2700" dirty="0" err="1">
                <a:solidFill>
                  <a:srgbClr val="000000"/>
                </a:solidFill>
                <a:latin typeface="Times New Roman" panose="02020603050405020304" pitchFamily="18" charset="0"/>
                <a:ea typeface="Times New Roman" panose="02020603050405020304" pitchFamily="18" charset="0"/>
              </a:rPr>
              <a:t>Кодай</a:t>
            </a:r>
            <a:r>
              <a:rPr lang="ru-RU" sz="2700" dirty="0">
                <a:solidFill>
                  <a:srgbClr val="000000"/>
                </a:solidFill>
                <a:latin typeface="Times New Roman" panose="02020603050405020304" pitchFamily="18" charset="0"/>
                <a:ea typeface="Times New Roman" panose="02020603050405020304" pitchFamily="18" charset="0"/>
              </a:rPr>
              <a:t>, Н. Г. Александрова, </a:t>
            </a:r>
            <a:r>
              <a:rPr lang="ru-RU" sz="2700" dirty="0" smtClean="0">
                <a:solidFill>
                  <a:srgbClr val="000000"/>
                </a:solidFill>
                <a:latin typeface="Times New Roman" panose="02020603050405020304" pitchFamily="18" charset="0"/>
                <a:ea typeface="Times New Roman" panose="02020603050405020304" pitchFamily="18" charset="0"/>
              </a:rPr>
              <a:t/>
            </a:r>
            <a:br>
              <a:rPr lang="ru-RU" sz="2700" dirty="0" smtClean="0">
                <a:solidFill>
                  <a:srgbClr val="000000"/>
                </a:solidFill>
                <a:latin typeface="Times New Roman" panose="02020603050405020304" pitchFamily="18" charset="0"/>
                <a:ea typeface="Times New Roman" panose="02020603050405020304" pitchFamily="18" charset="0"/>
              </a:rPr>
            </a:br>
            <a:r>
              <a:rPr lang="ru-RU" sz="2700" dirty="0" smtClean="0">
                <a:solidFill>
                  <a:srgbClr val="000000"/>
                </a:solidFill>
                <a:latin typeface="Times New Roman" panose="02020603050405020304" pitchFamily="18" charset="0"/>
                <a:ea typeface="Times New Roman" panose="02020603050405020304" pitchFamily="18" charset="0"/>
              </a:rPr>
              <a:t>Н</a:t>
            </a:r>
            <a:r>
              <a:rPr lang="ru-RU" sz="2700" dirty="0">
                <a:solidFill>
                  <a:srgbClr val="000000"/>
                </a:solidFill>
                <a:latin typeface="Times New Roman" panose="02020603050405020304" pitchFamily="18" charset="0"/>
                <a:ea typeface="Times New Roman" panose="02020603050405020304" pitchFamily="18" charset="0"/>
              </a:rPr>
              <a:t>. А. </a:t>
            </a:r>
            <a:r>
              <a:rPr lang="ru-RU" sz="2700" dirty="0" err="1">
                <a:solidFill>
                  <a:srgbClr val="000000"/>
                </a:solidFill>
                <a:latin typeface="Times New Roman" panose="02020603050405020304" pitchFamily="18" charset="0"/>
                <a:ea typeface="Times New Roman" panose="02020603050405020304" pitchFamily="18" charset="0"/>
              </a:rPr>
              <a:t>Метлов</a:t>
            </a:r>
            <a:r>
              <a:rPr lang="ru-RU" sz="2700" dirty="0">
                <a:solidFill>
                  <a:srgbClr val="000000"/>
                </a:solidFill>
                <a:latin typeface="Times New Roman" panose="02020603050405020304" pitchFamily="18" charset="0"/>
                <a:ea typeface="Times New Roman" panose="02020603050405020304" pitchFamily="18" charset="0"/>
              </a:rPr>
              <a:t>, М. А. </a:t>
            </a:r>
            <a:r>
              <a:rPr lang="ru-RU" sz="2700" dirty="0" err="1">
                <a:solidFill>
                  <a:srgbClr val="000000"/>
                </a:solidFill>
                <a:latin typeface="Times New Roman" panose="02020603050405020304" pitchFamily="18" charset="0"/>
                <a:ea typeface="Times New Roman" panose="02020603050405020304" pitchFamily="18" charset="0"/>
              </a:rPr>
              <a:t>Румер</a:t>
            </a:r>
            <a:r>
              <a:rPr lang="ru-RU" sz="2700" dirty="0">
                <a:solidFill>
                  <a:srgbClr val="000000"/>
                </a:solidFill>
                <a:latin typeface="Times New Roman" panose="02020603050405020304" pitchFamily="18" charset="0"/>
                <a:ea typeface="Times New Roman" panose="02020603050405020304" pitchFamily="18" charset="0"/>
              </a:rPr>
              <a:t> и др.). </a:t>
            </a:r>
            <a:endParaRPr lang="ru-RU" sz="2700"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317" y="2788041"/>
            <a:ext cx="1463043" cy="3642367"/>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3143" y="2708792"/>
            <a:ext cx="2002540" cy="3721616"/>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9112357" y="2337286"/>
            <a:ext cx="410058" cy="371506"/>
          </a:xfrm>
          <a:prstGeom prst="rect">
            <a:avLst/>
          </a:prstGeom>
        </p:spPr>
      </p:pic>
      <p:sp>
        <p:nvSpPr>
          <p:cNvPr id="9" name="Прямоугольник 8">
            <a:hlinkClick r:id="" action="ppaction://hlinkshowjump?jump=nextslide">
              <a:snd r:embed="rId6" name="chimes.wav"/>
            </a:hlinkClick>
          </p:cNvPr>
          <p:cNvSpPr/>
          <p:nvPr/>
        </p:nvSpPr>
        <p:spPr>
          <a:xfrm>
            <a:off x="1694413" y="5377849"/>
            <a:ext cx="8812270" cy="1480151"/>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0000"/>
                </a:solidFill>
                <a:latin typeface="Times New Roman" panose="02020603050405020304" pitchFamily="18" charset="0"/>
                <a:ea typeface="Times New Roman" panose="02020603050405020304" pitchFamily="18" charset="0"/>
              </a:rPr>
              <a:t>Развитие музыкального мышления, пластической </a:t>
            </a:r>
            <a:r>
              <a:rPr lang="ru-RU" sz="2400" dirty="0" err="1" smtClean="0">
                <a:solidFill>
                  <a:srgbClr val="000000"/>
                </a:solidFill>
                <a:latin typeface="Times New Roman" panose="02020603050405020304" pitchFamily="18" charset="0"/>
                <a:ea typeface="Times New Roman" panose="02020603050405020304" pitchFamily="18" charset="0"/>
              </a:rPr>
              <a:t>раскрепощённости</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rPr>
              <a:t>детей и накоплении ими опыта выразительных движений, адекватно передающих художественный образ музыкального произведения. </a:t>
            </a:r>
            <a:endParaRPr lang="ru-RU" sz="2400" dirty="0">
              <a:solidFill>
                <a:schemeClr val="accent1">
                  <a:lumMod val="75000"/>
                </a:schemeClr>
              </a:solidFill>
            </a:endParaRPr>
          </a:p>
        </p:txBody>
      </p:sp>
      <p:sp>
        <p:nvSpPr>
          <p:cNvPr id="10" name="Прямоугольник 9"/>
          <p:cNvSpPr/>
          <p:nvPr/>
        </p:nvSpPr>
        <p:spPr>
          <a:xfrm>
            <a:off x="2451792" y="3459921"/>
            <a:ext cx="7038060" cy="1596287"/>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2400" dirty="0" smtClean="0">
                <a:solidFill>
                  <a:srgbClr val="000000"/>
                </a:solidFill>
                <a:latin typeface="Times New Roman" panose="02020603050405020304" pitchFamily="18" charset="0"/>
                <a:ea typeface="Times New Roman" panose="02020603050405020304" pitchFamily="18" charset="0"/>
              </a:rPr>
              <a:t>Только </a:t>
            </a:r>
            <a:r>
              <a:rPr lang="ru-RU" sz="2400" dirty="0">
                <a:solidFill>
                  <a:srgbClr val="000000"/>
                </a:solidFill>
                <a:latin typeface="Times New Roman" panose="02020603050405020304" pitchFamily="18" charset="0"/>
                <a:ea typeface="Times New Roman" panose="02020603050405020304" pitchFamily="18" charset="0"/>
              </a:rPr>
              <a:t>органическая связь музыки и движения, развивая эмоциональный отклик детей на музыку, обеспечивает их полноценное музыкальное воспитание.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p:cNvSpPr/>
          <p:nvPr/>
        </p:nvSpPr>
        <p:spPr>
          <a:xfrm>
            <a:off x="2579353" y="2398765"/>
            <a:ext cx="6782937" cy="716400"/>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Развивающая, воспитательная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образовательная функция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ритмопластики.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2568594"/>
      </p:ext>
    </p:extLst>
  </p:cSld>
  <p:clrMapOvr>
    <a:masterClrMapping/>
  </p:clrMapOvr>
  <mc:AlternateContent xmlns:mc="http://schemas.openxmlformats.org/markup-compatibility/2006" xmlns:p14="http://schemas.microsoft.com/office/powerpoint/2010/main">
    <mc:Choice Requires="p14">
      <p:transition spd="slow" p14:dur="3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000"/>
                                        <p:tgtEl>
                                          <p:spTgt spid="6"/>
                                        </p:tgtEl>
                                      </p:cBhvr>
                                    </p:animEffect>
                                  </p:childTnLst>
                                </p:cTn>
                              </p:par>
                              <p:par>
                                <p:cTn id="8" presetID="9"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1000"/>
                                        <p:tgtEl>
                                          <p:spTgt spid="7"/>
                                        </p:tgtEl>
                                      </p:cBhvr>
                                    </p:animEffect>
                                  </p:childTnLst>
                                </p:cTn>
                              </p:par>
                              <p:par>
                                <p:cTn id="11" presetID="9"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1000"/>
                                        <p:tgtEl>
                                          <p:spTgt spid="4"/>
                                        </p:tgtEl>
                                      </p:cBhvr>
                                    </p:animEffect>
                                  </p:childTnLst>
                                </p:cTn>
                              </p:par>
                              <p:par>
                                <p:cTn id="14" presetID="44" presetClass="path" presetSubtype="0" accel="50000" decel="50000" fill="hold" nodeType="withEffect">
                                  <p:stCondLst>
                                    <p:cond delay="1000"/>
                                  </p:stCondLst>
                                  <p:childTnLst>
                                    <p:animMotion origin="layout" path="M -2.70833E-6 -4.07407E-6 C -0.06419 -0.00926 -0.12356 -0.03263 -0.19192 -0.02708 C -0.24049 -0.0206 -0.2862 -0.01666 -0.33294 0.02848 C -0.38672 0.08033 -0.42734 0.13403 -0.44922 0.19561 L -0.55403 0.48033 " pathEditMode="relative" rAng="20040000" ptsTypes="AAAAA">
                                      <p:cBhvr>
                                        <p:cTn id="15" dur="2000" fill="hold"/>
                                        <p:tgtEl>
                                          <p:spTgt spid="4"/>
                                        </p:tgtEl>
                                        <p:attrNameLst>
                                          <p:attrName>ppt_x</p:attrName>
                                          <p:attrName>ppt_y</p:attrName>
                                        </p:attrNameLst>
                                      </p:cBhvr>
                                      <p:rCtr x="-30586" y="13495"/>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3" presetClass="emph" presetSubtype="1" grpId="0" nodeType="clickEffect">
                                  <p:stCondLst>
                                    <p:cond delay="0"/>
                                  </p:stCondLst>
                                  <p:childTnLst>
                                    <p:set>
                                      <p:cBhvr override="childStyle">
                                        <p:cTn id="20" dur="indefinite"/>
                                        <p:tgtEl>
                                          <p:spTgt spid="9"/>
                                        </p:tgtEl>
                                        <p:attrNameLst>
                                          <p:attrName>style.color</p:attrName>
                                        </p:attrNameLst>
                                      </p:cBhvr>
                                      <p:to>
                                        <p:clrVal>
                                          <a:schemeClr val="bg1"/>
                                        </p:clrVal>
                                      </p:to>
                                    </p:set>
                                  </p:childTnLst>
                                </p:cTn>
                              </p:par>
                              <p:par>
                                <p:cTn id="21" presetID="7" presetClass="emph" presetSubtype="1" nodeType="withEffect">
                                  <p:stCondLst>
                                    <p:cond delay="0"/>
                                  </p:stCondLst>
                                  <p:childTnLst>
                                    <p:set>
                                      <p:cBhvr>
                                        <p:cTn id="22" dur="indefinite"/>
                                        <p:tgtEl>
                                          <p:spTgt spid="9"/>
                                        </p:tgtEl>
                                        <p:attrNameLst>
                                          <p:attrName>stroke.color</p:attrName>
                                        </p:attrNameLst>
                                      </p:cBhvr>
                                      <p:to>
                                        <p:clrVal>
                                          <a:srgbClr val="05B34B"/>
                                        </p:clrVal>
                                      </p:to>
                                    </p:set>
                                    <p:set>
                                      <p:cBhvr>
                                        <p:cTn id="23" dur="indefinite"/>
                                        <p:tgtEl>
                                          <p:spTgt spid="9"/>
                                        </p:tgtEl>
                                        <p:attrNameLst>
                                          <p:attrName>stroke.on</p:attrName>
                                        </p:attrNameLst>
                                      </p:cBhvr>
                                      <p:to>
                                        <p:strVal val="true"/>
                                      </p:to>
                                    </p:set>
                                  </p:childTnLst>
                                </p:cTn>
                              </p:par>
                              <p:par>
                                <p:cTn id="24" presetID="1" presetClass="emph" presetSubtype="1" nodeType="withEffect">
                                  <p:stCondLst>
                                    <p:cond delay="0"/>
                                  </p:stCondLst>
                                  <p:childTnLst>
                                    <p:set>
                                      <p:cBhvr>
                                        <p:cTn id="25" dur="indefinite"/>
                                        <p:tgtEl>
                                          <p:spTgt spid="9"/>
                                        </p:tgtEl>
                                        <p:attrNameLst>
                                          <p:attrName>fillcolor</p:attrName>
                                        </p:attrNameLst>
                                      </p:cBhvr>
                                      <p:to>
                                        <p:clrVal>
                                          <a:srgbClr val="B9D07E"/>
                                        </p:clrVal>
                                      </p:to>
                                    </p:set>
                                    <p:set>
                                      <p:cBhvr>
                                        <p:cTn id="26" dur="indefinite"/>
                                        <p:tgtEl>
                                          <p:spTgt spid="9"/>
                                        </p:tgtEl>
                                        <p:attrNameLst>
                                          <p:attrName>fill.type</p:attrName>
                                        </p:attrNameLst>
                                      </p:cBhvr>
                                      <p:to>
                                        <p:strVal val="solid"/>
                                      </p:to>
                                    </p:set>
                                    <p:set>
                                      <p:cBhvr>
                                        <p:cTn id="27" dur="indefinite"/>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28" restart="whenNotActive" fill="hold" evtFilter="cancelBubble" nodeType="interactiveSeq">
                <p:stCondLst>
                  <p:cond evt="onClick" delay="0">
                    <p:tgtEl>
                      <p:spTgt spid="10"/>
                    </p:tgtEl>
                  </p:cond>
                </p:stCondLst>
                <p:endSync evt="end" delay="0">
                  <p:rtn val="all"/>
                </p:endSync>
                <p:childTnLst>
                  <p:par>
                    <p:cTn id="29" fill="hold">
                      <p:stCondLst>
                        <p:cond delay="0"/>
                      </p:stCondLst>
                      <p:childTnLst>
                        <p:par>
                          <p:cTn id="30" fill="hold">
                            <p:stCondLst>
                              <p:cond delay="0"/>
                            </p:stCondLst>
                            <p:childTnLst>
                              <p:par>
                                <p:cTn id="31" presetID="3" presetClass="emph" presetSubtype="1" grpId="0" nodeType="clickEffect">
                                  <p:stCondLst>
                                    <p:cond delay="0"/>
                                  </p:stCondLst>
                                  <p:childTnLst>
                                    <p:set>
                                      <p:cBhvr override="childStyle">
                                        <p:cTn id="32" dur="indefinite"/>
                                        <p:tgtEl>
                                          <p:spTgt spid="10"/>
                                        </p:tgtEl>
                                        <p:attrNameLst>
                                          <p:attrName>style.color</p:attrName>
                                        </p:attrNameLst>
                                      </p:cBhvr>
                                      <p:to>
                                        <p:clrVal>
                                          <a:schemeClr val="bg1"/>
                                        </p:clrVal>
                                      </p:to>
                                    </p:set>
                                  </p:childTnLst>
                                  <p:subTnLst>
                                    <p:audio>
                                      <p:cMediaNode>
                                        <p:cTn display="0" masterRel="sameClick">
                                          <p:stCondLst>
                                            <p:cond evt="begin" delay="0">
                                              <p:tn val="31"/>
                                            </p:cond>
                                          </p:stCondLst>
                                          <p:endCondLst>
                                            <p:cond evt="onStopAudio" delay="0">
                                              <p:tgtEl>
                                                <p:sldTgt/>
                                              </p:tgtEl>
                                            </p:cond>
                                          </p:endCondLst>
                                        </p:cTn>
                                        <p:tgtEl>
                                          <p:sndTgt r:embed="rId2" name="voltage.wav"/>
                                        </p:tgtEl>
                                      </p:cMediaNode>
                                    </p:audio>
                                  </p:subTnLst>
                                </p:cTn>
                              </p:par>
                              <p:par>
                                <p:cTn id="33" presetID="7" presetClass="emph" presetSubtype="1" nodeType="withEffect">
                                  <p:stCondLst>
                                    <p:cond delay="0"/>
                                  </p:stCondLst>
                                  <p:childTnLst>
                                    <p:set>
                                      <p:cBhvr>
                                        <p:cTn id="34" dur="indefinite"/>
                                        <p:tgtEl>
                                          <p:spTgt spid="10"/>
                                        </p:tgtEl>
                                        <p:attrNameLst>
                                          <p:attrName>stroke.color</p:attrName>
                                        </p:attrNameLst>
                                      </p:cBhvr>
                                      <p:to>
                                        <p:clrVal>
                                          <a:srgbClr val="FF1111"/>
                                        </p:clrVal>
                                      </p:to>
                                    </p:set>
                                    <p:set>
                                      <p:cBhvr>
                                        <p:cTn id="35" dur="indefinite"/>
                                        <p:tgtEl>
                                          <p:spTgt spid="10"/>
                                        </p:tgtEl>
                                        <p:attrNameLst>
                                          <p:attrName>stroke.on</p:attrName>
                                        </p:attrNameLst>
                                      </p:cBhvr>
                                      <p:to>
                                        <p:strVal val="true"/>
                                      </p:to>
                                    </p:set>
                                  </p:childTnLst>
                                </p:cTn>
                              </p:par>
                              <p:par>
                                <p:cTn id="36" presetID="1" presetClass="emph" presetSubtype="1" nodeType="withEffect">
                                  <p:stCondLst>
                                    <p:cond delay="0"/>
                                  </p:stCondLst>
                                  <p:childTnLst>
                                    <p:set>
                                      <p:cBhvr>
                                        <p:cTn id="37" dur="indefinite"/>
                                        <p:tgtEl>
                                          <p:spTgt spid="10"/>
                                        </p:tgtEl>
                                        <p:attrNameLst>
                                          <p:attrName>fillcolor</p:attrName>
                                        </p:attrNameLst>
                                      </p:cBhvr>
                                      <p:to>
                                        <p:clrVal>
                                          <a:srgbClr val="FF4B4B"/>
                                        </p:clrVal>
                                      </p:to>
                                    </p:set>
                                    <p:set>
                                      <p:cBhvr>
                                        <p:cTn id="38" dur="indefinite"/>
                                        <p:tgtEl>
                                          <p:spTgt spid="10"/>
                                        </p:tgtEl>
                                        <p:attrNameLst>
                                          <p:attrName>fill.type</p:attrName>
                                        </p:attrNameLst>
                                      </p:cBhvr>
                                      <p:to>
                                        <p:strVal val="solid"/>
                                      </p:to>
                                    </p:set>
                                    <p:set>
                                      <p:cBhvr>
                                        <p:cTn id="39" dur="indefinite"/>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1"/>
                    </p:tgtEl>
                  </p:cond>
                </p:stCondLst>
                <p:endSync evt="end" delay="0">
                  <p:rtn val="all"/>
                </p:endSync>
                <p:childTnLst>
                  <p:par>
                    <p:cTn id="41" fill="hold">
                      <p:stCondLst>
                        <p:cond delay="0"/>
                      </p:stCondLst>
                      <p:childTnLst>
                        <p:par>
                          <p:cTn id="42" fill="hold">
                            <p:stCondLst>
                              <p:cond delay="0"/>
                            </p:stCondLst>
                            <p:childTnLst>
                              <p:par>
                                <p:cTn id="43" presetID="3" presetClass="emph" presetSubtype="1" grpId="0" nodeType="clickEffect">
                                  <p:stCondLst>
                                    <p:cond delay="0"/>
                                  </p:stCondLst>
                                  <p:childTnLst>
                                    <p:set>
                                      <p:cBhvr override="childStyle">
                                        <p:cTn id="44" dur="indefinite"/>
                                        <p:tgtEl>
                                          <p:spTgt spid="11"/>
                                        </p:tgtEl>
                                        <p:attrNameLst>
                                          <p:attrName>style.color</p:attrName>
                                        </p:attrNameLst>
                                      </p:cBhvr>
                                      <p:to>
                                        <p:clrVal>
                                          <a:schemeClr val="bg1"/>
                                        </p:clrVal>
                                      </p:to>
                                    </p:set>
                                  </p:childTnLst>
                                  <p:subTnLst>
                                    <p:audio>
                                      <p:cMediaNode>
                                        <p:cTn display="0" masterRel="sameClick">
                                          <p:stCondLst>
                                            <p:cond evt="begin" delay="0">
                                              <p:tn val="43"/>
                                            </p:cond>
                                          </p:stCondLst>
                                          <p:endCondLst>
                                            <p:cond evt="onStopAudio" delay="0">
                                              <p:tgtEl>
                                                <p:sldTgt/>
                                              </p:tgtEl>
                                            </p:cond>
                                          </p:endCondLst>
                                        </p:cTn>
                                        <p:tgtEl>
                                          <p:sndTgt r:embed="rId2" name="voltage.wav"/>
                                        </p:tgtEl>
                                      </p:cMediaNode>
                                    </p:audio>
                                  </p:subTnLst>
                                </p:cTn>
                              </p:par>
                              <p:par>
                                <p:cTn id="45" presetID="7" presetClass="emph" presetSubtype="1" nodeType="withEffect">
                                  <p:stCondLst>
                                    <p:cond delay="0"/>
                                  </p:stCondLst>
                                  <p:childTnLst>
                                    <p:set>
                                      <p:cBhvr>
                                        <p:cTn id="46" dur="indefinite"/>
                                        <p:tgtEl>
                                          <p:spTgt spid="11"/>
                                        </p:tgtEl>
                                        <p:attrNameLst>
                                          <p:attrName>stroke.color</p:attrName>
                                        </p:attrNameLst>
                                      </p:cBhvr>
                                      <p:to>
                                        <p:clrVal>
                                          <a:srgbClr val="FF1111"/>
                                        </p:clrVal>
                                      </p:to>
                                    </p:set>
                                    <p:set>
                                      <p:cBhvr>
                                        <p:cTn id="47" dur="indefinite"/>
                                        <p:tgtEl>
                                          <p:spTgt spid="11"/>
                                        </p:tgtEl>
                                        <p:attrNameLst>
                                          <p:attrName>stroke.on</p:attrName>
                                        </p:attrNameLst>
                                      </p:cBhvr>
                                      <p:to>
                                        <p:strVal val="true"/>
                                      </p:to>
                                    </p:set>
                                  </p:childTnLst>
                                </p:cTn>
                              </p:par>
                              <p:par>
                                <p:cTn id="48" presetID="1" presetClass="emph" presetSubtype="1" nodeType="withEffect">
                                  <p:stCondLst>
                                    <p:cond delay="0"/>
                                  </p:stCondLst>
                                  <p:childTnLst>
                                    <p:set>
                                      <p:cBhvr>
                                        <p:cTn id="49" dur="indefinite"/>
                                        <p:tgtEl>
                                          <p:spTgt spid="11"/>
                                        </p:tgtEl>
                                        <p:attrNameLst>
                                          <p:attrName>fillcolor</p:attrName>
                                        </p:attrNameLst>
                                      </p:cBhvr>
                                      <p:to>
                                        <p:clrVal>
                                          <a:srgbClr val="FF4B4B"/>
                                        </p:clrVal>
                                      </p:to>
                                    </p:set>
                                    <p:set>
                                      <p:cBhvr>
                                        <p:cTn id="50" dur="indefinite"/>
                                        <p:tgtEl>
                                          <p:spTgt spid="11"/>
                                        </p:tgtEl>
                                        <p:attrNameLst>
                                          <p:attrName>fill.type</p:attrName>
                                        </p:attrNameLst>
                                      </p:cBhvr>
                                      <p:to>
                                        <p:strVal val="solid"/>
                                      </p:to>
                                    </p:set>
                                    <p:set>
                                      <p:cBhvr>
                                        <p:cTn id="51" dur="indefinite"/>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childTnLst>
        </p:cTn>
      </p:par>
    </p:tnLst>
    <p:bldLst>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132" y="175570"/>
            <a:ext cx="11240991" cy="2222645"/>
          </a:xfrm>
        </p:spPr>
        <p:txBody>
          <a:bodyPr>
            <a:normAutofit fontScale="90000"/>
          </a:bodyPr>
          <a:lstStyle/>
          <a:p>
            <a:r>
              <a:rPr lang="ru-RU" dirty="0" smtClean="0"/>
              <a:t>Роль пластического интонирования и музыкально-ритмических движений в развитии учащихся.</a:t>
            </a:r>
            <a:br>
              <a:rPr lang="ru-RU" dirty="0" smtClean="0"/>
            </a:br>
            <a:r>
              <a:rPr lang="ru-RU" dirty="0" smtClean="0"/>
              <a:t>Взаимосвязь слуховых ощущений с мышлением</a:t>
            </a:r>
            <a:endParaRPr lang="ru-RU"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132" y="2398215"/>
            <a:ext cx="2176276" cy="38465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6558" y="2382975"/>
            <a:ext cx="2575565" cy="3861824"/>
          </a:xfrm>
          <a:prstGeom prst="rect">
            <a:avLst/>
          </a:prstGeom>
        </p:spPr>
      </p:pic>
      <p:sp>
        <p:nvSpPr>
          <p:cNvPr id="11" name="Прямоугольник 10">
            <a:hlinkClick r:id="" action="ppaction://hlinkshowjump?jump=nextslide">
              <a:snd r:embed="rId5" name="chimes.wav"/>
            </a:hlinkClick>
          </p:cNvPr>
          <p:cNvSpPr/>
          <p:nvPr/>
        </p:nvSpPr>
        <p:spPr>
          <a:xfrm>
            <a:off x="1787856" y="2617604"/>
            <a:ext cx="7792871" cy="716400"/>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solidFill>
                  <a:srgbClr val="000000"/>
                </a:solidFill>
                <a:latin typeface="Times New Roman" panose="02020603050405020304" pitchFamily="18" charset="0"/>
                <a:ea typeface="Times New Roman" panose="02020603050405020304" pitchFamily="18" charset="0"/>
              </a:rPr>
              <a:t>И. М. </a:t>
            </a:r>
            <a:r>
              <a:rPr lang="ru-RU" sz="2400" dirty="0" smtClean="0">
                <a:solidFill>
                  <a:srgbClr val="000000"/>
                </a:solidFill>
                <a:latin typeface="Times New Roman" panose="02020603050405020304" pitchFamily="18" charset="0"/>
                <a:ea typeface="Times New Roman" panose="02020603050405020304" pitchFamily="18" charset="0"/>
              </a:rPr>
              <a:t>Сеченов </a:t>
            </a:r>
            <a:r>
              <a:rPr lang="ru-RU" sz="2400" dirty="0">
                <a:solidFill>
                  <a:srgbClr val="000000"/>
                </a:solidFill>
                <a:latin typeface="Times New Roman" panose="02020603050405020304" pitchFamily="18" charset="0"/>
                <a:ea typeface="Times New Roman" panose="02020603050405020304" pitchFamily="18" charset="0"/>
              </a:rPr>
              <a:t>«Рефлексы головного мозга</a:t>
            </a:r>
            <a:r>
              <a:rPr lang="ru-RU" sz="2400" dirty="0" smtClean="0">
                <a:solidFill>
                  <a:srgbClr val="000000"/>
                </a:solidFill>
                <a:latin typeface="Times New Roman" panose="02020603050405020304" pitchFamily="18" charset="0"/>
                <a:ea typeface="Times New Roman" panose="02020603050405020304" pitchFamily="18" charset="0"/>
              </a:rPr>
              <a:t>» </a:t>
            </a:r>
            <a:endParaRPr lang="ru-RU" sz="2400" dirty="0">
              <a:solidFill>
                <a:schemeClr val="accent1">
                  <a:lumMod val="75000"/>
                </a:schemeClr>
              </a:solidFill>
            </a:endParaRPr>
          </a:p>
        </p:txBody>
      </p:sp>
      <p:sp>
        <p:nvSpPr>
          <p:cNvPr id="14" name="Прямоугольник 13"/>
          <p:cNvSpPr/>
          <p:nvPr/>
        </p:nvSpPr>
        <p:spPr>
          <a:xfrm>
            <a:off x="2284251" y="3597536"/>
            <a:ext cx="7014949" cy="1023324"/>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0000"/>
                </a:solidFill>
                <a:latin typeface="Times New Roman" panose="02020603050405020304" pitchFamily="18" charset="0"/>
                <a:ea typeface="Times New Roman" panose="02020603050405020304" pitchFamily="18" charset="0"/>
              </a:rPr>
              <a:t>В</a:t>
            </a:r>
            <a:r>
              <a:rPr lang="ru-RU" sz="2400" dirty="0">
                <a:solidFill>
                  <a:srgbClr val="000000"/>
                </a:solidFill>
                <a:latin typeface="Times New Roman" panose="02020603050405020304" pitchFamily="18" charset="0"/>
                <a:ea typeface="Times New Roman" panose="02020603050405020304" pitchFamily="18" charset="0"/>
              </a:rPr>
              <a:t>. М. </a:t>
            </a:r>
            <a:r>
              <a:rPr lang="ru-RU" sz="2400" dirty="0" smtClean="0">
                <a:solidFill>
                  <a:srgbClr val="000000"/>
                </a:solidFill>
                <a:latin typeface="Times New Roman" panose="02020603050405020304" pitchFamily="18" charset="0"/>
                <a:ea typeface="Times New Roman" panose="02020603050405020304" pitchFamily="18" charset="0"/>
              </a:rPr>
              <a:t>Бехтерев </a:t>
            </a:r>
            <a:r>
              <a:rPr lang="ru-RU" sz="2400" dirty="0">
                <a:solidFill>
                  <a:srgbClr val="000000"/>
                </a:solidFill>
                <a:latin typeface="Times New Roman" panose="02020603050405020304" pitchFamily="18" charset="0"/>
                <a:ea typeface="Times New Roman" panose="02020603050405020304" pitchFamily="18" charset="0"/>
              </a:rPr>
              <a:t>«Значение музыки в эстетическом воспитании ребенка с первых дней его детства</a:t>
            </a:r>
            <a:r>
              <a:rPr lang="ru-RU" sz="2400" dirty="0" smtClean="0">
                <a:solidFill>
                  <a:srgbClr val="000000"/>
                </a:solidFill>
                <a:latin typeface="Times New Roman" panose="02020603050405020304" pitchFamily="18" charset="0"/>
                <a:ea typeface="Times New Roman" panose="02020603050405020304" pitchFamily="18" charset="0"/>
              </a:rPr>
              <a:t>»</a:t>
            </a:r>
            <a:endParaRPr lang="ru-RU" sz="2400" dirty="0">
              <a:solidFill>
                <a:schemeClr val="accent1">
                  <a:lumMod val="75000"/>
                </a:schemeClr>
              </a:solidFill>
            </a:endParaRPr>
          </a:p>
        </p:txBody>
      </p:sp>
      <p:sp>
        <p:nvSpPr>
          <p:cNvPr id="15" name="Прямоугольник 14"/>
          <p:cNvSpPr/>
          <p:nvPr/>
        </p:nvSpPr>
        <p:spPr>
          <a:xfrm>
            <a:off x="2702257" y="5010477"/>
            <a:ext cx="6277970" cy="1092344"/>
          </a:xfrm>
          <a:prstGeom prst="rect">
            <a:avLst/>
          </a:prstGeom>
          <a:solidFill>
            <a:schemeClr val="bg1"/>
          </a:solidFill>
          <a:ln w="38100">
            <a:solidFill>
              <a:srgbClr val="52D0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0000"/>
                </a:solidFill>
                <a:latin typeface="Times New Roman" panose="02020603050405020304" pitchFamily="18" charset="0"/>
                <a:ea typeface="Times New Roman" panose="02020603050405020304" pitchFamily="18" charset="0"/>
              </a:rPr>
              <a:t>Б</a:t>
            </a:r>
            <a:r>
              <a:rPr lang="ru-RU" sz="2400" dirty="0">
                <a:solidFill>
                  <a:srgbClr val="000000"/>
                </a:solidFill>
                <a:latin typeface="Times New Roman" panose="02020603050405020304" pitchFamily="18" charset="0"/>
                <a:ea typeface="Times New Roman" panose="02020603050405020304" pitchFamily="18" charset="0"/>
              </a:rPr>
              <a:t>. М. </a:t>
            </a:r>
            <a:r>
              <a:rPr lang="ru-RU" sz="2400" dirty="0" smtClean="0">
                <a:solidFill>
                  <a:srgbClr val="000000"/>
                </a:solidFill>
                <a:latin typeface="Times New Roman" panose="02020603050405020304" pitchFamily="18" charset="0"/>
                <a:ea typeface="Times New Roman" panose="02020603050405020304" pitchFamily="18" charset="0"/>
              </a:rPr>
              <a:t>Теплов </a:t>
            </a:r>
            <a:r>
              <a:rPr lang="ru-RU" sz="2400" dirty="0">
                <a:solidFill>
                  <a:srgbClr val="000000"/>
                </a:solidFill>
                <a:latin typeface="Times New Roman" panose="02020603050405020304" pitchFamily="18" charset="0"/>
                <a:ea typeface="Times New Roman" panose="02020603050405020304" pitchFamily="18" charset="0"/>
              </a:rPr>
              <a:t>«Психология музыкальных способностей</a:t>
            </a:r>
            <a:r>
              <a:rPr lang="ru-RU" sz="2400" dirty="0" smtClean="0">
                <a:solidFill>
                  <a:srgbClr val="000000"/>
                </a:solidFill>
                <a:latin typeface="Times New Roman" panose="02020603050405020304" pitchFamily="18" charset="0"/>
                <a:ea typeface="Times New Roman" panose="02020603050405020304" pitchFamily="18" charset="0"/>
              </a:rPr>
              <a:t>»</a:t>
            </a:r>
            <a:endParaRPr lang="ru-RU" sz="2400" dirty="0">
              <a:solidFill>
                <a:schemeClr val="accent1">
                  <a:lumMod val="75000"/>
                </a:schemeClr>
              </a:solidFill>
            </a:endParaRPr>
          </a:p>
        </p:txBody>
      </p:sp>
    </p:spTree>
    <p:extLst>
      <p:ext uri="{BB962C8B-B14F-4D97-AF65-F5344CB8AC3E}">
        <p14:creationId xmlns:p14="http://schemas.microsoft.com/office/powerpoint/2010/main" val="3151799078"/>
      </p:ext>
    </p:extLst>
  </p:cSld>
  <p:clrMapOvr>
    <a:masterClrMapping/>
  </p:clrMapOvr>
  <mc:AlternateContent xmlns:mc="http://schemas.openxmlformats.org/markup-compatibility/2006" xmlns:p14="http://schemas.microsoft.com/office/powerpoint/2010/main">
    <mc:Choice Requires="p14">
      <p:transition spd="slow" p14:dur="3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10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3" presetClass="emph" presetSubtype="1" grpId="0" nodeType="clickEffect">
                                  <p:stCondLst>
                                    <p:cond delay="0"/>
                                  </p:stCondLst>
                                  <p:childTnLst>
                                    <p:set>
                                      <p:cBhvr override="childStyle">
                                        <p:cTn id="15" dur="indefinite"/>
                                        <p:tgtEl>
                                          <p:spTgt spid="11"/>
                                        </p:tgtEl>
                                        <p:attrNameLst>
                                          <p:attrName>style.color</p:attrName>
                                        </p:attrNameLst>
                                      </p:cBhvr>
                                      <p:to>
                                        <p:clrVal>
                                          <a:schemeClr val="bg1"/>
                                        </p:clrVal>
                                      </p:to>
                                    </p:set>
                                  </p:childTnLst>
                                </p:cTn>
                              </p:par>
                              <p:par>
                                <p:cTn id="16" presetID="7" presetClass="emph" presetSubtype="1" nodeType="withEffect">
                                  <p:stCondLst>
                                    <p:cond delay="0"/>
                                  </p:stCondLst>
                                  <p:childTnLst>
                                    <p:set>
                                      <p:cBhvr>
                                        <p:cTn id="17" dur="indefinite"/>
                                        <p:tgtEl>
                                          <p:spTgt spid="11"/>
                                        </p:tgtEl>
                                        <p:attrNameLst>
                                          <p:attrName>stroke.color</p:attrName>
                                        </p:attrNameLst>
                                      </p:cBhvr>
                                      <p:to>
                                        <p:clrVal>
                                          <a:srgbClr val="05B34B"/>
                                        </p:clrVal>
                                      </p:to>
                                    </p:set>
                                    <p:set>
                                      <p:cBhvr>
                                        <p:cTn id="18" dur="indefinite"/>
                                        <p:tgtEl>
                                          <p:spTgt spid="11"/>
                                        </p:tgtEl>
                                        <p:attrNameLst>
                                          <p:attrName>stroke.on</p:attrName>
                                        </p:attrNameLst>
                                      </p:cBhvr>
                                      <p:to>
                                        <p:strVal val="true"/>
                                      </p:to>
                                    </p:set>
                                  </p:childTnLst>
                                </p:cTn>
                              </p:par>
                              <p:par>
                                <p:cTn id="19" presetID="1" presetClass="emph" presetSubtype="1" nodeType="withEffect">
                                  <p:stCondLst>
                                    <p:cond delay="0"/>
                                  </p:stCondLst>
                                  <p:childTnLst>
                                    <p:set>
                                      <p:cBhvr>
                                        <p:cTn id="20" dur="indefinite"/>
                                        <p:tgtEl>
                                          <p:spTgt spid="11"/>
                                        </p:tgtEl>
                                        <p:attrNameLst>
                                          <p:attrName>fillcolor</p:attrName>
                                        </p:attrNameLst>
                                      </p:cBhvr>
                                      <p:to>
                                        <p:clrVal>
                                          <a:srgbClr val="B9D07E"/>
                                        </p:clrVal>
                                      </p:to>
                                    </p:set>
                                    <p:set>
                                      <p:cBhvr>
                                        <p:cTn id="21" dur="indefinite"/>
                                        <p:tgtEl>
                                          <p:spTgt spid="11"/>
                                        </p:tgtEl>
                                        <p:attrNameLst>
                                          <p:attrName>fill.type</p:attrName>
                                        </p:attrNameLst>
                                      </p:cBhvr>
                                      <p:to>
                                        <p:strVal val="solid"/>
                                      </p:to>
                                    </p:set>
                                    <p:set>
                                      <p:cBhvr>
                                        <p:cTn id="22" dur="indefinite"/>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3" presetClass="emph" presetSubtype="1" grpId="0" nodeType="clickEffect">
                                  <p:stCondLst>
                                    <p:cond delay="0"/>
                                  </p:stCondLst>
                                  <p:childTnLst>
                                    <p:set>
                                      <p:cBhvr override="childStyle">
                                        <p:cTn id="27" dur="indefinite"/>
                                        <p:tgtEl>
                                          <p:spTgt spid="14"/>
                                        </p:tgtEl>
                                        <p:attrNameLst>
                                          <p:attrName>style.color</p:attrName>
                                        </p:attrNameLst>
                                      </p:cBhvr>
                                      <p:to>
                                        <p:clrVal>
                                          <a:schemeClr val="bg1"/>
                                        </p:clrVal>
                                      </p:to>
                                    </p:set>
                                  </p:childTnLst>
                                  <p:subTnLst>
                                    <p:audio>
                                      <p:cMediaNode>
                                        <p:cTn display="0" masterRel="sameClick">
                                          <p:stCondLst>
                                            <p:cond evt="begin" delay="0">
                                              <p:tn val="26"/>
                                            </p:cond>
                                          </p:stCondLst>
                                          <p:endCondLst>
                                            <p:cond evt="onStopAudio" delay="0">
                                              <p:tgtEl>
                                                <p:sldTgt/>
                                              </p:tgtEl>
                                            </p:cond>
                                          </p:endCondLst>
                                        </p:cTn>
                                        <p:tgtEl>
                                          <p:sndTgt r:embed="rId2" name="voltage.wav"/>
                                        </p:tgtEl>
                                      </p:cMediaNode>
                                    </p:audio>
                                  </p:subTnLst>
                                </p:cTn>
                              </p:par>
                              <p:par>
                                <p:cTn id="28" presetID="7" presetClass="emph" presetSubtype="1" nodeType="withEffect">
                                  <p:stCondLst>
                                    <p:cond delay="0"/>
                                  </p:stCondLst>
                                  <p:childTnLst>
                                    <p:set>
                                      <p:cBhvr>
                                        <p:cTn id="29" dur="indefinite"/>
                                        <p:tgtEl>
                                          <p:spTgt spid="14"/>
                                        </p:tgtEl>
                                        <p:attrNameLst>
                                          <p:attrName>stroke.color</p:attrName>
                                        </p:attrNameLst>
                                      </p:cBhvr>
                                      <p:to>
                                        <p:clrVal>
                                          <a:srgbClr val="FF1111"/>
                                        </p:clrVal>
                                      </p:to>
                                    </p:set>
                                    <p:set>
                                      <p:cBhvr>
                                        <p:cTn id="30" dur="indefinite"/>
                                        <p:tgtEl>
                                          <p:spTgt spid="14"/>
                                        </p:tgtEl>
                                        <p:attrNameLst>
                                          <p:attrName>stroke.on</p:attrName>
                                        </p:attrNameLst>
                                      </p:cBhvr>
                                      <p:to>
                                        <p:strVal val="true"/>
                                      </p:to>
                                    </p:set>
                                  </p:childTnLst>
                                </p:cTn>
                              </p:par>
                              <p:par>
                                <p:cTn id="31" presetID="1" presetClass="emph" presetSubtype="1" nodeType="withEffect">
                                  <p:stCondLst>
                                    <p:cond delay="0"/>
                                  </p:stCondLst>
                                  <p:childTnLst>
                                    <p:set>
                                      <p:cBhvr>
                                        <p:cTn id="32" dur="indefinite"/>
                                        <p:tgtEl>
                                          <p:spTgt spid="14"/>
                                        </p:tgtEl>
                                        <p:attrNameLst>
                                          <p:attrName>fillcolor</p:attrName>
                                        </p:attrNameLst>
                                      </p:cBhvr>
                                      <p:to>
                                        <p:clrVal>
                                          <a:srgbClr val="FF4B4B"/>
                                        </p:clrVal>
                                      </p:to>
                                    </p:set>
                                    <p:set>
                                      <p:cBhvr>
                                        <p:cTn id="33" dur="indefinite"/>
                                        <p:tgtEl>
                                          <p:spTgt spid="14"/>
                                        </p:tgtEl>
                                        <p:attrNameLst>
                                          <p:attrName>fill.type</p:attrName>
                                        </p:attrNameLst>
                                      </p:cBhvr>
                                      <p:to>
                                        <p:strVal val="solid"/>
                                      </p:to>
                                    </p:set>
                                    <p:set>
                                      <p:cBhvr>
                                        <p:cTn id="34" dur="indefinite"/>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3" presetClass="emph" presetSubtype="1" grpId="0" nodeType="clickEffect">
                                  <p:stCondLst>
                                    <p:cond delay="0"/>
                                  </p:stCondLst>
                                  <p:childTnLst>
                                    <p:set>
                                      <p:cBhvr override="childStyle">
                                        <p:cTn id="39" dur="indefinite"/>
                                        <p:tgtEl>
                                          <p:spTgt spid="15"/>
                                        </p:tgtEl>
                                        <p:attrNameLst>
                                          <p:attrName>style.color</p:attrName>
                                        </p:attrNameLst>
                                      </p:cBhvr>
                                      <p:to>
                                        <p:clrVal>
                                          <a:schemeClr val="bg1"/>
                                        </p:clrVal>
                                      </p:to>
                                    </p:set>
                                  </p:childTnLst>
                                  <p:subTnLst>
                                    <p:audio>
                                      <p:cMediaNode>
                                        <p:cTn display="0" masterRel="sameClick">
                                          <p:stCondLst>
                                            <p:cond evt="begin" delay="0">
                                              <p:tn val="38"/>
                                            </p:cond>
                                          </p:stCondLst>
                                          <p:endCondLst>
                                            <p:cond evt="onStopAudio" delay="0">
                                              <p:tgtEl>
                                                <p:sldTgt/>
                                              </p:tgtEl>
                                            </p:cond>
                                          </p:endCondLst>
                                        </p:cTn>
                                        <p:tgtEl>
                                          <p:sndTgt r:embed="rId2" name="voltage.wav"/>
                                        </p:tgtEl>
                                      </p:cMediaNode>
                                    </p:audio>
                                  </p:subTnLst>
                                </p:cTn>
                              </p:par>
                              <p:par>
                                <p:cTn id="40" presetID="7" presetClass="emph" presetSubtype="1" nodeType="withEffect">
                                  <p:stCondLst>
                                    <p:cond delay="0"/>
                                  </p:stCondLst>
                                  <p:childTnLst>
                                    <p:set>
                                      <p:cBhvr>
                                        <p:cTn id="41" dur="indefinite"/>
                                        <p:tgtEl>
                                          <p:spTgt spid="15"/>
                                        </p:tgtEl>
                                        <p:attrNameLst>
                                          <p:attrName>stroke.color</p:attrName>
                                        </p:attrNameLst>
                                      </p:cBhvr>
                                      <p:to>
                                        <p:clrVal>
                                          <a:srgbClr val="FF1111"/>
                                        </p:clrVal>
                                      </p:to>
                                    </p:set>
                                    <p:set>
                                      <p:cBhvr>
                                        <p:cTn id="42" dur="indefinite"/>
                                        <p:tgtEl>
                                          <p:spTgt spid="15"/>
                                        </p:tgtEl>
                                        <p:attrNameLst>
                                          <p:attrName>stroke.on</p:attrName>
                                        </p:attrNameLst>
                                      </p:cBhvr>
                                      <p:to>
                                        <p:strVal val="true"/>
                                      </p:to>
                                    </p:set>
                                  </p:childTnLst>
                                </p:cTn>
                              </p:par>
                              <p:par>
                                <p:cTn id="43" presetID="1" presetClass="emph" presetSubtype="1" nodeType="withEffect">
                                  <p:stCondLst>
                                    <p:cond delay="0"/>
                                  </p:stCondLst>
                                  <p:childTnLst>
                                    <p:set>
                                      <p:cBhvr>
                                        <p:cTn id="44" dur="indefinite"/>
                                        <p:tgtEl>
                                          <p:spTgt spid="15"/>
                                        </p:tgtEl>
                                        <p:attrNameLst>
                                          <p:attrName>fillcolor</p:attrName>
                                        </p:attrNameLst>
                                      </p:cBhvr>
                                      <p:to>
                                        <p:clrVal>
                                          <a:srgbClr val="FF4B4B"/>
                                        </p:clrVal>
                                      </p:to>
                                    </p:set>
                                    <p:set>
                                      <p:cBhvr>
                                        <p:cTn id="45" dur="indefinite"/>
                                        <p:tgtEl>
                                          <p:spTgt spid="15"/>
                                        </p:tgtEl>
                                        <p:attrNameLst>
                                          <p:attrName>fill.type</p:attrName>
                                        </p:attrNameLst>
                                      </p:cBhvr>
                                      <p:to>
                                        <p:strVal val="solid"/>
                                      </p:to>
                                    </p:set>
                                    <p:set>
                                      <p:cBhvr>
                                        <p:cTn id="46" dur="indefinite"/>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1"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61313" y="2119329"/>
            <a:ext cx="7738282" cy="1974999"/>
          </a:xfrm>
        </p:spPr>
        <p:txBody>
          <a:bodyPr/>
          <a:lstStyle/>
          <a:p>
            <a:pPr algn="ctr">
              <a:lnSpc>
                <a:spcPct val="107000"/>
              </a:lnSpc>
              <a:spcAft>
                <a:spcPts val="800"/>
              </a:spcAft>
            </a:pPr>
            <a:r>
              <a:rPr lang="ru-RU" sz="3600" b="0"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Виды </a:t>
            </a:r>
            <a:r>
              <a:rPr lang="ru-RU" sz="3600" b="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пластического интонирования:</a:t>
            </a:r>
            <a:r>
              <a:rPr lang="ru-RU" sz="3600" b="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3600" b="0"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свободное </a:t>
            </a:r>
            <a:r>
              <a:rPr lang="ru-RU" sz="2400" b="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дирижирование</a:t>
            </a:r>
            <a: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имитация </a:t>
            </a:r>
            <a: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игры </a:t>
            </a:r>
            <a:b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a:t>
            </a:r>
            <a: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музыкальных инструментах; пластические этюды; </a:t>
            </a: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b="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инсценирование</a:t>
            </a: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песен и т. д. </a:t>
            </a:r>
            <a:r>
              <a:rPr lang="ru-RU" sz="2400" b="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r>
            <a:br>
              <a:rPr lang="ru-RU" sz="2400" b="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b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4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r>
            <a:br>
              <a:rPr lang="ru-RU" sz="4000" dirty="0">
                <a:solidFill>
                  <a:srgbClr val="000000"/>
                </a:solidFill>
                <a:latin typeface="Calibri" panose="020F0502020204030204" pitchFamily="34" charset="0"/>
                <a:ea typeface="Calibri" panose="020F0502020204030204" pitchFamily="34" charset="0"/>
                <a:cs typeface="Times New Roman" panose="02020603050405020304" pitchFamily="18" charset="0"/>
              </a:rPr>
            </a:br>
            <a:endParaRPr lang="ru-RU" dirty="0"/>
          </a:p>
        </p:txBody>
      </p:sp>
    </p:spTree>
    <p:extLst>
      <p:ext uri="{BB962C8B-B14F-4D97-AF65-F5344CB8AC3E}">
        <p14:creationId xmlns:p14="http://schemas.microsoft.com/office/powerpoint/2010/main" val="2520552104"/>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60811" y="156949"/>
            <a:ext cx="7683691" cy="6687403"/>
          </a:xfrm>
        </p:spPr>
        <p:txBody>
          <a:bodyPr/>
          <a:lstStyle/>
          <a:p>
            <a:pPr>
              <a:lnSpc>
                <a:spcPct val="107000"/>
              </a:lnSpc>
              <a:spcAft>
                <a:spcPts val="800"/>
              </a:spcAft>
            </a:pP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Все </a:t>
            </a: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занятия по развитию музыкально-ритмических движений </a:t>
            </a: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проводим </a:t>
            </a: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музыку, </a:t>
            </a: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акцентируем </a:t>
            </a: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внимание на музыкальном репертуаре, используемом в процессе этого вида детской исполнительской деятельности. </a:t>
            </a: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Учитываем </a:t>
            </a: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такие критерии отбора музыкальных произведений для упражнений, танцев, музыкальных игр, как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художественная ценность музыкального материала, ясность формы, интонационная выразительность, доступность для </a:t>
            </a:r>
            <a:r>
              <a:rPr lang="ru-RU"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восприятия учащимися. </a:t>
            </a:r>
            <a:br>
              <a:rPr lang="ru-RU"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Рекомендуем </a:t>
            </a: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образцах конкретных музыкальных произведений </a:t>
            </a: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показывать </a:t>
            </a: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 средства музыкальной выразительности, которые наиболее естественно и логично могут быть отражены в движении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(темп, динамика, метроритм, музыкальная форма и т.д.). </a:t>
            </a:r>
            <a:r>
              <a:rPr lang="ru-RU"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000" b="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Обращаем </a:t>
            </a:r>
            <a:r>
              <a:rPr lang="ru-RU" sz="2000" b="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внимание на то, что восприятие и передача в движении общего характера того или иного музыкального произведения и конкретных средств музыкальной выразительности </a:t>
            </a:r>
            <a:r>
              <a:rPr lang="ru-RU"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должны происходить во взаимосвязи и единстве.</a:t>
            </a:r>
            <a:r>
              <a:rPr lang="ru-RU" sz="1800" dirty="0">
                <a:latin typeface="Calibri" panose="020F0502020204030204" pitchFamily="34" charset="0"/>
                <a:ea typeface="Calibri" panose="020F0502020204030204" pitchFamily="34" charset="0"/>
                <a:cs typeface="Times New Roman" panose="02020603050405020304" pitchFamily="18" charset="0"/>
              </a:rPr>
              <a:t/>
            </a:r>
            <a:br>
              <a:rPr lang="ru-RU" sz="1800" dirty="0">
                <a:latin typeface="Calibri" panose="020F0502020204030204" pitchFamily="34" charset="0"/>
                <a:ea typeface="Calibri" panose="020F0502020204030204" pitchFamily="34" charset="0"/>
                <a:cs typeface="Times New Roman" panose="02020603050405020304" pitchFamily="18" charset="0"/>
              </a:rPr>
            </a:br>
            <a:endParaRPr lang="ru-RU" sz="2000" dirty="0"/>
          </a:p>
        </p:txBody>
      </p:sp>
    </p:spTree>
    <p:extLst>
      <p:ext uri="{BB962C8B-B14F-4D97-AF65-F5344CB8AC3E}">
        <p14:creationId xmlns:p14="http://schemas.microsoft.com/office/powerpoint/2010/main" val="3538269389"/>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4018" y="385187"/>
            <a:ext cx="6701051" cy="2330717"/>
          </a:xfrm>
        </p:spPr>
        <p:txBody>
          <a:bodyPr>
            <a:normAutofit/>
          </a:bodyPr>
          <a:lstStyle/>
          <a:p>
            <a:pPr>
              <a:lnSpc>
                <a:spcPct val="107000"/>
              </a:lnSpc>
              <a:spcAft>
                <a:spcPts val="800"/>
              </a:spcAft>
            </a:pPr>
            <a:r>
              <a:rPr lang="ru-RU"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Выполняя задание </a:t>
            </a:r>
            <a:r>
              <a:rPr lang="ru-RU" sz="2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выберите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одну из пьес «Детского альбома» П. И. Чайковского.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Сформулируйте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вопросы детям, нацеливающие их на выполнение следующих заданий:</a:t>
            </a:r>
            <a:r>
              <a:rPr lang="ru-RU" sz="2000" dirty="0">
                <a:latin typeface="Calibri" panose="020F0502020204030204" pitchFamily="34" charset="0"/>
                <a:ea typeface="Calibri" panose="020F0502020204030204" pitchFamily="34" charset="0"/>
                <a:cs typeface="Times New Roman" panose="02020603050405020304" pitchFamily="18" charset="0"/>
              </a:rPr>
              <a:t/>
            </a:r>
            <a:br>
              <a:rPr lang="ru-RU" sz="2000" dirty="0">
                <a:latin typeface="Calibri" panose="020F0502020204030204" pitchFamily="34" charset="0"/>
                <a:ea typeface="Calibri" panose="020F0502020204030204" pitchFamily="34" charset="0"/>
                <a:cs typeface="Times New Roman" panose="02020603050405020304" pitchFamily="18" charset="0"/>
              </a:rPr>
            </a:br>
            <a:endParaRPr lang="ru-RU" sz="2400" dirty="0"/>
          </a:p>
        </p:txBody>
      </p:sp>
      <p:sp>
        <p:nvSpPr>
          <p:cNvPr id="3" name="Текст 2"/>
          <p:cNvSpPr>
            <a:spLocks noGrp="1"/>
          </p:cNvSpPr>
          <p:nvPr>
            <p:ph type="body" sz="quarter" idx="13"/>
          </p:nvPr>
        </p:nvSpPr>
        <p:spPr>
          <a:xfrm>
            <a:off x="709684" y="3302758"/>
            <a:ext cx="7435538" cy="887806"/>
          </a:xfrm>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передачу характера музыкального произведения с помощью дирижерского жеста; </a:t>
            </a:r>
            <a:endParaRPr lang="ru-RU"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Текст 3"/>
          <p:cNvSpPr>
            <a:spLocks noGrp="1"/>
          </p:cNvSpPr>
          <p:nvPr>
            <p:ph type="body" sz="quarter" idx="14"/>
          </p:nvPr>
        </p:nvSpPr>
        <p:spPr>
          <a:xfrm>
            <a:off x="4156421" y="4485839"/>
            <a:ext cx="6884617" cy="717550"/>
          </a:xfrm>
        </p:spPr>
        <p:txBody>
          <a:bodyPr/>
          <a:lstStyle/>
          <a:p>
            <a:r>
              <a:rPr lang="ru-RU" dirty="0">
                <a:solidFill>
                  <a:srgbClr val="000000"/>
                </a:solidFill>
                <a:latin typeface="Times New Roman" panose="02020603050405020304" pitchFamily="18" charset="0"/>
                <a:ea typeface="Times New Roman" panose="02020603050405020304" pitchFamily="18" charset="0"/>
              </a:rPr>
              <a:t>определение выразительных средств звучащего произведения </a:t>
            </a:r>
            <a:endParaRPr lang="ru-RU" dirty="0"/>
          </a:p>
        </p:txBody>
      </p:sp>
      <p:sp>
        <p:nvSpPr>
          <p:cNvPr id="5" name="Текст 4"/>
          <p:cNvSpPr>
            <a:spLocks noGrp="1"/>
          </p:cNvSpPr>
          <p:nvPr>
            <p:ph type="body" sz="quarter" idx="15"/>
          </p:nvPr>
        </p:nvSpPr>
        <p:spPr>
          <a:xfrm>
            <a:off x="1405719" y="5498664"/>
            <a:ext cx="7448466" cy="1256978"/>
          </a:xfrm>
        </p:spPr>
        <p:txBody>
          <a:bodyPr/>
          <a:lstStyle/>
          <a:p>
            <a:pPr lvl="0">
              <a:lnSpc>
                <a:spcPct val="107000"/>
              </a:lnSpc>
              <a:spcAft>
                <a:spcPts val="800"/>
              </a:spcAft>
              <a:buSzPts val="1000"/>
              <a:tabLst>
                <a:tab pos="457200" algn="l"/>
              </a:tabLs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передачу их в различных движениях (танцевальных, имитационных и др</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a:r>
            <a:br>
              <a:rPr lang="ru-RU" dirty="0">
                <a:solidFill>
                  <a:srgbClr val="000000"/>
                </a:solidFill>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628099143"/>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solidFill>
                  <a:srgbClr val="FF0000"/>
                </a:solidFill>
                <a:latin typeface="Times New Roman" panose="02020603050405020304" pitchFamily="18" charset="0"/>
                <a:ea typeface="Times New Roman" panose="02020603050405020304" pitchFamily="18" charset="0"/>
              </a:rPr>
              <a:t>Выполняя задание </a:t>
            </a:r>
            <a:r>
              <a:rPr lang="ru-RU" sz="2400" b="1" dirty="0">
                <a:solidFill>
                  <a:srgbClr val="FF0000"/>
                </a:solidFill>
                <a:latin typeface="Times New Roman" panose="02020603050405020304" pitchFamily="18" charset="0"/>
                <a:ea typeface="Times New Roman" panose="02020603050405020304" pitchFamily="18" charset="0"/>
              </a:rPr>
              <a:t>2 </a:t>
            </a:r>
            <a:r>
              <a:rPr lang="ru-RU" sz="2400" dirty="0">
                <a:solidFill>
                  <a:srgbClr val="000000"/>
                </a:solidFill>
                <a:latin typeface="Times New Roman" panose="02020603050405020304" pitchFamily="18" charset="0"/>
                <a:ea typeface="Times New Roman" panose="02020603050405020304" pitchFamily="18" charset="0"/>
              </a:rPr>
              <a:t>используйте музыкальный материал из сборника </a:t>
            </a:r>
            <a:r>
              <a:rPr lang="ru-RU" sz="2400" dirty="0" smtClean="0">
                <a:solidFill>
                  <a:srgbClr val="000000"/>
                </a:solidFill>
                <a:latin typeface="Times New Roman" panose="02020603050405020304" pitchFamily="18" charset="0"/>
                <a:ea typeface="Times New Roman" panose="02020603050405020304" pitchFamily="18" charset="0"/>
              </a:rPr>
              <a:t>«Песенные узоры» </a:t>
            </a:r>
            <a:r>
              <a:rPr lang="ru-RU" sz="2400" dirty="0">
                <a:solidFill>
                  <a:srgbClr val="000000"/>
                </a:solidFill>
                <a:latin typeface="Times New Roman" panose="02020603050405020304" pitchFamily="18" charset="0"/>
                <a:ea typeface="Times New Roman" panose="02020603050405020304" pitchFamily="18" charset="0"/>
              </a:rPr>
              <a:t>(составитель </a:t>
            </a:r>
            <a:r>
              <a:rPr lang="ru-RU" sz="2400" dirty="0" smtClean="0">
                <a:solidFill>
                  <a:srgbClr val="000000"/>
                </a:solidFill>
                <a:latin typeface="Times New Roman" panose="02020603050405020304" pitchFamily="18" charset="0"/>
                <a:ea typeface="Times New Roman" panose="02020603050405020304" pitchFamily="18" charset="0"/>
              </a:rPr>
              <a:t>П. И. Сорокин). Обратите внимание на:</a:t>
            </a:r>
            <a:endParaRPr lang="ru-RU" sz="2400" dirty="0"/>
          </a:p>
        </p:txBody>
      </p:sp>
      <p:sp>
        <p:nvSpPr>
          <p:cNvPr id="3" name="Текст 2"/>
          <p:cNvSpPr>
            <a:spLocks noGrp="1"/>
          </p:cNvSpPr>
          <p:nvPr>
            <p:ph type="body" sz="quarter" idx="13"/>
          </p:nvPr>
        </p:nvSpPr>
        <p:spPr>
          <a:xfrm>
            <a:off x="4156421" y="3473014"/>
            <a:ext cx="6748139" cy="717550"/>
          </a:xfrm>
        </p:spPr>
        <p:txBody>
          <a:bodyPr/>
          <a:lstStyle/>
          <a:p>
            <a:r>
              <a:rPr lang="ru-RU" dirty="0">
                <a:solidFill>
                  <a:srgbClr val="000000"/>
                </a:solidFill>
                <a:latin typeface="Times New Roman" panose="02020603050405020304" pitchFamily="18" charset="0"/>
                <a:ea typeface="Times New Roman" panose="02020603050405020304" pitchFamily="18" charset="0"/>
              </a:rPr>
              <a:t>игровые аспекты русских народных песен и их изобразительную основу. </a:t>
            </a:r>
            <a:endParaRPr lang="ru-RU" dirty="0"/>
          </a:p>
        </p:txBody>
      </p:sp>
      <p:sp>
        <p:nvSpPr>
          <p:cNvPr id="4" name="Текст 3"/>
          <p:cNvSpPr>
            <a:spLocks noGrp="1"/>
          </p:cNvSpPr>
          <p:nvPr>
            <p:ph type="body" sz="quarter" idx="14"/>
          </p:nvPr>
        </p:nvSpPr>
        <p:spPr>
          <a:xfrm>
            <a:off x="900752" y="4485839"/>
            <a:ext cx="7244470" cy="717550"/>
          </a:xfrm>
        </p:spPr>
        <p:txBody>
          <a:bodyPr/>
          <a:lstStyle/>
          <a:p>
            <a:r>
              <a:rPr lang="ru-RU" dirty="0">
                <a:solidFill>
                  <a:srgbClr val="000000"/>
                </a:solidFill>
                <a:latin typeface="Times New Roman" panose="02020603050405020304" pitchFamily="18" charset="0"/>
                <a:ea typeface="Times New Roman" panose="02020603050405020304" pitchFamily="18" charset="0"/>
              </a:rPr>
              <a:t>последовательность действий детей и педагога в </a:t>
            </a:r>
            <a:r>
              <a:rPr lang="ru-RU" u="sng"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hlinkClick r:id="rId2"/>
              </a:rPr>
              <a:t>инсценировании</a:t>
            </a:r>
            <a:r>
              <a:rPr lang="ru-RU"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hlinkClick r:id="rId2"/>
              </a:rPr>
              <a:t> одной из песен</a:t>
            </a:r>
            <a:r>
              <a:rPr lang="ru-RU" dirty="0">
                <a:solidFill>
                  <a:srgbClr val="000000"/>
                </a:solidFill>
                <a:latin typeface="Times New Roman" panose="02020603050405020304" pitchFamily="18" charset="0"/>
                <a:ea typeface="Times New Roman" panose="02020603050405020304" pitchFamily="18" charset="0"/>
              </a:rPr>
              <a:t> (по выбору). </a:t>
            </a:r>
            <a:endParaRPr lang="ru-RU" dirty="0"/>
          </a:p>
        </p:txBody>
      </p:sp>
      <p:sp>
        <p:nvSpPr>
          <p:cNvPr id="5" name="Текст 4"/>
          <p:cNvSpPr>
            <a:spLocks noGrp="1"/>
          </p:cNvSpPr>
          <p:nvPr>
            <p:ph type="body" sz="quarter" idx="15"/>
          </p:nvPr>
        </p:nvSpPr>
        <p:spPr>
          <a:xfrm>
            <a:off x="6150822" y="5533025"/>
            <a:ext cx="3988800" cy="717550"/>
          </a:xfrm>
        </p:spPr>
        <p:txBody>
          <a:bodyPr/>
          <a:lstStyle/>
          <a:p>
            <a:r>
              <a:rPr lang="ru-RU" dirty="0" smtClean="0">
                <a:solidFill>
                  <a:schemeClr val="tx1"/>
                </a:solidFill>
                <a:latin typeface="Times New Roman" panose="02020603050405020304" pitchFamily="18" charset="0"/>
                <a:cs typeface="Times New Roman" panose="02020603050405020304" pitchFamily="18" charset="0"/>
              </a:rPr>
              <a:t>планирование работы над песней</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9466981"/>
      </p:ext>
    </p:extLst>
  </p:cSld>
  <p:clrMapOvr>
    <a:masterClrMapping/>
  </p:clrMapOvr>
  <mc:AlternateContent xmlns:mc="http://schemas.openxmlformats.org/markup-compatibility/2006" xmlns:p14="http://schemas.microsoft.com/office/powerpoint/2010/main">
    <mc:Choice Requires="p14">
      <p:transition spd="slow" p14:dur="5000">
        <p14:reveal/>
      </p:transition>
    </mc:Choice>
    <mc:Fallback xmlns="">
      <p:transition spd="slow">
        <p:fade/>
      </p:transition>
    </mc:Fallback>
  </mc:AlternateContent>
</p:sld>
</file>

<file path=ppt/theme/theme1.xml><?xml version="1.0" encoding="utf-8"?>
<a:theme xmlns:a="http://schemas.openxmlformats.org/drawingml/2006/main" name="Тема1">
  <a:themeElements>
    <a:clrScheme name="Другая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1E4E79"/>
      </a:hlink>
      <a:folHlink>
        <a:srgbClr val="1E4E79"/>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ия1" id="{2FF6AE2C-0855-4436-BAB0-964168DB80F7}" vid="{82FFDBF2-270A-4196-BBA2-1947BAF14E3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AC5EAA778EFE4AB81F53BA0C48C9BB" ma:contentTypeVersion="" ma:contentTypeDescription="Create a new document." ma:contentTypeScope="" ma:versionID="84a7b908d236d3feec5cdc52fe85ba7c">
  <xsd:schema xmlns:xsd="http://www.w3.org/2001/XMLSchema" xmlns:xs="http://www.w3.org/2001/XMLSchema" xmlns:p="http://schemas.microsoft.com/office/2006/metadata/properties" xmlns:ns1="http://schemas.microsoft.com/sharepoint/v3" xmlns:ns2="6ee78bd2-4339-4042-adc0-bcc646419980" xmlns:ns3="2547570a-e5f4-4946-a4c3-82580e42479e" targetNamespace="http://schemas.microsoft.com/office/2006/metadata/properties" ma:root="true" ma:fieldsID="af74c33d54415a86935cc44ad597ec52" ns1:_="" ns2:_="" ns3:_="">
    <xsd:import namespace="http://schemas.microsoft.com/sharepoint/v3"/>
    <xsd:import namespace="6ee78bd2-4339-4042-adc0-bcc646419980"/>
    <xsd:import namespace="2547570a-e5f4-4946-a4c3-82580e42479e"/>
    <xsd:element name="properties">
      <xsd:complexType>
        <xsd:sequence>
          <xsd:element name="documentManagement">
            <xsd:complexType>
              <xsd:all>
                <xsd:element ref="ns2:SharedWithUsers" minOccurs="0"/>
                <xsd:element ref="ns2:SharingHintHash"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e78bd2-4339-4042-adc0-bcc64641998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47570a-e5f4-4946-a4c3-82580e42479e" elementFormDefault="qualified">
    <xsd:import namespace="http://schemas.microsoft.com/office/2006/documentManagement/types"/>
    <xsd:import namespace="http://schemas.microsoft.com/office/infopath/2007/PartnerControls"/>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F67FFB0-F441-4120-8FA0-C46780EE30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ee78bd2-4339-4042-adc0-bcc646419980"/>
    <ds:schemaRef ds:uri="2547570a-e5f4-4946-a4c3-82580e4247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8F9056-19CC-403D-A4E3-D0BFC3D9E635}">
  <ds:schemaRefs>
    <ds:schemaRef ds:uri="http://schemas.microsoft.com/sharepoint/v3/contenttype/forms"/>
  </ds:schemaRefs>
</ds:datastoreItem>
</file>

<file path=customXml/itemProps3.xml><?xml version="1.0" encoding="utf-8"?>
<ds:datastoreItem xmlns:ds="http://schemas.openxmlformats.org/officeDocument/2006/customXml" ds:itemID="{682C15FF-1675-4B64-8D0C-D78E36D0F68C}">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Шаблон теста с играющими детьми</Template>
  <TotalTime>0</TotalTime>
  <Words>425</Words>
  <Application>Microsoft Office PowerPoint</Application>
  <PresentationFormat>Широкоэкранный</PresentationFormat>
  <Paragraphs>45</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vt:lpstr>
      <vt:lpstr>Calibri</vt:lpstr>
      <vt:lpstr>Calibri Light</vt:lpstr>
      <vt:lpstr>Segoe UI</vt:lpstr>
      <vt:lpstr>Symbol</vt:lpstr>
      <vt:lpstr>Times New Roman</vt:lpstr>
      <vt:lpstr>Тема1</vt:lpstr>
      <vt:lpstr>Презентация PowerPoint</vt:lpstr>
      <vt:lpstr>Обучение детей пластическому интонированию и музыкально-ритмическим движениям </vt:lpstr>
      <vt:lpstr>ЗАДАНИЯ</vt:lpstr>
      <vt:lpstr>Знакомство с работами отечественных и зарубежных педагогов-музыкантов, исследующих проблемы передачи художественно-образного  содержания музыки в движении  (Э. Ж. Далькроз, К. Орф, 3. Кодай, Н. Г. Александрова,  Н. А. Метлов, М. А. Румер и др.). </vt:lpstr>
      <vt:lpstr>Роль пластического интонирования и музыкально-ритмических движений в развитии учащихся. Взаимосвязь слуховых ощущений с мышлением</vt:lpstr>
      <vt:lpstr>Виды пластического интонирования: свободное дирижирование; имитация игры  на музыкальных инструментах; пластические этюды;  инсценирование песен и т. д.       </vt:lpstr>
      <vt:lpstr>Все занятия по развитию музыкально-ритмических движений проводим под музыку, акцентируем внимание на музыкальном репертуаре, используемом в процессе этого вида детской исполнительской деятельности.   Учитываем такие критерии отбора музыкальных произведений для упражнений, танцев, музыкальных игр, как художественная ценность музыкального материала, ясность формы, интонационная выразительность, доступность для восприятия учащимися.   Рекомендуем на образцах конкретных музыкальных произведений показывать те средства музыкальной выразительности, которые наиболее естественно и логично могут быть отражены в движении (темп, динамика, метроритм, музыкальная форма и т.д.).   Обращаем внимание на то, что восприятие и передача в движении общего характера того или иного музыкального произведения и конкретных средств музыкальной выразительности должны происходить во взаимосвязи и единстве. </vt:lpstr>
      <vt:lpstr>Выполняя задание 1 выберите одну из пьес «Детского альбома» П. И. Чайковского.  Сформулируйте вопросы детям, нацеливающие их на выполнение следующих заданий: </vt:lpstr>
      <vt:lpstr>Выполняя задание 2 используйте музыкальный материал из сборника «Песенные узоры» (составитель П. И. Сорокин). Обратите внимание на:</vt:lpstr>
      <vt:lpstr>План работы над песней</vt:lpstr>
      <vt:lpstr>Презентация PowerPoint</vt:lpstr>
      <vt:lpstr>Презентация PowerPoint</vt:lpstr>
      <vt:lpstr>Вопросы для учащихся для развития их творческой инициативы и фантазии в процессе инсценирования песни. </vt:lpstr>
      <vt:lpstr>Выполняя задание 3 акцентируйте внимание на роли пособия в организации музыкально-ритмической деятельности детей</vt:lpstr>
      <vt:lpstr> Единство слова, напева, движения, воспринимаемых не как сумма компонентов, а как их синтез, дающий новые качественные показатели – наша важнейшая исполнительская задача!  Репертуар, который используем в процессе пластического интонирования и музыкально-ритмических движений: «Методическое пособие по ритмике» Е. Коноровой, «Методическое пособие по ритмике» Г. Франио и И.Лифиц.    Чаще всего для пластических импровизаций и этюдов подбираются музыкальные сочинения программного содержания.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2019-05-30T05:28:34Z</dcterms:created>
  <dcterms:modified xsi:type="dcterms:W3CDTF">2025-11-02T07:46:58Z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0x01010019AC5EAA778EFE4AB81F53BA0C48C9BB</vt:lpwstr>
  </property>
</Properties>
</file>