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71" r:id="rId8"/>
    <p:sldId id="263" r:id="rId9"/>
    <p:sldId id="272" r:id="rId10"/>
    <p:sldId id="264" r:id="rId11"/>
    <p:sldId id="265" r:id="rId12"/>
    <p:sldId id="273" r:id="rId13"/>
    <p:sldId id="266" r:id="rId14"/>
    <p:sldId id="267" r:id="rId15"/>
    <p:sldId id="270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47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0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5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3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8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057C-0B95-4E9C-B380-D71BD3F66C28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6714-DF59-49FC-8651-8B5941FE3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9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8C79E5-C7E6-F8C5-F681-B96D9CE25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2007908"/>
            <a:ext cx="8673427" cy="3220945"/>
          </a:xfrm>
        </p:spPr>
        <p:txBody>
          <a:bodyPr>
            <a:normAutofit fontScale="92500" lnSpcReduction="20000"/>
          </a:bodyPr>
          <a:lstStyle/>
          <a:p>
            <a:r>
              <a:rPr lang="ru-RU" sz="6000" b="1" dirty="0">
                <a:solidFill>
                  <a:schemeClr val="tx1"/>
                </a:solidFill>
              </a:rPr>
              <a:t>ПРАВОПИСАНИЕ 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В КОРНЕ СЛОВА. </a:t>
            </a:r>
          </a:p>
          <a:p>
            <a:r>
              <a:rPr lang="ru-RU" sz="6000" b="1" dirty="0">
                <a:solidFill>
                  <a:schemeClr val="tx1"/>
                </a:solidFill>
              </a:rPr>
              <a:t>Ловушки задания 9 ЕГЭ</a:t>
            </a:r>
          </a:p>
        </p:txBody>
      </p:sp>
    </p:spTree>
    <p:extLst>
      <p:ext uri="{BB962C8B-B14F-4D97-AF65-F5344CB8AC3E}">
        <p14:creationId xmlns:p14="http://schemas.microsoft.com/office/powerpoint/2010/main" val="222488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9C910-C07B-554A-5764-5FDB8B59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33882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-ере – ре-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ла-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-ело – ле-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B244B-7641-A735-DB16-6D4C3ADA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05" y="-1"/>
            <a:ext cx="7106653" cy="712269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пару.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Прах – ……, хоромы - ……, влачить – ……, переворот – ……, младший - ……, кладезь - ……, заполонить - ……, древесина – ……, хранить – 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0C347-D0A2-0B87-C073-D33499C38AAB}"/>
              </a:ext>
            </a:extLst>
          </p:cNvPr>
          <p:cNvSpPr txBox="1"/>
          <p:nvPr/>
        </p:nvSpPr>
        <p:spPr>
          <a:xfrm>
            <a:off x="3481136" y="208547"/>
            <a:ext cx="575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ЛОВУШКИ!!!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ПРОВЕРЯТЬ УДАРЕНИЕМ!!!</a:t>
            </a:r>
          </a:p>
        </p:txBody>
      </p:sp>
    </p:spTree>
    <p:extLst>
      <p:ext uri="{BB962C8B-B14F-4D97-AF65-F5344CB8AC3E}">
        <p14:creationId xmlns:p14="http://schemas.microsoft.com/office/powerpoint/2010/main" val="31263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99F2-F232-EB10-1F12-FCD805A1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95EB6-C48C-E369-6811-FC9AF42F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33882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-ере – ре-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ла-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-ело – ле-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074DF-98E0-51A6-1902-4CDDC0E5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05" y="-1030950"/>
            <a:ext cx="7106653" cy="67296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 пару.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Прах – порох, храм – хоромы, влачить – волочить, мрак – морок, переворот – превращение, молодежь – младший, колодец – кладезь, пленить – заполонить, древесина – дерево, хранить – похоронить.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DE324-DE7F-A075-6253-D518EDDF77A1}"/>
              </a:ext>
            </a:extLst>
          </p:cNvPr>
          <p:cNvSpPr txBox="1"/>
          <p:nvPr/>
        </p:nvSpPr>
        <p:spPr>
          <a:xfrm>
            <a:off x="1042737" y="577516"/>
            <a:ext cx="145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ОТВЕТЫ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0C7B1-F0EB-E66A-6A79-D59688B379B8}"/>
              </a:ext>
            </a:extLst>
          </p:cNvPr>
          <p:cNvSpPr txBox="1"/>
          <p:nvPr/>
        </p:nvSpPr>
        <p:spPr>
          <a:xfrm>
            <a:off x="583225" y="5103674"/>
            <a:ext cx="11143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группу в нашем языке составляют заимствования из старославянского языка. Среди них есть корни с так называемым неполногласием – 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-ла-, -ре-, -ле-. Им соответствуют исконно русские (древнерусские) полногласные сочетания – 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-ере-, -ело-/-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-:</a:t>
            </a:r>
          </a:p>
        </p:txBody>
      </p:sp>
    </p:spTree>
    <p:extLst>
      <p:ext uri="{BB962C8B-B14F-4D97-AF65-F5344CB8AC3E}">
        <p14:creationId xmlns:p14="http://schemas.microsoft.com/office/powerpoint/2010/main" val="360052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78ABF-3F71-B2AE-6CA8-49FF15C3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7" y="-6265"/>
            <a:ext cx="12203138" cy="68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8C6F-35D0-F4F4-541B-9C02C8B3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17455"/>
            <a:ext cx="3747537" cy="24564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  с суффиксами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-/-ива-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363E8-47E9-3AB3-3B9F-A11BA95C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3" y="803186"/>
            <a:ext cx="6587688" cy="5248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тОптал,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тОпчет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вытАптывал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опАздывать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набрАсывать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проглОтить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проглАтывать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мОлчать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мОлчат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умАлчивать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F3F87-D8C5-7507-023D-295D396E2E6F}"/>
              </a:ext>
            </a:extLst>
          </p:cNvPr>
          <p:cNvSpPr txBox="1"/>
          <p:nvPr/>
        </p:nvSpPr>
        <p:spPr>
          <a:xfrm>
            <a:off x="3481136" y="208547"/>
            <a:ext cx="575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ЛОВУШКИ!!!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ПРОВЕРЯТЬ УДАРЕНИЕМ!!!</a:t>
            </a:r>
          </a:p>
        </p:txBody>
      </p:sp>
    </p:spTree>
    <p:extLst>
      <p:ext uri="{BB962C8B-B14F-4D97-AF65-F5344CB8AC3E}">
        <p14:creationId xmlns:p14="http://schemas.microsoft.com/office/powerpoint/2010/main" val="376492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712E7-0835-917C-B1B2-EC6CE2EC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1" y="886747"/>
            <a:ext cx="12040644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8FEDA9-11B5-23C0-48AB-0ABAA361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6" y="158212"/>
            <a:ext cx="10559187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B13E-262C-2B35-1C15-695AFD9B9B89}"/>
              </a:ext>
            </a:extLst>
          </p:cNvPr>
          <p:cNvSpPr txBox="1">
            <a:spLocks/>
          </p:cNvSpPr>
          <p:nvPr/>
        </p:nvSpPr>
        <p:spPr>
          <a:xfrm>
            <a:off x="913149" y="298007"/>
            <a:ext cx="10364451" cy="8991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36ED1-FAC0-CDEF-2222-C4E0D6383BB4}"/>
              </a:ext>
            </a:extLst>
          </p:cNvPr>
          <p:cNvSpPr txBox="1">
            <a:spLocks/>
          </p:cNvSpPr>
          <p:nvPr/>
        </p:nvSpPr>
        <p:spPr>
          <a:xfrm>
            <a:off x="913774" y="1602557"/>
            <a:ext cx="10363826" cy="51281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1)  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загорелый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ЧГ (-гор- без ударения О),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непромокаемый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ЧГ (-мок- в значении «пропитаться жидкостью»),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НГ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2)  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, сминать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(траву),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почитатель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(таланта)  — ЧГ (И в корне, потому что есть -а-)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3)  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укротитель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(тигров)  — ПГ (кро́ткий),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благословить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ПГ (сло́во),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симпатичный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ПГ (симпа́тия)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4)  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(другу)  — ПГ (свято),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недосягаемый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НГ,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уязвить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ПГ (Язва)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5)  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блестеть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  — ЧГ (Е в корне, потому что за корнем нет -а-),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седина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(в волосах)  — ПГ (се́д), </a:t>
            </a:r>
            <a:r>
              <a:rPr 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примирять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(поссорившихся)  — ПГ (ми́р)</a:t>
            </a:r>
          </a:p>
          <a:p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124.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5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CD5E-2CF7-5E4E-9535-930CE28F2624}"/>
              </a:ext>
            </a:extLst>
          </p:cNvPr>
          <p:cNvSpPr txBox="1">
            <a:spLocks/>
          </p:cNvSpPr>
          <p:nvPr/>
        </p:nvSpPr>
        <p:spPr>
          <a:xfrm>
            <a:off x="913149" y="298007"/>
            <a:ext cx="10364451" cy="8991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EC2CC-2924-989B-B7B3-EB9E89FF69E5}"/>
              </a:ext>
            </a:extLst>
          </p:cNvPr>
          <p:cNvSpPr txBox="1">
            <a:spLocks/>
          </p:cNvSpPr>
          <p:nvPr/>
        </p:nvSpPr>
        <p:spPr>
          <a:xfrm>
            <a:off x="913774" y="1602557"/>
            <a:ext cx="10363826" cy="51281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  изг…рь, пл...вун (грунт), к...сательная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  р...гламент, стр...мянный, цв...ток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  пог...релец, вым...кнуть (под дождём), выр...с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4)  отр...слевой, ур...вень, зап...роть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5)  вып...сть, обн…жать, ав...нгард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………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0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62346-B912-C902-10F2-9FCD81B25E80}"/>
              </a:ext>
            </a:extLst>
          </p:cNvPr>
          <p:cNvSpPr txBox="1">
            <a:spLocks/>
          </p:cNvSpPr>
          <p:nvPr/>
        </p:nvSpPr>
        <p:spPr>
          <a:xfrm>
            <a:off x="913149" y="298007"/>
            <a:ext cx="10364451" cy="8991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20704-20E0-D4FC-8C1D-0743D3265CE3}"/>
              </a:ext>
            </a:extLst>
          </p:cNvPr>
          <p:cNvSpPr txBox="1">
            <a:spLocks/>
          </p:cNvSpPr>
          <p:nvPr/>
        </p:nvSpPr>
        <p:spPr>
          <a:xfrm>
            <a:off x="913774" y="1602557"/>
            <a:ext cx="10363826" cy="51281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  изг…рь, пл...вун (грунт), к...сательная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  р...гламент, стр...мянный, цв...ток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  пог...релец, вым...кнуть (под дождём), выр...с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4)  отр...слевой, ур...вень, зап...роть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5)  вып...сть, обн…жать, ав...нгард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………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8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D8445-894D-0479-0E42-79D67244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Разберите по составу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54A60-EB99-EF45-02C6-2FA63E7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988" y="803186"/>
            <a:ext cx="7173797" cy="524862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проверяющие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E8052-B632-7386-61D3-C337C16F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422" y="112295"/>
            <a:ext cx="4752927" cy="27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5A0EC-ED6F-5707-181B-CAD66193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F4DB7-9FE8-39F6-1569-0ABC7879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Разберите по составу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938ED-6316-5A42-5CDE-39255CB0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390" y="803186"/>
            <a:ext cx="7117237" cy="524862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/>
              <a:t>провер</a:t>
            </a:r>
            <a:r>
              <a:rPr lang="ru-RU" sz="6000" b="1" dirty="0"/>
              <a:t>-я-</a:t>
            </a:r>
            <a:r>
              <a:rPr lang="ru-RU" sz="6000" b="1" dirty="0" err="1"/>
              <a:t>ющ</a:t>
            </a:r>
            <a:r>
              <a:rPr lang="ru-RU" sz="6000" b="1" dirty="0"/>
              <a:t>-</a:t>
            </a:r>
            <a:r>
              <a:rPr lang="ru-RU" sz="6000" b="1" dirty="0" err="1"/>
              <a:t>ие</a:t>
            </a:r>
            <a:r>
              <a:rPr lang="ru-RU" sz="6000" b="1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64887-ED9A-466F-6181-5AA966BA3ABB}"/>
              </a:ext>
            </a:extLst>
          </p:cNvPr>
          <p:cNvSpPr txBox="1"/>
          <p:nvPr/>
        </p:nvSpPr>
        <p:spPr>
          <a:xfrm>
            <a:off x="5041355" y="275676"/>
            <a:ext cx="6593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значение данного слова связано не с понятием </a:t>
            </a:r>
            <a:r>
              <a:rPr lang="ru-RU" sz="2400" b="1" dirty="0">
                <a:solidFill>
                  <a:srgbClr val="FF0000"/>
                </a:solidFill>
              </a:rPr>
              <a:t>ВЕРЫ</a:t>
            </a:r>
            <a:r>
              <a:rPr lang="ru-RU" sz="2400" dirty="0"/>
              <a:t> («твёрдая убеждённость в чём-либо»), а с понятием правильности (</a:t>
            </a:r>
            <a:r>
              <a:rPr lang="ru-RU" sz="2400" b="1" dirty="0">
                <a:solidFill>
                  <a:srgbClr val="FF0000"/>
                </a:solidFill>
              </a:rPr>
              <a:t>проверить</a:t>
            </a:r>
            <a:r>
              <a:rPr lang="ru-RU" sz="2400" dirty="0"/>
              <a:t> - убедиться в правильности).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C183F-1594-A55A-D747-6CE6D47E239B}"/>
              </a:ext>
            </a:extLst>
          </p:cNvPr>
          <p:cNvSpPr txBox="1"/>
          <p:nvPr/>
        </p:nvSpPr>
        <p:spPr>
          <a:xfrm>
            <a:off x="505285" y="5574754"/>
            <a:ext cx="1118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Неправильное деление слова на морфемы, а также неучтённое лексическое значение слова могут привести к ошибке в написании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3369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5F0EC-6F01-9CAF-47E3-020C04DB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 Определите правило (назовите корень)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AD4C2-C998-AF58-06B9-6FFDB39E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Г..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ризонтальный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Г..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рный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Г..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рячий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Г…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Г…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рьковатый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вкус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Г…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рчичник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1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5A5F-774F-AFCF-968D-5CAAF4D6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FCBEA-348C-3AF4-0862-C3A88228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 Определите правило (назовите корень)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B0843-7433-CA38-58F9-A13FA6AB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929174" cy="5248622"/>
          </a:xfrm>
        </p:spPr>
        <p:txBody>
          <a:bodyPr>
            <a:normAutofit fontScale="85000" lnSpcReduction="2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альный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Горьк-оватый вкус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Горч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-ник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33124-B470-D2D9-9BE7-D86278F6D5EF}"/>
              </a:ext>
            </a:extLst>
          </p:cNvPr>
          <p:cNvSpPr txBox="1"/>
          <p:nvPr/>
        </p:nvSpPr>
        <p:spPr>
          <a:xfrm>
            <a:off x="505285" y="5911638"/>
            <a:ext cx="1154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Отличай безударные проверяемые, непроверяемые и чередующиеся.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34056-D7E1-47D0-F5CA-CE634E92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ADD04-C241-87D2-2A1D-D9FA3EBE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84795" cy="52486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ЗАП…ВАТЬ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ПОЛ..СКАТЬ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D7AF1-F0E9-D566-8F2D-57A894E4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785" y="4114562"/>
            <a:ext cx="475529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EC26-C7B8-B26E-46BD-5C13DE10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C53FA-0EC7-9CD8-668F-758E8F97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КОРНИ-ОМОФОНЫ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63930-67B4-5923-0C3B-8775FF9B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84795" cy="52486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ЗАП…ВАТЬ ЛЕКАРСТВО –ЗАП…ВАТЬ ПЕСНЮ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ПОЛ..СКАТЬ КОТЁНКА - ПОЛ..СКАТЬ БЕЛЬЁ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52C41-6491-D44F-7A33-3D7E3F3AD748}"/>
              </a:ext>
            </a:extLst>
          </p:cNvPr>
          <p:cNvSpPr txBox="1"/>
          <p:nvPr/>
        </p:nvSpPr>
        <p:spPr>
          <a:xfrm>
            <a:off x="505285" y="5911638"/>
            <a:ext cx="1154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 Выбор гласной зависит от контекста.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6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F526-CE00-C4D8-7387-40F84A80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2972B-D868-F3E8-D490-9F5B903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КОРНИ-ОМОФОНЫ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5FB8C-9970-3BFB-A665-5980B84A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84795" cy="52486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ВАТЬ ЛЕКАРСТВО –ЗАП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ВАТЬ ПЕСНЮ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СКАТЬ КОТЁНКА - ПОЛ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СКАТЬ БЕЛЬЁ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5111B-581F-8EDD-FDA6-71C95C401998}"/>
              </a:ext>
            </a:extLst>
          </p:cNvPr>
          <p:cNvSpPr txBox="1"/>
          <p:nvPr/>
        </p:nvSpPr>
        <p:spPr>
          <a:xfrm>
            <a:off x="1932678" y="5451643"/>
            <a:ext cx="311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Л</a:t>
            </a:r>
            <a:r>
              <a:rPr lang="ru-RU" sz="3600" dirty="0">
                <a:solidFill>
                  <a:srgbClr val="FF0000"/>
                </a:solidFill>
              </a:rPr>
              <a:t>А</a:t>
            </a:r>
            <a:r>
              <a:rPr lang="ru-RU" sz="3600" dirty="0"/>
              <a:t>СКА</a:t>
            </a:r>
          </a:p>
          <a:p>
            <a:r>
              <a:rPr lang="ru-RU" sz="3600" dirty="0"/>
              <a:t>ПОЛ</a:t>
            </a:r>
            <a:r>
              <a:rPr lang="ru-RU" sz="3600" dirty="0">
                <a:solidFill>
                  <a:srgbClr val="FF0000"/>
                </a:solidFill>
              </a:rPr>
              <a:t>О</a:t>
            </a:r>
            <a:r>
              <a:rPr lang="ru-RU" sz="3600" dirty="0"/>
              <a:t>ЩЕТ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D2F422D-63B5-D5A1-3376-ECB71A4DAD90}"/>
              </a:ext>
            </a:extLst>
          </p:cNvPr>
          <p:cNvSpPr/>
          <p:nvPr/>
        </p:nvSpPr>
        <p:spPr>
          <a:xfrm rot="2828723">
            <a:off x="4225058" y="3635240"/>
            <a:ext cx="325104" cy="2163647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70B8B6-CBD8-46BF-B061-2F92AF73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652" y="4545188"/>
            <a:ext cx="1664352" cy="156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18260B-42F2-45FE-D8B2-3A41616C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40840" y="840977"/>
            <a:ext cx="1664352" cy="156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BA8E00-91B4-02E7-7DB1-D3358351F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12" y="1563439"/>
            <a:ext cx="1566808" cy="1664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F84B24-3560-C234-D14C-C0756EB97C8E}"/>
              </a:ext>
            </a:extLst>
          </p:cNvPr>
          <p:cNvSpPr txBox="1"/>
          <p:nvPr/>
        </p:nvSpPr>
        <p:spPr>
          <a:xfrm>
            <a:off x="2402817" y="518596"/>
            <a:ext cx="1566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>
                <a:solidFill>
                  <a:srgbClr val="FF0000"/>
                </a:solidFill>
              </a:rPr>
              <a:t>И</a:t>
            </a:r>
            <a:r>
              <a:rPr lang="ru-RU" sz="3200" dirty="0"/>
              <a:t>ТЬ</a:t>
            </a:r>
          </a:p>
          <a:p>
            <a:r>
              <a:rPr lang="ru-RU" sz="3200" dirty="0"/>
              <a:t>П</a:t>
            </a:r>
            <a:r>
              <a:rPr lang="ru-RU" sz="3200" dirty="0">
                <a:solidFill>
                  <a:srgbClr val="FF0000"/>
                </a:solidFill>
              </a:rPr>
              <a:t>Е</a:t>
            </a:r>
            <a:r>
              <a:rPr lang="ru-RU" sz="3200" dirty="0"/>
              <a:t>ТЬ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7F9D1E-7EFF-24A4-1217-AFB7D46B96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52"/>
          <a:stretch>
            <a:fillRect/>
          </a:stretch>
        </p:blipFill>
        <p:spPr>
          <a:xfrm>
            <a:off x="5175413" y="277187"/>
            <a:ext cx="2741147" cy="16643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4390D4-B59C-79F1-A4FC-04A746379F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471" r="11859" b="7743"/>
          <a:stretch>
            <a:fillRect/>
          </a:stretch>
        </p:blipFill>
        <p:spPr>
          <a:xfrm>
            <a:off x="8818155" y="277187"/>
            <a:ext cx="2539100" cy="1664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F371F-0CC3-9F62-2095-36E5BFE62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365" y="4809428"/>
            <a:ext cx="2831677" cy="1887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BE2F9-82A5-429B-3FE7-B9744010A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2190" y="4864072"/>
            <a:ext cx="2831678" cy="18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07CB1-B51D-326B-B35C-EEB55348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2349925"/>
            <a:ext cx="4106779" cy="2456442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A7A8D-7919-880F-997E-E19364FB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463" y="803186"/>
            <a:ext cx="7064542" cy="5713293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…дут три девицы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…дут гости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картошку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дверь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…жать старшим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…жать – дрожать на ветру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…дать на жаре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…дать друга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пленника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…лить на себя груз – в…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шерсть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8EF82-9AE3-607A-5F7B-3B6B11E30E14}"/>
              </a:ext>
            </a:extLst>
          </p:cNvPr>
          <p:cNvSpPr txBox="1"/>
          <p:nvPr/>
        </p:nvSpPr>
        <p:spPr>
          <a:xfrm>
            <a:off x="395037" y="341521"/>
            <a:ext cx="448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Закрепляем корни-омофоны</a:t>
            </a:r>
          </a:p>
        </p:txBody>
      </p:sp>
    </p:spTree>
    <p:extLst>
      <p:ext uri="{BB962C8B-B14F-4D97-AF65-F5344CB8AC3E}">
        <p14:creationId xmlns:p14="http://schemas.microsoft.com/office/powerpoint/2010/main" val="1724427050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737</TotalTime>
  <Words>806</Words>
  <Application>Microsoft Office PowerPoint</Application>
  <PresentationFormat>Широкоэкранный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 Light</vt:lpstr>
      <vt:lpstr>Rockwell</vt:lpstr>
      <vt:lpstr>Times New Roman</vt:lpstr>
      <vt:lpstr>Wingdings</vt:lpstr>
      <vt:lpstr>Атлас</vt:lpstr>
      <vt:lpstr>Презентация PowerPoint</vt:lpstr>
      <vt:lpstr>Разберите по составу</vt:lpstr>
      <vt:lpstr>Разберите по составу</vt:lpstr>
      <vt:lpstr>Вставьте пропущенные буквы. Определите правило (назовите корень) </vt:lpstr>
      <vt:lpstr>Вставьте пропущенные буквы. Определите правило (назовите корень) </vt:lpstr>
      <vt:lpstr>Вставьте пропущенные буквы</vt:lpstr>
      <vt:lpstr>КОРНИ-ОМОФОНЫ</vt:lpstr>
      <vt:lpstr>КОРНИ-ОМОФОНЫ</vt:lpstr>
      <vt:lpstr>Вставьте пропущенные буквы.</vt:lpstr>
      <vt:lpstr>-оро – ра- -ере – ре- -оло – ла- -ело – ле-</vt:lpstr>
      <vt:lpstr>-оро – ра- -ере – ре- -оло – ла- -ело – ле-</vt:lpstr>
      <vt:lpstr>Презентация PowerPoint</vt:lpstr>
      <vt:lpstr>Однокоренные слова  с суффиксами  –ыва-/-ива-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колес</dc:creator>
  <cp:lastModifiedBy>Екатерина колес</cp:lastModifiedBy>
  <cp:revision>57</cp:revision>
  <dcterms:created xsi:type="dcterms:W3CDTF">2025-08-14T10:39:52Z</dcterms:created>
  <dcterms:modified xsi:type="dcterms:W3CDTF">2025-11-02T20:53:39Z</dcterms:modified>
</cp:coreProperties>
</file>