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7" r:id="rId5"/>
    <p:sldId id="261" r:id="rId6"/>
    <p:sldId id="258" r:id="rId7"/>
    <p:sldId id="260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DF0509-3F84-4AB6-8FB0-D5A24E3F1FDA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E882BA-EA40-4AFF-B910-B70E43E4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16DE9A-3DF7-4AC9-9EAD-04908ECDBA68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F6B8E32-7B51-4965-8D9C-E4BDC064FA94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221EC75-F149-43DE-B8E1-99D5966AD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90F1F-4093-45E8-8C3A-C493CE2BE63B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C94F-61C4-4506-BB60-D363A7068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73D9-9576-40F3-99F4-04610650CDCF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081A-82CF-43F5-8DB7-B56458409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935CB6-B147-4823-BE9E-57AB4F4156D3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0C3A73-63DE-4DB0-9CED-C6AC99EF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B1A05EB-7D8E-453D-BAEF-97B94107A11F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3DBC393-1274-4061-B1A4-1BE6A615A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E923A3-D76D-4B05-A976-9697CCE4B8D4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D97C49-67C8-4E7E-B390-B9137D253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9F356F-FDBA-4954-9582-7436DBFB0996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BF1870-C2FA-4C2C-BD90-ED9418B22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EAF505-F31F-45D8-9566-13981EDC349C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25B2BD-FB54-4908-AF97-3CC0B35BE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5EBE-5EF8-42F5-9568-6A27277A4E00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6857-9BCC-4D3A-9461-7861CADAB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2479901-D0A7-4B1D-B4DE-AE4CB851D4B6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D9D4AD7-B7E7-4E3A-9241-D2B035BC6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35106EC-ED06-468B-A70F-2EECD38C7782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DCBE20F-123A-43A3-9D70-5166E16A5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5368D5-BCE0-460C-86A1-5FF66C489110}" type="datetimeFigureOut">
              <a:rPr lang="ru-RU"/>
              <a:pPr>
                <a:defRPr/>
              </a:pPr>
              <a:t>23.10.2025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BCEC5BE-F4BC-4315-BB8B-BE30EA1B0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08" r:id="rId7"/>
    <p:sldLayoutId id="2147483917" r:id="rId8"/>
    <p:sldLayoutId id="2147483918" r:id="rId9"/>
    <p:sldLayoutId id="2147483909" r:id="rId10"/>
    <p:sldLayoutId id="2147483910" r:id="rId11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01%20Promenade%201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13%20%20Cum%20Mortuis%20In%20Linqua%20Mortua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15%20The%20Great%20Gate%20Of%20Kiev.wav" TargetMode="External"/><Relationship Id="rId1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14%20The%20Little%20Hut%20On%20Chickens'%20Legs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04%20The%20Old%20Castle.wav" TargetMode="External"/><Relationship Id="rId1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16-MUSSORGSKY%20Pictures%20at%20an%20Exhibition%20&#1055;&#1056;&#1054;&#1043;&#1059;&#1051;&#1050;&#1040;%20&#1080;%20&#1043;&#1053;&#1054;&#1052;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07%20Bydlo.wav" TargetMode="External"/><Relationship Id="rId1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06%20Tuileries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10%20Samuel%20Goldenberg%20&amp;%20The%20Schmuyle.wav" TargetMode="External"/><Relationship Id="rId1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09%20Ballet%20Of%20The%20Unhatched%20Chicks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12%20Catacombs,%20Roman%20Sepulchre.wav" TargetMode="External"/><Relationship Id="rId1" Type="http://schemas.openxmlformats.org/officeDocument/2006/relationships/audio" Target="file:///D:\001&#1096;&#1082;&#1086;&#1083;&#1072;2015&#1092;&#1083;&#1077;&#1096;\&#1055;&#1088;&#1086;&#1077;&#1082;&#1090;&#1099;\&#1052;&#1059;&#1057;&#1054;&#1056;&#1043;&#1057;&#1050;&#1048;&#1049;-&#1055;&#1088;&#1080;&#1079;&#1084;&#1072;-25\11%20The%20Market%20Place%20At%20Limoges.wa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97887" cy="17526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2800" b="1" dirty="0" smtClean="0"/>
              <a:t>Издательский дом «Первое сентября»</a:t>
            </a:r>
          </a:p>
          <a:p>
            <a:pPr>
              <a:spcBef>
                <a:spcPct val="0"/>
              </a:spcBef>
            </a:pPr>
            <a:endParaRPr lang="ru-RU" sz="1100" dirty="0" smtClean="0"/>
          </a:p>
          <a:p>
            <a:pPr algn="ctr">
              <a:spcBef>
                <a:spcPct val="0"/>
              </a:spcBef>
            </a:pPr>
            <a:r>
              <a:rPr lang="ru-RU" sz="2200" b="1" dirty="0" smtClean="0"/>
              <a:t> </a:t>
            </a:r>
            <a:r>
              <a:rPr lang="ru-RU" sz="2800" b="1" dirty="0" smtClean="0"/>
              <a:t>Конкурс «Презентация к урок</a:t>
            </a:r>
            <a:r>
              <a:rPr lang="ru-RU" sz="2200" b="1" dirty="0" smtClean="0"/>
              <a:t>у</a:t>
            </a:r>
            <a:endParaRPr lang="ru-RU" sz="2200" dirty="0" smtClean="0"/>
          </a:p>
          <a:p>
            <a:pPr algn="ctr">
              <a:spcBef>
                <a:spcPct val="0"/>
              </a:spcBef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pPr algn="ctr">
              <a:spcBef>
                <a:spcPct val="0"/>
              </a:spcBef>
            </a:pPr>
            <a:endParaRPr lang="ru-RU" sz="2400" dirty="0" smtClean="0"/>
          </a:p>
        </p:txBody>
      </p:sp>
      <p:pic>
        <p:nvPicPr>
          <p:cNvPr id="7" name="Рисунок 6" descr="YwaVdlq4eiM.jpg"/>
          <p:cNvPicPr>
            <a:picLocks noChangeAspect="1"/>
          </p:cNvPicPr>
          <p:nvPr/>
        </p:nvPicPr>
        <p:blipFill>
          <a:blip r:embed="rId2" cstate="print"/>
          <a:srcRect l="17705" t="17457" r="14591" b="22464"/>
          <a:stretch>
            <a:fillRect/>
          </a:stretch>
        </p:blipFill>
        <p:spPr>
          <a:xfrm>
            <a:off x="467544" y="3068960"/>
            <a:ext cx="2332344" cy="2927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124075" y="5013325"/>
            <a:ext cx="662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й</a:t>
            </a:r>
            <a:endParaRPr lang="ru-RU"/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3348038" y="5373688"/>
            <a:ext cx="4824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Из </a:t>
            </a:r>
            <a:r>
              <a:rPr lang="ru-RU" sz="2000" b="1" i="1"/>
              <a:t>практики</a:t>
            </a:r>
            <a:r>
              <a:rPr lang="ru-RU" b="1" i="1"/>
              <a:t> школьного урока музыки</a:t>
            </a:r>
            <a:endParaRPr lang="ru-RU" i="1"/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1763688" y="1628800"/>
            <a:ext cx="604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УЧЕБНЫЙ ПРОЕКТ</a:t>
            </a:r>
            <a:endParaRPr lang="ru-RU" dirty="0"/>
          </a:p>
          <a:p>
            <a:pPr algn="ctr"/>
            <a:r>
              <a:rPr lang="ru-RU" dirty="0"/>
              <a:t>(инновации в образовательном процессе)</a:t>
            </a:r>
          </a:p>
        </p:txBody>
      </p:sp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3059832" y="3068960"/>
            <a:ext cx="5905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Смысловое единство </a:t>
            </a:r>
            <a:endParaRPr lang="ru-RU" sz="3200" dirty="0"/>
          </a:p>
          <a:p>
            <a:pPr algn="ctr"/>
            <a:r>
              <a:rPr lang="ru-RU" sz="3200" b="1" dirty="0"/>
              <a:t>фортепианного цикла Модеста Мусоргского "Картинки с выставки"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9338" y="5949950"/>
            <a:ext cx="2160587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Москва, 2025 г.</a:t>
            </a:r>
            <a:endParaRPr lang="ru-RU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395288" y="549275"/>
            <a:ext cx="8280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accent6"/>
                </a:solidFill>
              </a:rPr>
              <a:t>Следует отметить, что начало и конец цикла </a:t>
            </a:r>
          </a:p>
          <a:p>
            <a:pPr algn="ctr">
              <a:defRPr/>
            </a:pPr>
            <a:r>
              <a:rPr lang="ru-RU" sz="2200" dirty="0">
                <a:solidFill>
                  <a:schemeClr val="accent6"/>
                </a:solidFill>
              </a:rPr>
              <a:t>образуют классическую схему –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6"/>
                </a:solidFill>
              </a:rPr>
              <a:t>вопрос-проблема и ответ-решение</a:t>
            </a:r>
            <a:r>
              <a:rPr lang="ru-RU" sz="2200" dirty="0">
                <a:solidFill>
                  <a:schemeClr val="accent6"/>
                </a:solidFill>
              </a:rPr>
              <a:t>. 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68313" y="1916113"/>
            <a:ext cx="7777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sz="2400" b="1" dirty="0">
                <a:solidFill>
                  <a:schemeClr val="accent6"/>
                </a:solidFill>
              </a:rPr>
              <a:t>ВОПРОС-ПРОБЛЕМА: </a:t>
            </a:r>
            <a:r>
              <a:rPr lang="ru-RU" sz="2400" b="1" dirty="0">
                <a:solidFill>
                  <a:schemeClr val="accent6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6"/>
                </a:solidFill>
                <a:cs typeface="Times New Roman" pitchFamily="18" charset="0"/>
              </a:rPr>
              <a:t>ПРОГУЛКА</a:t>
            </a:r>
            <a:r>
              <a:rPr lang="ru-RU" sz="2400" b="1" dirty="0">
                <a:solidFill>
                  <a:schemeClr val="accent6"/>
                </a:solidFill>
                <a:latin typeface="Cambria" pitchFamily="18" charset="0"/>
                <a:cs typeface="Times New Roman" pitchFamily="18" charset="0"/>
              </a:rPr>
              <a:t>»</a:t>
            </a:r>
            <a:r>
              <a:rPr lang="ru-RU" sz="2400" b="1" dirty="0">
                <a:solidFill>
                  <a:schemeClr val="accent6"/>
                </a:solidFill>
                <a:cs typeface="Times New Roman" pitchFamily="18" charset="0"/>
              </a:rPr>
              <a:t> и </a:t>
            </a:r>
            <a:r>
              <a:rPr lang="ru-RU" sz="2400" b="1" dirty="0">
                <a:solidFill>
                  <a:schemeClr val="accent6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6"/>
                </a:solidFill>
                <a:cs typeface="Times New Roman" pitchFamily="18" charset="0"/>
              </a:rPr>
              <a:t>ГНОМ</a:t>
            </a:r>
            <a:r>
              <a:rPr lang="ru-RU" sz="2400" b="1" dirty="0">
                <a:solidFill>
                  <a:schemeClr val="accent6"/>
                </a:solidFill>
                <a:latin typeface="Cambria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accent6"/>
              </a:solidFill>
              <a:latin typeface="Cambria" pitchFamily="18" charset="0"/>
            </a:endParaRP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395288" y="2492375"/>
            <a:ext cx="84248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/>
              <a:t>Начинается сюита темой </a:t>
            </a:r>
            <a:r>
              <a:rPr lang="ru-RU" sz="2200" b="1" dirty="0">
                <a:solidFill>
                  <a:schemeClr val="accent6"/>
                </a:solidFill>
              </a:rPr>
              <a:t>"ПРОГУЛКИ"</a:t>
            </a:r>
            <a:r>
              <a:rPr lang="ru-RU" sz="2200" dirty="0">
                <a:solidFill>
                  <a:schemeClr val="accent6"/>
                </a:solidFill>
              </a:rPr>
              <a:t> </a:t>
            </a:r>
            <a:r>
              <a:rPr lang="ru-RU" sz="2200" dirty="0"/>
              <a:t>- величественной, торжественной, сильной, распевной - это образ благородный и воодушевленный. Здесь – самые сильные стороны национального русского характера —  широта, радушие, открытость, доброжелательность, сила и сдержанность, внимание и готовность воспринимать новое...</a:t>
            </a:r>
          </a:p>
          <a:p>
            <a:pPr algn="ctr">
              <a:defRPr/>
            </a:pPr>
            <a:endParaRPr lang="ru-RU" sz="2200" dirty="0"/>
          </a:p>
          <a:p>
            <a:pPr algn="ctr">
              <a:defRPr/>
            </a:pPr>
            <a:endParaRPr lang="ru-RU" sz="2200" dirty="0"/>
          </a:p>
          <a:p>
            <a:pPr algn="ctr">
              <a:defRPr/>
            </a:pPr>
            <a:r>
              <a:rPr lang="ru-RU" sz="2200" dirty="0"/>
              <a:t>Тем неожиданнее - остановка у первой картины </a:t>
            </a:r>
            <a:r>
              <a:rPr lang="ru-RU" sz="2200" b="1" dirty="0"/>
              <a:t>"ГНОМ".</a:t>
            </a:r>
            <a:r>
              <a:rPr lang="ru-RU" sz="2200" dirty="0"/>
              <a:t> Такой резкий контраст с настроением Прогулки - указывает на чуждость этого образа первоначальному настроению. </a:t>
            </a: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7" name="01 Promenade 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4508500"/>
            <a:ext cx="5921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468313" y="692150"/>
            <a:ext cx="81359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sz="2200" b="1"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2200" b="1">
                <a:cs typeface="Times New Roman" pitchFamily="18" charset="0"/>
              </a:rPr>
              <a:t>КАТАКОМБЫ</a:t>
            </a:r>
            <a:r>
              <a:rPr lang="ru-RU" sz="2200" b="1">
                <a:latin typeface="Cambria" pitchFamily="18" charset="0"/>
                <a:cs typeface="Times New Roman" pitchFamily="18" charset="0"/>
              </a:rPr>
              <a:t>»</a:t>
            </a:r>
            <a:r>
              <a:rPr lang="ru-RU" sz="2200" b="1">
                <a:cs typeface="Times New Roman" pitchFamily="18" charset="0"/>
              </a:rPr>
              <a:t> </a:t>
            </a:r>
            <a:r>
              <a:rPr lang="ru-RU" sz="2200">
                <a:cs typeface="Times New Roman" pitchFamily="18" charset="0"/>
              </a:rPr>
              <a:t>переходят в номер</a:t>
            </a:r>
          </a:p>
          <a:p>
            <a:pPr indent="180975" algn="ctr"/>
            <a:r>
              <a:rPr lang="ru-RU" sz="2200">
                <a:solidFill>
                  <a:srgbClr val="E8B7B7"/>
                </a:solidFill>
                <a:latin typeface="Cambria" pitchFamily="18" charset="0"/>
                <a:cs typeface="Times New Roman" pitchFamily="18" charset="0"/>
              </a:rPr>
              <a:t>	«</a:t>
            </a:r>
            <a:r>
              <a:rPr lang="ru-RU" sz="2200" b="1">
                <a:solidFill>
                  <a:srgbClr val="E8B7B7"/>
                </a:solidFill>
                <a:cs typeface="Times New Roman" pitchFamily="18" charset="0"/>
              </a:rPr>
              <a:t>С МЕРТВЫМИ НА МЕРТВОМ ЯЗЫКЕ</a:t>
            </a:r>
            <a:r>
              <a:rPr lang="ru-RU" sz="2200">
                <a:solidFill>
                  <a:srgbClr val="E8B7B7"/>
                </a:solidFill>
                <a:latin typeface="Cambria" pitchFamily="18" charset="0"/>
                <a:cs typeface="Times New Roman" pitchFamily="18" charset="0"/>
              </a:rPr>
              <a:t>»</a:t>
            </a:r>
            <a:r>
              <a:rPr lang="ru-RU" sz="2200">
                <a:solidFill>
                  <a:srgbClr val="E8B7B7"/>
                </a:solidFill>
                <a:cs typeface="Times New Roman" pitchFamily="18" charset="0"/>
              </a:rPr>
              <a:t>. </a:t>
            </a:r>
          </a:p>
          <a:p>
            <a:pPr indent="180975" algn="ctr"/>
            <a:endParaRPr lang="ru-RU" sz="2200">
              <a:solidFill>
                <a:srgbClr val="E8B7B7"/>
              </a:solidFill>
              <a:cs typeface="Times New Roman" pitchFamily="18" charset="0"/>
            </a:endParaRPr>
          </a:p>
          <a:p>
            <a:pPr indent="180975" algn="ctr"/>
            <a:r>
              <a:rPr lang="ru-RU" sz="2200"/>
              <a:t> </a:t>
            </a:r>
          </a:p>
          <a:p>
            <a:pPr indent="180975" algn="ctr"/>
            <a:r>
              <a:rPr lang="ru-RU" sz="2200">
                <a:cs typeface="Times New Roman" pitchFamily="18" charset="0"/>
              </a:rPr>
              <a:t>Обращаясь к прошлому, </a:t>
            </a:r>
            <a:r>
              <a:rPr lang="ru-RU" sz="2200"/>
              <a:t>Мусоргский не любуется окаменелыми останками и пустынными коридорами – </a:t>
            </a:r>
          </a:p>
          <a:p>
            <a:pPr indent="180975" algn="ctr"/>
            <a:r>
              <a:rPr lang="ru-RU" sz="2200"/>
              <a:t>он разговаривает с духом Гартмана. </a:t>
            </a:r>
          </a:p>
          <a:p>
            <a:pPr indent="180975" algn="ctr"/>
            <a:r>
              <a:rPr lang="ru-RU" sz="2200"/>
              <a:t>Российская мечта в понимании Гартмана и Мусоргского - движение к сказочному городу, воплощению национального духа и самобытности. </a:t>
            </a:r>
          </a:p>
          <a:p>
            <a:pPr indent="180975" algn="ctr"/>
            <a:endParaRPr lang="ru-RU" sz="2200" b="1"/>
          </a:p>
          <a:p>
            <a:pPr indent="180975" algn="ctr"/>
            <a:r>
              <a:rPr lang="ru-RU" sz="2200" b="1"/>
              <a:t>Обращаясь к прошлому, Мусоргский находит опору для своих жизненных установок и идей. </a:t>
            </a:r>
            <a:endParaRPr lang="ru-RU" sz="2200"/>
          </a:p>
          <a:p>
            <a:pPr indent="180975"/>
            <a:endParaRPr lang="ru-RU" sz="2200"/>
          </a:p>
        </p:txBody>
      </p:sp>
      <p:pic>
        <p:nvPicPr>
          <p:cNvPr id="3" name="13  Cum Mortuis In Linqua Mortu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7651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23850" y="404813"/>
            <a:ext cx="8388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>
              <a:defRPr/>
            </a:pPr>
            <a:r>
              <a:rPr lang="ru-RU" sz="2400" b="1" dirty="0">
                <a:solidFill>
                  <a:schemeClr val="accent6"/>
                </a:solidFill>
                <a:cs typeface="Times New Roman" pitchFamily="18" charset="0"/>
              </a:rPr>
              <a:t>ОТВЕТ-РЕШЕНИЕ: </a:t>
            </a:r>
          </a:p>
          <a:p>
            <a:pPr indent="269875" algn="ctr">
              <a:defRPr/>
            </a:pPr>
            <a:r>
              <a:rPr lang="ru-RU" sz="2200" b="1" dirty="0">
                <a:solidFill>
                  <a:schemeClr val="accent6"/>
                </a:solidFill>
              </a:rPr>
              <a:t>"ИЗБУШКА НА КУРЬИХ НОЖКАХ" ("БАБА ЯГА")</a:t>
            </a:r>
            <a:r>
              <a:rPr lang="ru-RU" sz="2200" dirty="0">
                <a:solidFill>
                  <a:schemeClr val="accent6"/>
                </a:solidFill>
              </a:rPr>
              <a:t> и «</a:t>
            </a:r>
            <a:r>
              <a:rPr lang="ru-RU" sz="2200" b="1" dirty="0">
                <a:solidFill>
                  <a:schemeClr val="accent6"/>
                </a:solidFill>
              </a:rPr>
              <a:t>БОГАТЫРСКИЕ ВОРОТА (в стольном городе во Киеве)»</a:t>
            </a:r>
            <a:endParaRPr lang="ru-RU" sz="2200" dirty="0">
              <a:solidFill>
                <a:schemeClr val="accent6"/>
              </a:solidFill>
              <a:cs typeface="Times New Roman" pitchFamily="18" charset="0"/>
            </a:endParaRPr>
          </a:p>
          <a:p>
            <a:pPr indent="269875" algn="ctr" eaLnBrk="0" hangingPunct="0">
              <a:defRPr/>
            </a:pPr>
            <a:r>
              <a:rPr lang="ru-RU" sz="2200" dirty="0">
                <a:cs typeface="Times New Roman" pitchFamily="18" charset="0"/>
              </a:rPr>
              <a:t>В заключительных номерах сюиты, дается решение проблемы Русского вопроса. </a:t>
            </a:r>
            <a:endParaRPr lang="ru-RU" sz="2200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468313" y="2590800"/>
            <a:ext cx="82089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>
              <a:defRPr/>
            </a:pPr>
            <a:r>
              <a:rPr lang="ru-RU" sz="2200" b="1" dirty="0">
                <a:solidFill>
                  <a:schemeClr val="accent6"/>
                </a:solidFill>
                <a:cs typeface="Times New Roman" pitchFamily="18" charset="0"/>
              </a:rPr>
              <a:t>"ИЗБУШКА НА КУРЬИХ НОЖКАХ" ("БАБА ЯГА«)</a:t>
            </a:r>
            <a:endParaRPr lang="ru-RU" sz="2200" dirty="0"/>
          </a:p>
          <a:p>
            <a:pPr indent="269875" algn="ctr" eaLnBrk="0" hangingPunct="0">
              <a:defRPr/>
            </a:pPr>
            <a:r>
              <a:rPr lang="ru-RU" sz="2200" dirty="0">
                <a:cs typeface="Times New Roman" pitchFamily="18" charset="0"/>
              </a:rPr>
              <a:t>Это обращение к животворному источнику народного фольклора. Сказка учит нас различать добро и зло - и показывает, как важно победить злое начало. </a:t>
            </a:r>
            <a:endParaRPr lang="ru-RU" sz="2200" dirty="0"/>
          </a:p>
          <a:p>
            <a:pPr indent="269875" algn="ctr" eaLnBrk="0" hangingPunct="0">
              <a:defRPr/>
            </a:pPr>
            <a:endParaRPr lang="ru-RU" sz="2200" dirty="0">
              <a:latin typeface="Cambria" pitchFamily="18" charset="0"/>
            </a:endParaRPr>
          </a:p>
          <a:p>
            <a:pPr indent="269875" algn="ctr" eaLnBrk="0" hangingPunct="0">
              <a:defRPr/>
            </a:pPr>
            <a:r>
              <a:rPr lang="ru-RU" sz="2200" dirty="0"/>
              <a:t>Результат этого понимания – </a:t>
            </a:r>
            <a:r>
              <a:rPr lang="ru-RU" sz="2200" dirty="0">
                <a:solidFill>
                  <a:schemeClr val="accent6"/>
                </a:solidFill>
              </a:rPr>
              <a:t>«</a:t>
            </a:r>
            <a:r>
              <a:rPr lang="ru-RU" sz="2200" b="1" dirty="0">
                <a:solidFill>
                  <a:schemeClr val="accent6"/>
                </a:solidFill>
              </a:rPr>
              <a:t>БОГАТЫРСКИЕ ВОРОТА (в стольном городе во Киеве)». </a:t>
            </a:r>
            <a:r>
              <a:rPr lang="ru-RU" sz="2200" dirty="0"/>
              <a:t>Победное звучание колоколов, которое прерывается дважды церковным пением. Композитор дает ответ, где можно получить ответы на все вопросы, обратившись к древнейшим практикам постижения мира в его цельности и единстве - религии...</a:t>
            </a:r>
            <a:endParaRPr lang="ru-RU" sz="2200" dirty="0">
              <a:latin typeface="Cambria" pitchFamily="18" charset="0"/>
            </a:endParaRPr>
          </a:p>
        </p:txBody>
      </p:sp>
      <p:pic>
        <p:nvPicPr>
          <p:cNvPr id="4" name="14 The Little Hut On Chickens' Leg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22050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5 The Great Gate Of Kiev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3716338"/>
            <a:ext cx="5921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23850" y="666750"/>
            <a:ext cx="83534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/>
            <a:r>
              <a:rPr lang="ru-RU" sz="2200" b="1"/>
              <a:t>Строгость и торжественность церковного напева противостоит пугающей нервозности "Гнома"  -  </a:t>
            </a:r>
          </a:p>
          <a:p>
            <a:pPr indent="269875" algn="ctr"/>
            <a:r>
              <a:rPr lang="ru-RU" sz="2200" b="1"/>
              <a:t>усмиряет и гармонизует</a:t>
            </a:r>
          </a:p>
          <a:p>
            <a:pPr indent="269875" algn="ctr"/>
            <a:r>
              <a:rPr lang="ru-RU" sz="2200" b="1"/>
              <a:t>непредсказуемость его напряжения, </a:t>
            </a:r>
          </a:p>
          <a:p>
            <a:pPr indent="269875" algn="ctr"/>
            <a:r>
              <a:rPr lang="ru-RU" sz="2200" b="1"/>
              <a:t>объясняет и указывает путь освобождения – </a:t>
            </a:r>
          </a:p>
          <a:p>
            <a:pPr indent="269875" algn="ctr"/>
            <a:r>
              <a:rPr lang="ru-RU" sz="2200" b="1"/>
              <a:t>движение к праздничному колокольному перезвону "Богатырских ворот" – </a:t>
            </a:r>
          </a:p>
          <a:p>
            <a:pPr indent="269875" algn="ctr"/>
            <a:r>
              <a:rPr lang="ru-RU" sz="2200" b="1"/>
              <a:t>символу могущества и процветания Руси.</a:t>
            </a:r>
          </a:p>
          <a:p>
            <a:pPr indent="269875" algn="ctr"/>
            <a:endParaRPr lang="ru-RU" sz="2200" b="1"/>
          </a:p>
          <a:p>
            <a:pPr indent="269875" algn="ctr"/>
            <a:r>
              <a:rPr lang="ru-RU" sz="2200"/>
              <a:t>Можно утверждать, что это музыкальное воплощение </a:t>
            </a:r>
          </a:p>
          <a:p>
            <a:pPr indent="269875" algn="ctr"/>
            <a:r>
              <a:rPr lang="ru-RU" sz="2200" b="1"/>
              <a:t>Великой  мечты о прекрасном царстве добра, справедливости и величия Руси</a:t>
            </a:r>
            <a:r>
              <a:rPr lang="ru-RU" sz="2200"/>
              <a:t>.</a:t>
            </a:r>
          </a:p>
          <a:p>
            <a:pPr indent="269875" algn="ctr"/>
            <a:endParaRPr lang="ru-RU">
              <a:latin typeface="Cambria" pitchFamily="18" charset="0"/>
            </a:endParaRPr>
          </a:p>
        </p:txBody>
      </p:sp>
      <p:pic>
        <p:nvPicPr>
          <p:cNvPr id="22531" name="Рисунок 4" descr="fc60589a71207e0062f7f25fdc12e18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373688"/>
            <a:ext cx="63373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11188" y="292100"/>
            <a:ext cx="80645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200">
                <a:cs typeface="Times New Roman" pitchFamily="18" charset="0"/>
              </a:rPr>
              <a:t>Сегодня мы обратимся к циклу "Картинки с выставки" и попробуем увидеть смысловое единство </a:t>
            </a:r>
          </a:p>
          <a:p>
            <a:pPr indent="450850" algn="ctr"/>
            <a:r>
              <a:rPr lang="ru-RU" sz="2200"/>
              <a:t>всех 10-ти номеров сюиты. </a:t>
            </a:r>
            <a:endParaRPr lang="ru-RU" sz="2200">
              <a:cs typeface="Times New Roman" pitchFamily="18" charset="0"/>
            </a:endParaRPr>
          </a:p>
          <a:p>
            <a:pPr indent="450850" algn="just"/>
            <a:endParaRPr lang="ru-RU" sz="2200">
              <a:cs typeface="Times New Roman" pitchFamily="18" charset="0"/>
            </a:endParaRPr>
          </a:p>
          <a:p>
            <a:pPr indent="450850" algn="ctr"/>
            <a:r>
              <a:rPr lang="ru-RU" sz="2200"/>
              <a:t>Сама картина - только импульс для воплощения музыкальной идеи. Каждая из пьес - цельный и законченный образ, но их близкое расположение, порядок, представленный в цикле - рождает новые образы и новые загадки…</a:t>
            </a:r>
          </a:p>
          <a:p>
            <a:pPr indent="450850" algn="ctr"/>
            <a:r>
              <a:rPr lang="ru-RU" sz="2200"/>
              <a:t>Понять логику построения всего цикла, выбор номеров и порядок их следования - значит, найти решение и отгадку единства цикла и содержание его главной идеи. </a:t>
            </a:r>
          </a:p>
          <a:p>
            <a:pPr indent="450850" algn="just"/>
            <a:endParaRPr lang="ru-RU" sz="2000"/>
          </a:p>
          <a:p>
            <a:pPr indent="450850" algn="just"/>
            <a:endParaRPr lang="ru-RU" sz="2000">
              <a:latin typeface="Cambria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8313" y="4570413"/>
            <a:ext cx="813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sz="2200" b="1">
                <a:cs typeface="Times New Roman" pitchFamily="18" charset="0"/>
              </a:rPr>
              <a:t>Иею сюиты можно рассмотреть в двух плоскостях:</a:t>
            </a:r>
            <a:endParaRPr lang="ru-RU" sz="2200"/>
          </a:p>
          <a:p>
            <a:pPr indent="180975" algn="ctr" eaLnBrk="0" hangingPunct="0"/>
            <a:r>
              <a:rPr lang="ru-RU" sz="2200">
                <a:cs typeface="Times New Roman" pitchFamily="18" charset="0"/>
              </a:rPr>
              <a:t>1. Попытки понять и обозначить национальную идею и пути развития российской самобытности.</a:t>
            </a:r>
            <a:endParaRPr lang="ru-RU" sz="2200"/>
          </a:p>
          <a:p>
            <a:pPr indent="180975" algn="ctr" eaLnBrk="0" hangingPunct="0"/>
            <a:r>
              <a:rPr lang="ru-RU" sz="2200">
                <a:cs typeface="Times New Roman" pitchFamily="18" charset="0"/>
              </a:rPr>
              <a:t>2. Сравнение Запада и России (в русле борьбы славянофилов с западниками)</a:t>
            </a:r>
            <a:endParaRPr lang="ru-RU" sz="22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8313" y="2133600"/>
            <a:ext cx="82804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200" b="1">
                <a:solidFill>
                  <a:srgbClr val="FFFF00"/>
                </a:solidFill>
                <a:cs typeface="Times New Roman" pitchFamily="18" charset="0"/>
              </a:rPr>
              <a:t>ЗАПАД  (картина Нового времени) : </a:t>
            </a:r>
          </a:p>
          <a:p>
            <a:r>
              <a:rPr lang="ru-RU" sz="2200">
                <a:cs typeface="Times New Roman" pitchFamily="18" charset="0"/>
              </a:rPr>
              <a:t>Прогулка - Гном.- Старый замок; </a:t>
            </a:r>
          </a:p>
          <a:p>
            <a:r>
              <a:rPr lang="ru-RU" sz="2200">
                <a:cs typeface="Times New Roman" pitchFamily="18" charset="0"/>
              </a:rPr>
              <a:t>Лиможский рынок – Катакомбы</a:t>
            </a:r>
          </a:p>
          <a:p>
            <a:endParaRPr lang="ru-RU" sz="2200"/>
          </a:p>
          <a:p>
            <a:pPr eaLnBrk="0" hangingPunct="0"/>
            <a:r>
              <a:rPr lang="ru-RU" sz="2200" b="1">
                <a:solidFill>
                  <a:srgbClr val="FFFF00"/>
                </a:solidFill>
                <a:cs typeface="Times New Roman" pitchFamily="18" charset="0"/>
              </a:rPr>
              <a:t>Тема ДЕТСТВА в цикле Мусоргского "Картинки с выставки": </a:t>
            </a:r>
            <a:r>
              <a:rPr lang="ru-RU" sz="2200">
                <a:cs typeface="Times New Roman" pitchFamily="18" charset="0"/>
              </a:rPr>
              <a:t>Тюильрийский сад - Быдло; </a:t>
            </a:r>
          </a:p>
          <a:p>
            <a:pPr eaLnBrk="0" hangingPunct="0"/>
            <a:r>
              <a:rPr lang="ru-RU" sz="2200">
                <a:cs typeface="Times New Roman" pitchFamily="18" charset="0"/>
              </a:rPr>
              <a:t>Балет невылупившихся птенцов - Богатый и бедный</a:t>
            </a:r>
          </a:p>
          <a:p>
            <a:pPr eaLnBrk="0" hangingPunct="0"/>
            <a:endParaRPr lang="ru-RU" sz="2200"/>
          </a:p>
          <a:p>
            <a:pPr eaLnBrk="0" hangingPunct="0"/>
            <a:r>
              <a:rPr lang="ru-RU" sz="2200" b="1">
                <a:solidFill>
                  <a:srgbClr val="FFC000"/>
                </a:solidFill>
                <a:cs typeface="Times New Roman" pitchFamily="18" charset="0"/>
              </a:rPr>
              <a:t>ВОСТОК (Русская идея цикла):</a:t>
            </a:r>
            <a:r>
              <a:rPr lang="ru-RU" sz="2200" b="1"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200">
                <a:cs typeface="Times New Roman" pitchFamily="18" charset="0"/>
              </a:rPr>
              <a:t>Прогулка -Гном;  </a:t>
            </a:r>
          </a:p>
          <a:p>
            <a:pPr eaLnBrk="0" hangingPunct="0"/>
            <a:r>
              <a:rPr lang="ru-RU" sz="2200">
                <a:cs typeface="Times New Roman" pitchFamily="18" charset="0"/>
              </a:rPr>
              <a:t>С мертвыми на мертвом языке - Избушка на курьих ножках (Баба Яга) - Богатырские ворота в стольном городе во Киеве</a:t>
            </a:r>
            <a:endParaRPr lang="ru-RU" sz="2200"/>
          </a:p>
          <a:p>
            <a:pPr eaLnBrk="0" hangingPunct="0"/>
            <a:endParaRPr lang="ru-RU" sz="2000">
              <a:latin typeface="Cambria" pitchFamily="18" charset="0"/>
            </a:endParaRPr>
          </a:p>
        </p:txBody>
      </p:sp>
      <p:pic>
        <p:nvPicPr>
          <p:cNvPr id="12291" name="Picture 1" descr="0_16816d_66e45595_XXXL (1)аа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420938"/>
            <a:ext cx="21256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5288" y="549275"/>
            <a:ext cx="81375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/>
            <a:r>
              <a:rPr lang="ru-RU" sz="2200">
                <a:cs typeface="Times New Roman" pitchFamily="18" charset="0"/>
              </a:rPr>
              <a:t>Всю концепцию смыслового единства цикла лучше излагать на уроке блоками: Запад, Русская идея, Детство...  </a:t>
            </a:r>
          </a:p>
          <a:p>
            <a:pPr indent="269875" algn="ctr" eaLnBrk="0" hangingPunct="0"/>
            <a:r>
              <a:rPr lang="ru-RU" sz="2200">
                <a:cs typeface="Times New Roman" pitchFamily="18" charset="0"/>
              </a:rPr>
              <a:t>Но, включать в каждый - контрастные образы - это оживляет урок и держит внимание в тонусе.  </a:t>
            </a:r>
            <a:r>
              <a:rPr lang="ru-RU" sz="22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331913" y="476250"/>
            <a:ext cx="6491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9875"/>
            <a:r>
              <a:rPr lang="ru-RU" sz="2800" b="1">
                <a:solidFill>
                  <a:srgbClr val="FFFF00"/>
                </a:solidFill>
                <a:cs typeface="Times New Roman" pitchFamily="18" charset="0"/>
              </a:rPr>
              <a:t>ЗАПАД (картина Нового времени)</a:t>
            </a:r>
            <a:endParaRPr lang="ru-RU" sz="280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268538" y="1341438"/>
            <a:ext cx="6389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r"/>
            <a:r>
              <a:rPr lang="ru-RU" sz="2200" b="1" i="1"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2200" b="1" i="1">
                <a:cs typeface="Times New Roman" pitchFamily="18" charset="0"/>
              </a:rPr>
              <a:t>Запад есть Запад, Восток есть Восток, </a:t>
            </a:r>
            <a:endParaRPr lang="ru-RU" sz="2200"/>
          </a:p>
          <a:p>
            <a:pPr indent="180975" algn="r" eaLnBrk="0" hangingPunct="0"/>
            <a:r>
              <a:rPr lang="ru-RU" sz="2200" b="1" i="1">
                <a:cs typeface="Times New Roman" pitchFamily="18" charset="0"/>
              </a:rPr>
              <a:t>и вместе им не сойтись</a:t>
            </a:r>
            <a:r>
              <a:rPr lang="ru-RU" sz="2200" b="1" i="1">
                <a:latin typeface="Cambria" pitchFamily="18" charset="0"/>
                <a:cs typeface="Times New Roman" pitchFamily="18" charset="0"/>
              </a:rPr>
              <a:t>»</a:t>
            </a:r>
            <a:r>
              <a:rPr lang="ru-RU" sz="2200" i="1">
                <a:latin typeface="Cambria" pitchFamily="18" charset="0"/>
                <a:cs typeface="Times New Roman" pitchFamily="18" charset="0"/>
              </a:rPr>
              <a:t>  </a:t>
            </a:r>
          </a:p>
          <a:p>
            <a:pPr indent="180975" algn="r" eaLnBrk="0" hangingPunct="0"/>
            <a:r>
              <a:rPr lang="ru-RU" sz="2200" i="1">
                <a:latin typeface="Cambria" pitchFamily="18" charset="0"/>
                <a:cs typeface="Times New Roman" pitchFamily="18" charset="0"/>
              </a:rPr>
              <a:t>Редьярд Киплинг</a:t>
            </a:r>
            <a:endParaRPr lang="ru-RU" sz="2200">
              <a:latin typeface="Cambria" pitchFamily="18" charset="0"/>
            </a:endParaRPr>
          </a:p>
        </p:txBody>
      </p:sp>
      <p:pic>
        <p:nvPicPr>
          <p:cNvPr id="13316" name="Рисунок 3" descr="бурлаки на волг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565400"/>
            <a:ext cx="8064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539750" y="620713"/>
            <a:ext cx="80645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/>
              <a:t>Раздольное, широкое, плавное и горделивое звучание </a:t>
            </a:r>
            <a:r>
              <a:rPr lang="ru-RU" sz="2200" b="1">
                <a:solidFill>
                  <a:srgbClr val="FFFF00"/>
                </a:solidFill>
              </a:rPr>
              <a:t>"ПРОГУЛКИ»</a:t>
            </a:r>
          </a:p>
          <a:p>
            <a:pPr algn="ctr"/>
            <a:endParaRPr lang="ru-RU" sz="2200"/>
          </a:p>
          <a:p>
            <a:pPr algn="ctr"/>
            <a:r>
              <a:rPr lang="ru-RU" sz="2200"/>
              <a:t>и вдруг.. </a:t>
            </a:r>
            <a:r>
              <a:rPr lang="ru-RU" sz="2200" b="1">
                <a:solidFill>
                  <a:srgbClr val="FFFF00"/>
                </a:solidFill>
              </a:rPr>
              <a:t>«ГНОМ» </a:t>
            </a:r>
          </a:p>
          <a:p>
            <a:pPr algn="ctr"/>
            <a:r>
              <a:rPr lang="ru-RU" sz="2200"/>
              <a:t>Загадочный, таинственный, угрожающий образ. </a:t>
            </a:r>
          </a:p>
          <a:p>
            <a:pPr algn="ctr"/>
            <a:r>
              <a:rPr lang="ru-RU" sz="2200"/>
              <a:t>Почему Мусоргский остановился перед этой картиной?</a:t>
            </a:r>
          </a:p>
          <a:p>
            <a:pPr algn="ctr"/>
            <a:r>
              <a:rPr lang="ru-RU" sz="2200"/>
              <a:t>Возможно, это пугающая картина нового времени, которая в середине </a:t>
            </a:r>
            <a:r>
              <a:rPr lang="en-US" sz="2200"/>
              <a:t>XIX</a:t>
            </a:r>
            <a:r>
              <a:rPr lang="ru-RU" sz="2200"/>
              <a:t> века стала судьбой России. 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39750" y="3933825"/>
            <a:ext cx="813593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/>
              <a:t>Не всегда Запад пугает и настораживает. Мы переходим </a:t>
            </a:r>
          </a:p>
          <a:p>
            <a:pPr algn="ctr"/>
            <a:r>
              <a:rPr lang="ru-RU" sz="2200"/>
              <a:t>к пьесе </a:t>
            </a:r>
            <a:r>
              <a:rPr lang="en-US" sz="2200" b="1"/>
              <a:t>Il vecchio castello</a:t>
            </a:r>
            <a:r>
              <a:rPr lang="ru-RU" sz="2200"/>
              <a:t> (</a:t>
            </a:r>
            <a:r>
              <a:rPr lang="ru-RU" sz="2200" i="1"/>
              <a:t>итал</a:t>
            </a:r>
            <a:r>
              <a:rPr lang="ru-RU" sz="2200" u="sng"/>
              <a:t>.</a:t>
            </a:r>
            <a:r>
              <a:rPr lang="ru-RU" sz="2200"/>
              <a:t> </a:t>
            </a:r>
            <a:r>
              <a:rPr lang="ru-RU" sz="2200" b="1">
                <a:solidFill>
                  <a:srgbClr val="FFFF00"/>
                </a:solidFill>
              </a:rPr>
              <a:t>СТАРЫЙ ЗАМОК</a:t>
            </a:r>
            <a:r>
              <a:rPr lang="ru-RU" sz="2200"/>
              <a:t>). </a:t>
            </a:r>
          </a:p>
          <a:p>
            <a:pPr algn="ctr"/>
            <a:r>
              <a:rPr lang="ru-RU" sz="2200"/>
              <a:t>Это знак уважения мастерству и таланту строителей прошлых эпох, Но  в этих стенах уже нет жизни – </a:t>
            </a:r>
          </a:p>
          <a:p>
            <a:pPr algn="ctr"/>
            <a:r>
              <a:rPr lang="ru-RU" sz="2200"/>
              <a:t>и это повод задуматься о направлении </a:t>
            </a:r>
          </a:p>
          <a:p>
            <a:pPr algn="ctr"/>
            <a:r>
              <a:rPr lang="ru-RU" sz="2200"/>
              <a:t>нашего собственного пути. </a:t>
            </a:r>
          </a:p>
          <a:p>
            <a:r>
              <a:rPr lang="ru-RU"/>
              <a:t> </a:t>
            </a:r>
          </a:p>
          <a:p>
            <a:endParaRPr lang="ru-RU"/>
          </a:p>
        </p:txBody>
      </p:sp>
      <p:pic>
        <p:nvPicPr>
          <p:cNvPr id="8" name="16-MUSSORGSKY Pictures at an Exhibition ПРОГУЛКА и ГНОМ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3525" y="1412875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04 The Old Castl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5373688"/>
            <a:ext cx="6651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81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627313" y="333375"/>
            <a:ext cx="396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cs typeface="Times New Roman" pitchFamily="18" charset="0"/>
              </a:rPr>
              <a:t>Тема ДЕТСТВА</a:t>
            </a:r>
            <a:endParaRPr lang="ru-RU" sz="2800">
              <a:solidFill>
                <a:srgbClr val="FFFF00"/>
              </a:solidFill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68313" y="1628775"/>
            <a:ext cx="813593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/>
              <a:t>Обращение к детской теме - это взгляд в будущее — </a:t>
            </a:r>
          </a:p>
          <a:p>
            <a:pPr algn="ctr"/>
            <a:r>
              <a:rPr lang="ru-RU" sz="2200"/>
              <a:t>неразличимое и неясное, но умилительное и живое. </a:t>
            </a:r>
          </a:p>
          <a:p>
            <a:pPr algn="ctr"/>
            <a:r>
              <a:rPr lang="ru-RU" sz="2200"/>
              <a:t>Но вступление следующей пьесы </a:t>
            </a:r>
            <a:r>
              <a:rPr lang="ru-RU" sz="2200" b="1">
                <a:solidFill>
                  <a:srgbClr val="FFFF00"/>
                </a:solidFill>
              </a:rPr>
              <a:t>Bydło (польск. БЫДЛО</a:t>
            </a:r>
            <a:r>
              <a:rPr lang="ru-RU" sz="2200" b="1"/>
              <a:t>) </a:t>
            </a:r>
            <a:r>
              <a:rPr lang="ru-RU" sz="2200"/>
              <a:t> - без перерыва, начинается резко и драматично. </a:t>
            </a:r>
          </a:p>
          <a:p>
            <a:pPr algn="ctr"/>
            <a:r>
              <a:rPr lang="ru-RU" sz="2200"/>
              <a:t>Такое сопоставление двух картин рождает новый образ - беззаботное детство, под присмотром нянечек - и суровая, пугающая жизнь, проезжающая рядом</a:t>
            </a:r>
            <a:r>
              <a:rPr lang="ru-RU" sz="2200" b="1"/>
              <a:t>. </a:t>
            </a:r>
            <a:endParaRPr lang="ru-RU" sz="2200"/>
          </a:p>
          <a:p>
            <a:endParaRPr lang="ru-RU"/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23850" y="908050"/>
            <a:ext cx="8496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FFFF00"/>
                </a:solidFill>
              </a:rPr>
              <a:t>«</a:t>
            </a:r>
            <a:r>
              <a:rPr lang="ru-RU" sz="2200" b="1">
                <a:solidFill>
                  <a:srgbClr val="FFFF00"/>
                </a:solidFill>
              </a:rPr>
              <a:t>ТЮИЛЬРИЙСКИЙ</a:t>
            </a:r>
            <a:r>
              <a:rPr lang="ru-RU" sz="2200">
                <a:solidFill>
                  <a:srgbClr val="FFFF00"/>
                </a:solidFill>
              </a:rPr>
              <a:t> </a:t>
            </a:r>
            <a:r>
              <a:rPr lang="ru-RU" sz="2200" b="1">
                <a:solidFill>
                  <a:srgbClr val="FFFF00"/>
                </a:solidFill>
              </a:rPr>
              <a:t>САД»</a:t>
            </a:r>
            <a:r>
              <a:rPr lang="ru-RU" sz="22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200">
                <a:solidFill>
                  <a:srgbClr val="FFFF00"/>
                </a:solidFill>
              </a:rPr>
              <a:t>(</a:t>
            </a:r>
            <a:r>
              <a:rPr lang="ru-RU" sz="2200"/>
              <a:t>его подзаголовок — </a:t>
            </a:r>
            <a:r>
              <a:rPr lang="ru-RU" sz="2200">
                <a:solidFill>
                  <a:srgbClr val="FFFF00"/>
                </a:solidFill>
              </a:rPr>
              <a:t>«</a:t>
            </a:r>
            <a:r>
              <a:rPr lang="ru-RU" sz="2200" b="1">
                <a:solidFill>
                  <a:srgbClr val="FFFF00"/>
                </a:solidFill>
              </a:rPr>
              <a:t>ССОРА</a:t>
            </a:r>
            <a:r>
              <a:rPr lang="ru-RU" sz="2200">
                <a:solidFill>
                  <a:srgbClr val="FFFF00"/>
                </a:solidFill>
              </a:rPr>
              <a:t> </a:t>
            </a:r>
            <a:r>
              <a:rPr lang="ru-RU" sz="2200" b="1">
                <a:solidFill>
                  <a:srgbClr val="FFFF00"/>
                </a:solidFill>
              </a:rPr>
              <a:t>ДЕТЕЙ</a:t>
            </a:r>
            <a:r>
              <a:rPr lang="ru-RU" sz="2200">
                <a:solidFill>
                  <a:srgbClr val="FFFF00"/>
                </a:solidFill>
              </a:rPr>
              <a:t> </a:t>
            </a:r>
            <a:r>
              <a:rPr lang="ru-RU" sz="2200" b="1">
                <a:solidFill>
                  <a:srgbClr val="FFFF00"/>
                </a:solidFill>
              </a:rPr>
              <a:t>ПОСЛЕ</a:t>
            </a:r>
            <a:r>
              <a:rPr lang="ru-RU" sz="2200">
                <a:solidFill>
                  <a:srgbClr val="FFFF00"/>
                </a:solidFill>
              </a:rPr>
              <a:t> </a:t>
            </a:r>
            <a:r>
              <a:rPr lang="ru-RU" sz="2200" b="1">
                <a:solidFill>
                  <a:srgbClr val="FFFF00"/>
                </a:solidFill>
              </a:rPr>
              <a:t>ИГРЫ</a:t>
            </a:r>
            <a:r>
              <a:rPr lang="ru-RU" sz="2200">
                <a:solidFill>
                  <a:srgbClr val="FFFF00"/>
                </a:solidFill>
              </a:rPr>
              <a:t>»</a:t>
            </a:r>
            <a:r>
              <a:rPr lang="ru-RU" sz="2200"/>
              <a:t>). </a:t>
            </a: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539750" y="4508500"/>
            <a:ext cx="8280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/>
              <a:t>(</a:t>
            </a:r>
            <a:r>
              <a:rPr lang="ru-RU" sz="2200" b="1">
                <a:solidFill>
                  <a:srgbClr val="FFFF00"/>
                </a:solidFill>
              </a:rPr>
              <a:t>PROMENADE</a:t>
            </a:r>
            <a:r>
              <a:rPr lang="ru-RU" sz="2200" b="1"/>
              <a:t>), ре минор</a:t>
            </a:r>
            <a:r>
              <a:rPr lang="ru-RU" sz="2200"/>
              <a:t>. Тема интермедии звучит в миноре, передавая настроение помрачневшего автора, потрясенного увиденным. Но, уже в конце грустных мыслей -опять обращение к теме надежды </a:t>
            </a:r>
          </a:p>
          <a:p>
            <a:pPr algn="ctr"/>
            <a:r>
              <a:rPr lang="ru-RU" sz="2200"/>
              <a:t>и обещания перемен…</a:t>
            </a:r>
          </a:p>
        </p:txBody>
      </p:sp>
      <p:pic>
        <p:nvPicPr>
          <p:cNvPr id="7" name="06 Tuilerie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17002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7 Bydlo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3789363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8 Promenade 4.wav">
            <a:hlinkClick r:id="" action="ppaction://media"/>
          </p:cNvPr>
          <p:cNvPicPr>
            <a:picLocks noRot="1" noChangeAspect="1"/>
          </p:cNvPicPr>
          <p:nvPr>
            <a:wavAudioFile r:embed="rId3" name="08 Promenade 4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1013" y="5732463"/>
            <a:ext cx="6651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7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9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39750" y="620713"/>
            <a:ext cx="8135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sz="2200">
                <a:cs typeface="Times New Roman" pitchFamily="18" charset="0"/>
              </a:rPr>
              <a:t>Свидетельство вхождения в мир новой жизни – </a:t>
            </a:r>
          </a:p>
          <a:p>
            <a:pPr indent="180975" algn="ctr"/>
            <a:r>
              <a:rPr lang="ru-RU" sz="220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2200" b="1">
                <a:solidFill>
                  <a:srgbClr val="FFFF00"/>
                </a:solidFill>
                <a:cs typeface="Times New Roman" pitchFamily="18" charset="0"/>
              </a:rPr>
              <a:t>БАЛЕТ</a:t>
            </a:r>
            <a:r>
              <a:rPr lang="ru-RU" sz="220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FFFF00"/>
                </a:solidFill>
                <a:cs typeface="Times New Roman" pitchFamily="18" charset="0"/>
              </a:rPr>
              <a:t>НЕВЫЛУПИВШИХСЯ</a:t>
            </a:r>
            <a:r>
              <a:rPr lang="ru-RU" sz="220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FFFF00"/>
                </a:solidFill>
                <a:cs typeface="Times New Roman" pitchFamily="18" charset="0"/>
              </a:rPr>
              <a:t>ПТЕНЦОВ</a:t>
            </a:r>
            <a:r>
              <a:rPr lang="ru-RU" sz="2200">
                <a:cs typeface="Times New Roman" pitchFamily="18" charset="0"/>
              </a:rPr>
              <a:t>.</a:t>
            </a:r>
            <a:endParaRPr lang="ru-RU" sz="2200">
              <a:latin typeface="Cambri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39750" y="1844675"/>
            <a:ext cx="8280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200" b="1">
                <a:cs typeface="Times New Roman" pitchFamily="18" charset="0"/>
              </a:rPr>
              <a:t>И, следом - </a:t>
            </a:r>
            <a:r>
              <a:rPr lang="ru-RU" sz="2200">
                <a:cs typeface="Times New Roman" pitchFamily="18" charset="0"/>
              </a:rPr>
              <a:t>бытовая сценка </a:t>
            </a:r>
            <a:r>
              <a:rPr lang="ru-RU" sz="22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2200" b="1">
                <a:solidFill>
                  <a:srgbClr val="FFFF00"/>
                </a:solidFill>
                <a:cs typeface="Times New Roman" pitchFamily="18" charset="0"/>
              </a:rPr>
              <a:t>Самуэль Гольденберг и Шмуйле</a:t>
            </a:r>
            <a:r>
              <a:rPr lang="ru-RU" sz="22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»</a:t>
            </a:r>
            <a:r>
              <a:rPr lang="ru-RU" sz="2200" b="1">
                <a:cs typeface="Times New Roman" pitchFamily="18" charset="0"/>
              </a:rPr>
              <a:t>,</a:t>
            </a:r>
            <a:r>
              <a:rPr lang="ru-RU" sz="2200">
                <a:cs typeface="Times New Roman" pitchFamily="18" charset="0"/>
              </a:rPr>
              <a:t> обычно называемая </a:t>
            </a:r>
            <a:r>
              <a:rPr lang="ru-RU" sz="220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2200" b="1">
                <a:solidFill>
                  <a:srgbClr val="FFFF00"/>
                </a:solidFill>
                <a:cs typeface="Times New Roman" pitchFamily="18" charset="0"/>
              </a:rPr>
              <a:t>Два еврея </a:t>
            </a:r>
            <a:r>
              <a:rPr lang="ru-RU" sz="22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—</a:t>
            </a:r>
            <a:r>
              <a:rPr lang="ru-RU" sz="2200" b="1">
                <a:solidFill>
                  <a:srgbClr val="FFFF00"/>
                </a:solidFill>
                <a:cs typeface="Times New Roman" pitchFamily="18" charset="0"/>
              </a:rPr>
              <a:t> богатый и бедный</a:t>
            </a:r>
            <a:r>
              <a:rPr lang="ru-RU" sz="220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»</a:t>
            </a:r>
            <a:r>
              <a:rPr lang="ru-RU" sz="2200">
                <a:cs typeface="Times New Roman" pitchFamily="18" charset="0"/>
              </a:rPr>
              <a:t>.</a:t>
            </a:r>
          </a:p>
          <a:p>
            <a:pPr indent="450850" algn="ctr"/>
            <a:r>
              <a:rPr lang="ru-RU" sz="2200"/>
              <a:t>Сам номер воспринимается как обвинение новому миропорядку, где на первое место выходят деньги.</a:t>
            </a:r>
          </a:p>
          <a:p>
            <a:pPr indent="450850" algn="just"/>
            <a:endParaRPr lang="ru-RU" sz="2200"/>
          </a:p>
          <a:p>
            <a:pPr indent="450850" algn="just"/>
            <a:endParaRPr lang="ru-RU" sz="2200">
              <a:latin typeface="Cambria" pitchFamily="18" charset="0"/>
            </a:endParaRPr>
          </a:p>
          <a:p>
            <a:pPr indent="450850" algn="ctr"/>
            <a:r>
              <a:rPr lang="ru-RU" sz="2200"/>
              <a:t>Чередование картин счастливого детства и бесправных и униженных людей - ясно демонстрирует гражданскую позицию Мусоргского, его понимание негативных сторон зарождающегося капитализма и объясняет его идейные поиски пути развития России.</a:t>
            </a:r>
            <a:endParaRPr lang="ru-RU" sz="2200">
              <a:latin typeface="Cambria" pitchFamily="18" charset="0"/>
            </a:endParaRPr>
          </a:p>
        </p:txBody>
      </p:sp>
      <p:pic>
        <p:nvPicPr>
          <p:cNvPr id="4" name="09 Ballet Of The Unhatched Chick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1125538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Samuel Goldenberg &amp; The Schmuyl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3573463"/>
            <a:ext cx="520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50825" y="404813"/>
            <a:ext cx="8424863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ctr"/>
            <a:r>
              <a:rPr lang="ru-RU" sz="2200">
                <a:cs typeface="Times New Roman" pitchFamily="18" charset="0"/>
              </a:rPr>
              <a:t>И новый образ  </a:t>
            </a:r>
            <a:r>
              <a:rPr lang="ru-RU" sz="220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ru-RU" sz="220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2200" b="1">
                <a:solidFill>
                  <a:srgbClr val="FFFF00"/>
                </a:solidFill>
                <a:cs typeface="Times New Roman" pitchFamily="18" charset="0"/>
              </a:rPr>
              <a:t>ЛИМОЖСКИЙ РЫНОК</a:t>
            </a:r>
            <a:r>
              <a:rPr lang="ru-RU" sz="2200">
                <a:solidFill>
                  <a:srgbClr val="FFFF00"/>
                </a:solidFill>
                <a:cs typeface="Times New Roman" pitchFamily="18" charset="0"/>
              </a:rPr>
              <a:t>. </a:t>
            </a:r>
            <a:r>
              <a:rPr lang="ru-RU" sz="2200" b="1">
                <a:solidFill>
                  <a:srgbClr val="FFFF00"/>
                </a:solidFill>
                <a:cs typeface="Times New Roman" pitchFamily="18" charset="0"/>
              </a:rPr>
              <a:t>(БОЛЬШАЯ НОВОСТЬ)</a:t>
            </a:r>
            <a:r>
              <a:rPr lang="ru-RU" sz="2200" b="1">
                <a:latin typeface="Cambria" pitchFamily="18" charset="0"/>
                <a:cs typeface="Times New Roman" pitchFamily="18" charset="0"/>
              </a:rPr>
              <a:t>»</a:t>
            </a:r>
            <a:r>
              <a:rPr lang="ru-RU" sz="2200">
                <a:cs typeface="Times New Roman" pitchFamily="18" charset="0"/>
              </a:rPr>
              <a:t>. </a:t>
            </a:r>
            <a:r>
              <a:rPr lang="ru-RU" sz="2200"/>
              <a:t>Веселость и оглушающий гомон - как бесцельное проживание дня в его монотонной, будничной суете...</a:t>
            </a:r>
          </a:p>
          <a:p>
            <a:pPr indent="180975"/>
            <a:endParaRPr lang="ru-RU" sz="2200"/>
          </a:p>
          <a:p>
            <a:pPr indent="180975" algn="ctr" eaLnBrk="0" hangingPunct="0"/>
            <a:r>
              <a:rPr lang="ru-RU" sz="2200">
                <a:cs typeface="Times New Roman" pitchFamily="18" charset="0"/>
              </a:rPr>
              <a:t>Особенно, если принять во внимание, что заканчивается </a:t>
            </a:r>
          </a:p>
          <a:p>
            <a:pPr indent="180975" algn="ctr" eaLnBrk="0" hangingPunct="0"/>
            <a:r>
              <a:rPr lang="ru-RU" sz="2200">
                <a:cs typeface="Times New Roman" pitchFamily="18" charset="0"/>
              </a:rPr>
              <a:t>это бурление жизни резким ударом и мы -</a:t>
            </a:r>
          </a:p>
          <a:p>
            <a:pPr indent="180975" algn="ctr" eaLnBrk="0" hangingPunct="0"/>
            <a:r>
              <a:rPr lang="ru-RU" sz="2200">
                <a:cs typeface="Times New Roman" pitchFamily="18" charset="0"/>
              </a:rPr>
              <a:t>в царстве мёртвых - </a:t>
            </a:r>
            <a:r>
              <a:rPr lang="ru-RU" sz="2200" b="1">
                <a:cs typeface="Times New Roman" pitchFamily="18" charset="0"/>
              </a:rPr>
              <a:t>катакомбах</a:t>
            </a:r>
            <a:r>
              <a:rPr lang="ru-RU" sz="2200">
                <a:cs typeface="Times New Roman" pitchFamily="18" charset="0"/>
              </a:rPr>
              <a:t>. </a:t>
            </a:r>
          </a:p>
          <a:p>
            <a:pPr indent="180975" algn="ctr" eaLnBrk="0" hangingPunct="0"/>
            <a:r>
              <a:rPr lang="ru-RU" sz="2200" b="1">
                <a:solidFill>
                  <a:srgbClr val="FFFF00"/>
                </a:solidFill>
              </a:rPr>
              <a:t>«КАТАКОМБЫ»</a:t>
            </a:r>
            <a:r>
              <a:rPr lang="ru-RU" sz="2200">
                <a:solidFill>
                  <a:srgbClr val="FFFF00"/>
                </a:solidFill>
              </a:rPr>
              <a:t> </a:t>
            </a:r>
            <a:r>
              <a:rPr lang="ru-RU" sz="2200"/>
              <a:t>Напоминание об огромной, таинственной и непреодолимой бездне, которая отделяет нас от исторического прошлого...</a:t>
            </a:r>
          </a:p>
          <a:p>
            <a:pPr indent="180975" eaLnBrk="0" hangingPunct="0"/>
            <a:endParaRPr lang="ru-RU" sz="2200">
              <a:cs typeface="Times New Roman" pitchFamily="18" charset="0"/>
            </a:endParaRPr>
          </a:p>
          <a:p>
            <a:pPr indent="180975" algn="ctr" eaLnBrk="0" hangingPunct="0"/>
            <a:endParaRPr lang="ru-RU">
              <a:cs typeface="Times New Roman" pitchFamily="18" charset="0"/>
            </a:endParaRPr>
          </a:p>
          <a:p>
            <a:pPr indent="180975" eaLnBrk="0" hangingPunct="0"/>
            <a:endParaRPr lang="ru-RU"/>
          </a:p>
          <a:p>
            <a:pPr indent="180975" eaLnBrk="0" hangingPunct="0"/>
            <a:endParaRPr lang="ru-RU">
              <a:latin typeface="Cambria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68313" y="2965450"/>
            <a:ext cx="820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/>
            <a:endParaRPr lang="ru-RU">
              <a:cs typeface="Times New Roman" pitchFamily="18" charset="0"/>
            </a:endParaRPr>
          </a:p>
          <a:p>
            <a:pPr indent="180975"/>
            <a:endParaRPr lang="ru-RU">
              <a:cs typeface="Times New Roman" pitchFamily="18" charset="0"/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468313" y="4149725"/>
            <a:ext cx="81359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/>
            <a:endParaRPr lang="ru-RU" sz="2200"/>
          </a:p>
          <a:p>
            <a:pPr indent="180975" algn="ctr" eaLnBrk="0" hangingPunct="0"/>
            <a:r>
              <a:rPr lang="ru-RU" sz="2200" b="1"/>
              <a:t>После шумной возни лиможского рынка – этот номер звучит грозным напоминанием о краткости и скоротечности человеческой жизни – и призывом ценить каждую ее минуту, наполняя ее смыслом и значением.</a:t>
            </a:r>
          </a:p>
          <a:p>
            <a:pPr indent="180975"/>
            <a:endParaRPr lang="ru-RU">
              <a:latin typeface="Cambria" pitchFamily="18" charset="0"/>
            </a:endParaRPr>
          </a:p>
        </p:txBody>
      </p:sp>
      <p:pic>
        <p:nvPicPr>
          <p:cNvPr id="5" name="11 The Market Place At Limoge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620713"/>
            <a:ext cx="6477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2 Catacombs, Roman Sepulchr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3716338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150" y="404813"/>
            <a:ext cx="581977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>
              <a:defRPr/>
            </a:pPr>
            <a:r>
              <a:rPr lang="ru-RU" sz="2800" b="1" dirty="0">
                <a:solidFill>
                  <a:schemeClr val="accent6"/>
                </a:solidFill>
                <a:cs typeface="Times New Roman" pitchFamily="18" charset="0"/>
              </a:rPr>
              <a:t>ВОСТОК (Русская идея цикла)</a:t>
            </a:r>
            <a:endParaRPr lang="ru-RU" sz="2800" dirty="0">
              <a:solidFill>
                <a:schemeClr val="accent6"/>
              </a:solidFill>
              <a:latin typeface="Cambria" pitchFamily="18" charset="0"/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547813" y="908050"/>
            <a:ext cx="71104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r"/>
            <a:r>
              <a:rPr lang="ru-RU" sz="2200" b="1" i="1">
                <a:cs typeface="Times New Roman" pitchFamily="18" charset="0"/>
              </a:rPr>
              <a:t>Да, у нас есть все свое - прекрасное, высокое, удивительное, чудесное, душевное, сердечное, чего нет нигде, и что уже на Западе  устарело или ослабело, замерло... </a:t>
            </a:r>
            <a:r>
              <a:rPr lang="ru-RU" sz="2200" i="1">
                <a:cs typeface="Times New Roman" pitchFamily="18" charset="0"/>
              </a:rPr>
              <a:t>Барсуков Н. Жизнь и труды М.П. Погодина, СПб., 1892., т.10., с.212</a:t>
            </a:r>
            <a:endParaRPr lang="ru-RU" sz="2200">
              <a:latin typeface="Cambria" pitchFamily="18" charset="0"/>
            </a:endParaRPr>
          </a:p>
        </p:txBody>
      </p:sp>
      <p:pic>
        <p:nvPicPr>
          <p:cNvPr id="18436" name="Рисунок 3" descr="00mAx3UHO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997200"/>
            <a:ext cx="45275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 descr="rossiya-strana-kontrastov-i-udivitelnoy-krasoty-421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573463"/>
            <a:ext cx="38163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463</TotalTime>
  <Words>1020</Words>
  <Application>Microsoft Office PowerPoint</Application>
  <PresentationFormat>Экран (4:3)</PresentationFormat>
  <Paragraphs>111</Paragraphs>
  <Slides>13</Slides>
  <Notes>1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Модест Петрович МУСОРГСКИЙ  «Картинки с выставки» (1874)</dc:title>
  <dc:creator>Олег</dc:creator>
  <cp:lastModifiedBy>Олег</cp:lastModifiedBy>
  <cp:revision>69</cp:revision>
  <dcterms:created xsi:type="dcterms:W3CDTF">2025-03-01T07:21:16Z</dcterms:created>
  <dcterms:modified xsi:type="dcterms:W3CDTF">2025-10-23T07:47:30Z</dcterms:modified>
</cp:coreProperties>
</file>