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73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4" r:id="rId16"/>
    <p:sldId id="263" r:id="rId17"/>
    <p:sldId id="262" r:id="rId18"/>
    <p:sldId id="261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6183" y="242888"/>
            <a:ext cx="10073846" cy="226278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Проблема нравственного </a:t>
            </a:r>
            <a:r>
              <a:rPr lang="ru-RU" sz="4000" b="1" dirty="0" smtClean="0"/>
              <a:t>выбора</a:t>
            </a:r>
            <a:br>
              <a:rPr lang="ru-RU" sz="4000" b="1" dirty="0" smtClean="0"/>
            </a:br>
            <a:r>
              <a:rPr lang="ru-RU" sz="4000" b="1" dirty="0" smtClean="0"/>
              <a:t> </a:t>
            </a:r>
            <a:r>
              <a:rPr lang="ru-RU" sz="4000" b="1" dirty="0"/>
              <a:t>в романе М.А. Булгакова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«</a:t>
            </a:r>
            <a:r>
              <a:rPr lang="ru-RU" sz="4000" b="1" dirty="0"/>
              <a:t>Белая гвардия</a:t>
            </a:r>
            <a:r>
              <a:rPr lang="ru-RU" sz="4000" b="1" dirty="0" smtClean="0"/>
              <a:t>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0544" y="3640393"/>
            <a:ext cx="4619718" cy="11262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Подготовка к сочинению (11 класс)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9" y="1724098"/>
            <a:ext cx="3744000" cy="495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75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461" y="118334"/>
            <a:ext cx="10768405" cy="11080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Мышлаевский</a:t>
            </a:r>
            <a:r>
              <a:rPr lang="ru-RU" b="1" dirty="0" smtClean="0"/>
              <a:t> и полковник </a:t>
            </a:r>
            <a:r>
              <a:rPr lang="ru-RU" b="1" dirty="0" err="1" smtClean="0"/>
              <a:t>Н</a:t>
            </a:r>
            <a:r>
              <a:rPr lang="ru-RU" b="1" dirty="0" err="1" smtClean="0"/>
              <a:t>ай-Турс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верны законам чести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47012" y="1473797"/>
            <a:ext cx="5421854" cy="500230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Как и Турбины, </a:t>
            </a:r>
            <a:r>
              <a:rPr lang="ru-RU" b="1" dirty="0" err="1">
                <a:solidFill>
                  <a:schemeClr val="tx1"/>
                </a:solidFill>
              </a:rPr>
              <a:t>Мышлаевский</a:t>
            </a:r>
            <a:r>
              <a:rPr lang="ru-RU" dirty="0">
                <a:solidFill>
                  <a:schemeClr val="tx1"/>
                </a:solidFill>
              </a:rPr>
              <a:t> остался верным законам чести: не покинул поста под городом, где в страшный мороз сорок человек ждали сутки в снегу, без костров, смену, которая так бы и не пришла, если бы не </a:t>
            </a:r>
            <a:r>
              <a:rPr lang="ru-RU" b="1" dirty="0">
                <a:solidFill>
                  <a:schemeClr val="tx1"/>
                </a:solidFill>
              </a:rPr>
              <a:t>полковник </a:t>
            </a:r>
            <a:r>
              <a:rPr lang="ru-RU" b="1" dirty="0" err="1">
                <a:solidFill>
                  <a:schemeClr val="tx1"/>
                </a:solidFill>
              </a:rPr>
              <a:t>Най-Турс</a:t>
            </a:r>
            <a:r>
              <a:rPr lang="ru-RU" dirty="0">
                <a:solidFill>
                  <a:schemeClr val="tx1"/>
                </a:solidFill>
              </a:rPr>
              <a:t>, также человек чести и долга. </a:t>
            </a:r>
            <a:endParaRPr lang="ru-RU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Вопреки </a:t>
            </a:r>
            <a:r>
              <a:rPr lang="ru-RU" dirty="0">
                <a:solidFill>
                  <a:schemeClr val="tx1"/>
                </a:solidFill>
              </a:rPr>
              <a:t>безобразию, творящемуся в штабе, полковник привел двести хорошо одетых и вооруженных юнкеров. </a:t>
            </a:r>
            <a:endParaRPr lang="ru-RU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Пройдет </a:t>
            </a:r>
            <a:r>
              <a:rPr lang="ru-RU" dirty="0">
                <a:solidFill>
                  <a:schemeClr val="tx1"/>
                </a:solidFill>
              </a:rPr>
              <a:t>какое-то время, и </a:t>
            </a:r>
            <a:r>
              <a:rPr lang="ru-RU" dirty="0" err="1">
                <a:solidFill>
                  <a:schemeClr val="tx1"/>
                </a:solidFill>
              </a:rPr>
              <a:t>Най-Турс</a:t>
            </a:r>
            <a:r>
              <a:rPr lang="ru-RU" dirty="0">
                <a:solidFill>
                  <a:schemeClr val="tx1"/>
                </a:solidFill>
              </a:rPr>
              <a:t>, осознав, что он и его юнкера предательски брошены командованием, прикроет свой полк и ценой собственной жизни спасет своих мальчиков. Прикрывая юнкеров, он вступил в неравный поединок, оставшись один со своим пулеметом перед наступающими кавалеристами.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61" y="1473797"/>
            <a:ext cx="5004000" cy="491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37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595" y="204905"/>
            <a:ext cx="10768405" cy="878088"/>
          </a:xfrm>
        </p:spPr>
        <p:txBody>
          <a:bodyPr/>
          <a:lstStyle/>
          <a:p>
            <a:r>
              <a:rPr lang="ru-RU" b="1" dirty="0" smtClean="0"/>
              <a:t>Честность и благородство Николки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02014" y="1775012"/>
            <a:ext cx="5066852" cy="382972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Потрясенный подвигом и гуманизмом </a:t>
            </a:r>
            <a:r>
              <a:rPr lang="ru-RU" dirty="0" smtClean="0">
                <a:solidFill>
                  <a:schemeClr val="tx1"/>
                </a:solidFill>
              </a:rPr>
              <a:t>полковника </a:t>
            </a:r>
            <a:r>
              <a:rPr lang="ru-RU" dirty="0" err="1" smtClean="0">
                <a:solidFill>
                  <a:schemeClr val="tx1"/>
                </a:solidFill>
              </a:rPr>
              <a:t>Най-Турса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b="1" dirty="0">
                <a:solidFill>
                  <a:schemeClr val="tx1"/>
                </a:solidFill>
              </a:rPr>
              <a:t>Николка</a:t>
            </a:r>
            <a:r>
              <a:rPr lang="ru-RU" dirty="0">
                <a:solidFill>
                  <a:schemeClr val="tx1"/>
                </a:solidFill>
              </a:rPr>
              <a:t> прикладывает все силы, чтобы отдать </a:t>
            </a:r>
            <a:r>
              <a:rPr lang="ru-RU" dirty="0" err="1">
                <a:solidFill>
                  <a:schemeClr val="tx1"/>
                </a:solidFill>
              </a:rPr>
              <a:t>Най-Турсу</a:t>
            </a:r>
            <a:r>
              <a:rPr lang="ru-RU" dirty="0">
                <a:solidFill>
                  <a:schemeClr val="tx1"/>
                </a:solidFill>
              </a:rPr>
              <a:t> последний долг – сообщить семье полковника о его гибели, похоронить достойно и стать родным человеком для матери и сестры погибшего героя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Николка предан семье. Он поддерживает сестру и помогает ей ухаживать за раненым братом.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24" y="1457327"/>
            <a:ext cx="5040000" cy="500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40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976" y="225915"/>
            <a:ext cx="10768405" cy="878088"/>
          </a:xfrm>
        </p:spPr>
        <p:txBody>
          <a:bodyPr/>
          <a:lstStyle/>
          <a:p>
            <a:pPr lvl="0" algn="ctr" fontAlgn="base"/>
            <a:r>
              <a:rPr lang="ru-RU" b="1" dirty="0"/>
              <a:t>Бегство гетмана и его окружения.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02014" y="1570616"/>
            <a:ext cx="5066852" cy="457200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«Если бы мне попалась сейчас эта самая светлость, взял бы я ее за ноги и хлопал бы головой о мостовую до тех пор, пока не почувствовал бы полного удовлетворения», — говорит </a:t>
            </a:r>
            <a:r>
              <a:rPr lang="ru-RU" dirty="0" err="1">
                <a:solidFill>
                  <a:schemeClr val="tx1"/>
                </a:solidFill>
              </a:rPr>
              <a:t>Мышлаевский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Он </a:t>
            </a:r>
            <a:r>
              <a:rPr lang="ru-RU" dirty="0">
                <a:solidFill>
                  <a:schemeClr val="tx1"/>
                </a:solidFill>
              </a:rPr>
              <a:t>выражает мнение не только автора, но и значительной части киевских офицеров. Они считали, что гетман их предал. И имели для этого все основания. </a:t>
            </a:r>
            <a:endParaRPr lang="ru-RU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Гетман </a:t>
            </a:r>
            <a:r>
              <a:rPr lang="ru-RU" dirty="0">
                <a:solidFill>
                  <a:schemeClr val="tx1"/>
                </a:solidFill>
              </a:rPr>
              <a:t>бежит из Киева ночью, и бегство это обставлено так: «худой, седоватый, с подстриженными усиками на лисьем бритом пергаментном лице человек в богатой черкеске с серебряными газырями заметался у зеркал. Возле него шевелились три немецких офицера и двое русских. Они помогли лисьему человеку </a:t>
            </a:r>
            <a:r>
              <a:rPr lang="ru-RU" dirty="0" smtClean="0">
                <a:solidFill>
                  <a:schemeClr val="tx1"/>
                </a:solidFill>
              </a:rPr>
              <a:t>переодеться».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03" y="2200274"/>
            <a:ext cx="5897149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87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703" y="143888"/>
            <a:ext cx="10768405" cy="878088"/>
          </a:xfrm>
        </p:spPr>
        <p:txBody>
          <a:bodyPr>
            <a:normAutofit fontScale="90000"/>
          </a:bodyPr>
          <a:lstStyle/>
          <a:p>
            <a:pPr lvl="0" fontAlgn="base"/>
            <a:r>
              <a:rPr lang="ru-RU" b="1" dirty="0"/>
              <a:t>Нравственный выбор полковника Малышева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73905" y="1771482"/>
            <a:ext cx="5066852" cy="45720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b="1" dirty="0">
                <a:solidFill>
                  <a:schemeClr val="tx1"/>
                </a:solidFill>
              </a:rPr>
              <a:t>Человеком чести</a:t>
            </a:r>
            <a:r>
              <a:rPr lang="ru-RU" sz="1900" dirty="0">
                <a:solidFill>
                  <a:schemeClr val="tx1"/>
                </a:solidFill>
              </a:rPr>
              <a:t> является и полковник Малышев</a:t>
            </a:r>
            <a:r>
              <a:rPr lang="ru-RU" sz="19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b="1" dirty="0" smtClean="0">
                <a:solidFill>
                  <a:schemeClr val="tx1"/>
                </a:solidFill>
              </a:rPr>
              <a:t>Во </a:t>
            </a:r>
            <a:r>
              <a:rPr lang="ru-RU" sz="1900" b="1" dirty="0">
                <a:solidFill>
                  <a:schemeClr val="tx1"/>
                </a:solidFill>
              </a:rPr>
              <a:t>время бегства гетмана</a:t>
            </a:r>
            <a:r>
              <a:rPr lang="ru-RU" sz="1900" dirty="0">
                <a:solidFill>
                  <a:schemeClr val="tx1"/>
                </a:solidFill>
              </a:rPr>
              <a:t>, осознав всю бессмысленность сопротивления, он принимает единственно правильное решение в создавшейся ситуации – распускает по домам юнкеров</a:t>
            </a:r>
            <a:r>
              <a:rPr lang="ru-RU" sz="19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chemeClr val="tx1"/>
                </a:solidFill>
              </a:rPr>
              <a:t> </a:t>
            </a:r>
            <a:r>
              <a:rPr lang="ru-RU" sz="1900" dirty="0">
                <a:solidFill>
                  <a:schemeClr val="tx1"/>
                </a:solidFill>
              </a:rPr>
              <a:t>Он заботится о своих подчинённых, анализирует ситуацию, берёт на себя ответственность за судьбы людей и принимает обдуманное, самостоятельное решение, не желая допустить бессмысленное кровопролитие.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590" y="1021976"/>
            <a:ext cx="3808728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45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8" y="236668"/>
            <a:ext cx="10768405" cy="133394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Предательство </a:t>
            </a:r>
            <a:r>
              <a:rPr lang="ru-RU" b="1" dirty="0" err="1"/>
              <a:t>Тальберга</a:t>
            </a:r>
            <a:r>
              <a:rPr lang="ru-RU" b="1" dirty="0"/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02014" y="1570616"/>
            <a:ext cx="5066852" cy="45720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Капитан Сергей Иванович </a:t>
            </a:r>
            <a:r>
              <a:rPr lang="ru-RU" dirty="0" err="1">
                <a:solidFill>
                  <a:schemeClr val="tx1"/>
                </a:solidFill>
              </a:rPr>
              <a:t>Тальберг</a:t>
            </a:r>
            <a:r>
              <a:rPr lang="ru-RU" dirty="0">
                <a:solidFill>
                  <a:schemeClr val="tx1"/>
                </a:solidFill>
              </a:rPr>
              <a:t>, муж Елены, неустойчив в политических взглядах, меняет их в зависимости от обстановки в городе, за что верные своим взглядам Турбины его не </a:t>
            </a:r>
            <a:r>
              <a:rPr lang="ru-RU" dirty="0" smtClean="0">
                <a:solidFill>
                  <a:schemeClr val="tx1"/>
                </a:solidFill>
              </a:rPr>
              <a:t>уважают.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тяжёлое для страны и семьи время он выбирает собственное благополучие и предаёт Отечество, Город, семью, любовь. </a:t>
            </a:r>
            <a:r>
              <a:rPr lang="ru-RU" dirty="0" err="1">
                <a:solidFill>
                  <a:schemeClr val="tx1"/>
                </a:solidFill>
              </a:rPr>
              <a:t>Тальберг</a:t>
            </a:r>
            <a:r>
              <a:rPr lang="ru-RU" dirty="0">
                <a:solidFill>
                  <a:schemeClr val="tx1"/>
                </a:solidFill>
              </a:rPr>
              <a:t> ночным поездом уезжает в Германию.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14" y="1462616"/>
            <a:ext cx="4836346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09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521" y="228600"/>
            <a:ext cx="10768405" cy="1304701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>Нравственный выбор </a:t>
            </a:r>
            <a:r>
              <a:rPr lang="ru-RU" b="1" dirty="0" err="1"/>
              <a:t>Турбиных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2074" y="1818655"/>
            <a:ext cx="5066852" cy="4572000"/>
          </a:xfrm>
        </p:spPr>
        <p:txBody>
          <a:bodyPr/>
          <a:lstStyle/>
          <a:p>
            <a:pPr fontAlgn="base"/>
            <a:r>
              <a:rPr lang="ru-RU" b="1" dirty="0"/>
              <a:t> </a:t>
            </a:r>
            <a:endParaRPr lang="ru-RU" dirty="0"/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Турбины делают свой нравственный выбор: они остаются в трудное время со своей страной и народом. </a:t>
            </a:r>
            <a:endParaRPr lang="ru-RU" dirty="0" smtClean="0">
              <a:solidFill>
                <a:schemeClr val="tx1"/>
              </a:solidFill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Они </a:t>
            </a:r>
            <a:r>
              <a:rPr lang="ru-RU" dirty="0">
                <a:solidFill>
                  <a:schemeClr val="tx1"/>
                </a:solidFill>
              </a:rPr>
              <a:t>не отделяют свою жизнь от судьбы Отечества.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709" y="1420010"/>
            <a:ext cx="3223461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18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461" y="128587"/>
            <a:ext cx="10768405" cy="13016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Авторская позиция </a:t>
            </a:r>
            <a:r>
              <a:rPr lang="ru-RU" b="1" dirty="0"/>
              <a:t>по проблеме нравственного </a:t>
            </a:r>
            <a:r>
              <a:rPr lang="ru-RU" b="1" dirty="0" smtClean="0"/>
              <a:t>выбора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02014" y="1667435"/>
            <a:ext cx="5066852" cy="45720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Показывая человека в нечеловеческих условиях революции и гражданской войны, Булгаков ставит его перед нравственным выбором. </a:t>
            </a:r>
            <a:endParaRPr lang="ru-RU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Любимые </a:t>
            </a:r>
            <a:r>
              <a:rPr lang="ru-RU" dirty="0">
                <a:solidFill>
                  <a:schemeClr val="tx1"/>
                </a:solidFill>
              </a:rPr>
              <a:t>герои автора выбирают долг, совесть, Отечество, </a:t>
            </a:r>
            <a:r>
              <a:rPr lang="ru-RU" dirty="0" smtClean="0">
                <a:solidFill>
                  <a:schemeClr val="tx1"/>
                </a:solidFill>
              </a:rPr>
              <a:t>семью.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Они </a:t>
            </a:r>
            <a:r>
              <a:rPr lang="ru-RU" dirty="0">
                <a:solidFill>
                  <a:schemeClr val="tx1"/>
                </a:solidFill>
              </a:rPr>
              <a:t>неотделимы от трагической судьбы своего народа. </a:t>
            </a:r>
            <a:endParaRPr lang="ru-RU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Они </a:t>
            </a:r>
            <a:r>
              <a:rPr lang="ru-RU" dirty="0">
                <a:solidFill>
                  <a:schemeClr val="tx1"/>
                </a:solidFill>
              </a:rPr>
              <a:t>чувствуют и собственную ответственность за происходящее на родной земле. Таковы Турбины, </a:t>
            </a:r>
            <a:r>
              <a:rPr lang="ru-RU" dirty="0" err="1">
                <a:solidFill>
                  <a:schemeClr val="tx1"/>
                </a:solidFill>
              </a:rPr>
              <a:t>Мышлаевский</a:t>
            </a:r>
            <a:r>
              <a:rPr lang="ru-RU" dirty="0">
                <a:solidFill>
                  <a:schemeClr val="tx1"/>
                </a:solidFill>
              </a:rPr>
              <a:t>, Малышев, </a:t>
            </a:r>
            <a:r>
              <a:rPr lang="ru-RU" dirty="0" err="1">
                <a:solidFill>
                  <a:schemeClr val="tx1"/>
                </a:solidFill>
              </a:rPr>
              <a:t>Най-Турс</a:t>
            </a:r>
            <a:r>
              <a:rPr lang="ru-RU" dirty="0">
                <a:solidFill>
                  <a:schemeClr val="tx1"/>
                </a:solidFill>
              </a:rPr>
              <a:t>, Шервинский и другие.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79" y="1667435"/>
            <a:ext cx="5148000" cy="511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1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065" y="197677"/>
            <a:ext cx="10768405" cy="8780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Рефлексия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5494" y="2016662"/>
            <a:ext cx="5066852" cy="3937299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Какие проблемы поднимает автор в своём </a:t>
            </a:r>
            <a:r>
              <a:rPr lang="ru-RU" dirty="0" smtClean="0">
                <a:solidFill>
                  <a:schemeClr val="tx1"/>
                </a:solidFill>
              </a:rPr>
              <a:t>произведении?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Какая </a:t>
            </a:r>
            <a:r>
              <a:rPr lang="ru-RU" dirty="0">
                <a:solidFill>
                  <a:schemeClr val="tx1"/>
                </a:solidFill>
              </a:rPr>
              <a:t>проблема объединяет все темы романа и является ключевой в </a:t>
            </a:r>
            <a:r>
              <a:rPr lang="ru-RU" dirty="0" smtClean="0">
                <a:solidFill>
                  <a:schemeClr val="tx1"/>
                </a:solidFill>
              </a:rPr>
              <a:t>романе?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Определите </a:t>
            </a:r>
            <a:r>
              <a:rPr lang="ru-RU" dirty="0">
                <a:solidFill>
                  <a:schemeClr val="tx1"/>
                </a:solidFill>
              </a:rPr>
              <a:t>понятие «нравственный </a:t>
            </a:r>
            <a:r>
              <a:rPr lang="ru-RU" dirty="0" smtClean="0">
                <a:solidFill>
                  <a:schemeClr val="tx1"/>
                </a:solidFill>
              </a:rPr>
              <a:t>выбор»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Чем </a:t>
            </a:r>
            <a:r>
              <a:rPr lang="ru-RU" dirty="0">
                <a:solidFill>
                  <a:schemeClr val="tx1"/>
                </a:solidFill>
              </a:rPr>
              <a:t>определён нравственный выбор героев романа «Белая гвардия»?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872" y="1357312"/>
            <a:ext cx="3797460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14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461" y="219192"/>
            <a:ext cx="10768405" cy="878088"/>
          </a:xfrm>
        </p:spPr>
        <p:txBody>
          <a:bodyPr/>
          <a:lstStyle/>
          <a:p>
            <a:pPr algn="ctr"/>
            <a:r>
              <a:rPr lang="ru-RU" b="1" dirty="0"/>
              <a:t>Домашнее задание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1989" y="1608251"/>
            <a:ext cx="5066852" cy="45720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1) подготовиться к классному сочинению: откорректировать коллективно составленный план сочинения; подобрать из текста цитатный материал; продумать варианты вступления и заключения;</a:t>
            </a:r>
          </a:p>
          <a:p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r>
              <a:rPr lang="ru-RU" dirty="0">
                <a:solidFill>
                  <a:schemeClr val="tx1"/>
                </a:solidFill>
              </a:rPr>
              <a:t>2) перечитать некоторые эпизоды романа М.А. Булгакова «Белая гвардия» в соответствии с темой сочинения (по необходимости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258" y="1251920"/>
            <a:ext cx="3744000" cy="528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97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5599" y="680082"/>
            <a:ext cx="8911687" cy="3657434"/>
          </a:xfrm>
        </p:spPr>
        <p:txBody>
          <a:bodyPr/>
          <a:lstStyle/>
          <a:p>
            <a:pPr algn="ctr"/>
            <a:r>
              <a:rPr lang="ru-RU" dirty="0" smtClean="0"/>
              <a:t>Работу выполнила </a:t>
            </a:r>
            <a:br>
              <a:rPr lang="ru-RU" dirty="0" smtClean="0"/>
            </a:br>
            <a:r>
              <a:rPr lang="ru-RU" dirty="0" smtClean="0"/>
              <a:t>учитель литературы </a:t>
            </a:r>
            <a:br>
              <a:rPr lang="ru-RU" dirty="0" smtClean="0"/>
            </a:br>
            <a:r>
              <a:rPr lang="ru-RU" dirty="0" smtClean="0"/>
              <a:t>ГБПОУ «1-й МОК» </a:t>
            </a:r>
            <a:br>
              <a:rPr lang="ru-RU" dirty="0" smtClean="0"/>
            </a:br>
            <a:r>
              <a:rPr lang="ru-RU" dirty="0" smtClean="0"/>
              <a:t>г. Москвы </a:t>
            </a:r>
            <a:br>
              <a:rPr lang="ru-RU" dirty="0" smtClean="0"/>
            </a:br>
            <a:r>
              <a:rPr lang="ru-RU" dirty="0" err="1" smtClean="0"/>
              <a:t>Немцева</a:t>
            </a:r>
            <a:r>
              <a:rPr lang="ru-RU" dirty="0" smtClean="0"/>
              <a:t> Л.В.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480000">
            <a:off x="399593" y="3899699"/>
            <a:ext cx="4483346" cy="244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0000">
            <a:off x="8625782" y="3029162"/>
            <a:ext cx="3172500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25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461" y="219192"/>
            <a:ext cx="10768405" cy="878088"/>
          </a:xfrm>
        </p:spPr>
        <p:txBody>
          <a:bodyPr/>
          <a:lstStyle/>
          <a:p>
            <a:pPr algn="ctr"/>
            <a:r>
              <a:rPr lang="ru-RU" b="1" dirty="0"/>
              <a:t>Цели урока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55924" y="1667434"/>
            <a:ext cx="8918090" cy="3410175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Расширение и углубление знаний о романе М.А. Булгакова «Белая гвардия» и его героях; о понятии «нравственный выбор</a:t>
            </a:r>
            <a:r>
              <a:rPr lang="ru-RU" dirty="0" smtClean="0">
                <a:solidFill>
                  <a:schemeClr val="tx1"/>
                </a:solidFill>
              </a:rPr>
              <a:t>»;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развитие </a:t>
            </a:r>
            <a:r>
              <a:rPr lang="ru-RU" dirty="0">
                <a:solidFill>
                  <a:schemeClr val="tx1"/>
                </a:solidFill>
              </a:rPr>
              <a:t>умений самостоятельно мыслить, делать выводы из прочитанного, формулировать собственные суждения и подкреплять их примерами из </a:t>
            </a:r>
            <a:r>
              <a:rPr lang="ru-RU" dirty="0" smtClean="0">
                <a:solidFill>
                  <a:schemeClr val="tx1"/>
                </a:solidFill>
              </a:rPr>
              <a:t>текста;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формирование </a:t>
            </a:r>
            <a:r>
              <a:rPr lang="ru-RU" dirty="0">
                <a:solidFill>
                  <a:schemeClr val="tx1"/>
                </a:solidFill>
              </a:rPr>
              <a:t>интереса к русскому слову и русской культуре; воспитание чувства долга, любви к Отечеству, к родному дому, к семье.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675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247" y="111616"/>
            <a:ext cx="10768405" cy="878088"/>
          </a:xfrm>
        </p:spPr>
        <p:txBody>
          <a:bodyPr/>
          <a:lstStyle/>
          <a:p>
            <a:pPr algn="ctr"/>
            <a:r>
              <a:rPr lang="ru-RU" b="1" dirty="0" smtClean="0"/>
              <a:t>Задачи урока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3044" y="1430766"/>
            <a:ext cx="9402184" cy="4572000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актуализировать и обобщить знания учащихся о тематике и проблематике романа «Белая гвардия</a:t>
            </a:r>
            <a:r>
              <a:rPr lang="ru-RU" sz="2400" dirty="0" smtClean="0">
                <a:solidFill>
                  <a:schemeClr val="tx1"/>
                </a:solidFill>
              </a:rPr>
              <a:t>»;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определить </a:t>
            </a:r>
            <a:r>
              <a:rPr lang="ru-RU" sz="2400" dirty="0">
                <a:solidFill>
                  <a:schemeClr val="tx1"/>
                </a:solidFill>
              </a:rPr>
              <a:t>смысл понятия «нравственный выбор</a:t>
            </a:r>
            <a:r>
              <a:rPr lang="ru-RU" sz="2400" dirty="0" smtClean="0">
                <a:solidFill>
                  <a:schemeClr val="tx1"/>
                </a:solidFill>
              </a:rPr>
              <a:t>»;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составить </a:t>
            </a:r>
            <a:r>
              <a:rPr lang="ru-RU" sz="2400" dirty="0">
                <a:solidFill>
                  <a:schemeClr val="tx1"/>
                </a:solidFill>
              </a:rPr>
              <a:t>примерный план сочинения и отработать отдельные его </a:t>
            </a:r>
            <a:r>
              <a:rPr lang="ru-RU" sz="2400" dirty="0" smtClean="0">
                <a:solidFill>
                  <a:schemeClr val="tx1"/>
                </a:solidFill>
              </a:rPr>
              <a:t>позиции;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подобрать </a:t>
            </a:r>
            <a:r>
              <a:rPr lang="ru-RU" sz="2400" dirty="0">
                <a:solidFill>
                  <a:schemeClr val="tx1"/>
                </a:solidFill>
              </a:rPr>
              <a:t>и проанализировать ключевые эпизоды романа, соответствующие заявленной теме.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309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308" y="111616"/>
            <a:ext cx="10768405" cy="878088"/>
          </a:xfrm>
        </p:spPr>
        <p:txBody>
          <a:bodyPr/>
          <a:lstStyle/>
          <a:p>
            <a:pPr algn="ctr"/>
            <a:r>
              <a:rPr lang="ru-RU" b="1" dirty="0" smtClean="0"/>
              <a:t>Словарная работа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6861" y="2113541"/>
            <a:ext cx="5066852" cy="2944234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</a:rPr>
              <a:t>Нравственный выбор - </a:t>
            </a:r>
            <a:r>
              <a:rPr lang="ru-RU" sz="2800" dirty="0">
                <a:solidFill>
                  <a:schemeClr val="tx1"/>
                </a:solidFill>
              </a:rPr>
              <a:t>это осознанно принятое решение, основанное на моральных принципах, ценностях и убеждениях человека.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06" y="1236693"/>
            <a:ext cx="3994559" cy="54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09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461" y="100858"/>
            <a:ext cx="10768405" cy="878088"/>
          </a:xfrm>
        </p:spPr>
        <p:txBody>
          <a:bodyPr/>
          <a:lstStyle/>
          <a:p>
            <a:pPr algn="ctr"/>
            <a:r>
              <a:rPr lang="ru-RU" b="1" dirty="0"/>
              <a:t>Примерный план сочинения.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18042" y="1097280"/>
            <a:ext cx="9402183" cy="5357309"/>
          </a:xfrm>
        </p:spPr>
        <p:txBody>
          <a:bodyPr>
            <a:normAutofit lnSpcReduction="10000"/>
          </a:bodyPr>
          <a:lstStyle/>
          <a:p>
            <a:r>
              <a:rPr lang="en-US" sz="1900" dirty="0">
                <a:solidFill>
                  <a:schemeClr val="tx1"/>
                </a:solidFill>
              </a:rPr>
              <a:t>I</a:t>
            </a:r>
            <a:r>
              <a:rPr lang="ru-RU" sz="1900" dirty="0">
                <a:solidFill>
                  <a:schemeClr val="tx1"/>
                </a:solidFill>
              </a:rPr>
              <a:t>. Проблема нравственного выбора объединяет все темы романа и проверяет героев на состоятельность</a:t>
            </a:r>
            <a:r>
              <a:rPr lang="ru-RU" sz="1900" dirty="0" smtClean="0">
                <a:solidFill>
                  <a:schemeClr val="tx1"/>
                </a:solidFill>
              </a:rPr>
              <a:t>.</a:t>
            </a:r>
            <a:endParaRPr lang="ru-RU" sz="1900" dirty="0">
              <a:solidFill>
                <a:schemeClr val="tx1"/>
              </a:solidFill>
            </a:endParaRPr>
          </a:p>
          <a:p>
            <a:r>
              <a:rPr lang="en-US" sz="1900" dirty="0">
                <a:solidFill>
                  <a:schemeClr val="tx1"/>
                </a:solidFill>
              </a:rPr>
              <a:t>II</a:t>
            </a:r>
            <a:r>
              <a:rPr lang="ru-RU" sz="1900" dirty="0">
                <a:solidFill>
                  <a:schemeClr val="tx1"/>
                </a:solidFill>
              </a:rPr>
              <a:t>. Нравственный выбор героев определяется их предшествующей жизнью и духовным потенциалом каждого</a:t>
            </a:r>
            <a:r>
              <a:rPr lang="ru-RU" sz="1900" dirty="0" smtClean="0">
                <a:solidFill>
                  <a:schemeClr val="tx1"/>
                </a:solidFill>
              </a:rPr>
              <a:t>.</a:t>
            </a:r>
            <a:endParaRPr lang="ru-RU" sz="1900" dirty="0">
              <a:solidFill>
                <a:schemeClr val="tx1"/>
              </a:solidFill>
            </a:endParaRPr>
          </a:p>
          <a:p>
            <a:r>
              <a:rPr lang="ru-RU" sz="1900" dirty="0">
                <a:solidFill>
                  <a:schemeClr val="tx1"/>
                </a:solidFill>
              </a:rPr>
              <a:t>1.  Семья </a:t>
            </a:r>
            <a:r>
              <a:rPr lang="ru-RU" sz="1900" dirty="0" err="1">
                <a:solidFill>
                  <a:schemeClr val="tx1"/>
                </a:solidFill>
              </a:rPr>
              <a:t>Турбиных</a:t>
            </a:r>
            <a:r>
              <a:rPr lang="ru-RU" sz="1900" dirty="0">
                <a:solidFill>
                  <a:schemeClr val="tx1"/>
                </a:solidFill>
              </a:rPr>
              <a:t>, их жизнь в Киеве во время революции и гражданской войны</a:t>
            </a:r>
            <a:r>
              <a:rPr lang="ru-RU" sz="1900" dirty="0" smtClean="0">
                <a:solidFill>
                  <a:schemeClr val="tx1"/>
                </a:solidFill>
              </a:rPr>
              <a:t>.</a:t>
            </a:r>
            <a:endParaRPr lang="ru-RU" sz="1900" dirty="0">
              <a:solidFill>
                <a:schemeClr val="tx1"/>
              </a:solidFill>
            </a:endParaRPr>
          </a:p>
          <a:p>
            <a:r>
              <a:rPr lang="ru-RU" sz="1900" dirty="0">
                <a:solidFill>
                  <a:schemeClr val="tx1"/>
                </a:solidFill>
              </a:rPr>
              <a:t>2. Сопоставление семьи </a:t>
            </a:r>
            <a:r>
              <a:rPr lang="ru-RU" sz="1900" dirty="0" err="1">
                <a:solidFill>
                  <a:schemeClr val="tx1"/>
                </a:solidFill>
              </a:rPr>
              <a:t>Турбиных</a:t>
            </a:r>
            <a:r>
              <a:rPr lang="ru-RU" sz="1900" dirty="0">
                <a:solidFill>
                  <a:schemeClr val="tx1"/>
                </a:solidFill>
              </a:rPr>
              <a:t> с семьёй </a:t>
            </a:r>
            <a:r>
              <a:rPr lang="ru-RU" sz="1900" dirty="0" err="1">
                <a:solidFill>
                  <a:schemeClr val="tx1"/>
                </a:solidFill>
              </a:rPr>
              <a:t>Лисовичей</a:t>
            </a:r>
            <a:r>
              <a:rPr lang="ru-RU" sz="1900" dirty="0">
                <a:solidFill>
                  <a:schemeClr val="tx1"/>
                </a:solidFill>
              </a:rPr>
              <a:t>. </a:t>
            </a:r>
          </a:p>
          <a:p>
            <a:r>
              <a:rPr lang="ru-RU" sz="1900" dirty="0">
                <a:solidFill>
                  <a:schemeClr val="tx1"/>
                </a:solidFill>
              </a:rPr>
              <a:t>3. Алексей Турбин, Николка и другие честные офицеры защищают брошенный на растерзание Город. </a:t>
            </a:r>
          </a:p>
          <a:p>
            <a:r>
              <a:rPr lang="ru-RU" sz="1900" dirty="0">
                <a:solidFill>
                  <a:schemeClr val="tx1"/>
                </a:solidFill>
              </a:rPr>
              <a:t>4. Бегство гетмана и его окружения. </a:t>
            </a:r>
          </a:p>
          <a:p>
            <a:r>
              <a:rPr lang="ru-RU" sz="1900" dirty="0">
                <a:solidFill>
                  <a:schemeClr val="tx1"/>
                </a:solidFill>
              </a:rPr>
              <a:t>5. Нравственный выбор полковника Малышева. </a:t>
            </a:r>
          </a:p>
          <a:p>
            <a:r>
              <a:rPr lang="ru-RU" sz="1900" dirty="0">
                <a:solidFill>
                  <a:schemeClr val="tx1"/>
                </a:solidFill>
              </a:rPr>
              <a:t>6. Предательство </a:t>
            </a:r>
            <a:r>
              <a:rPr lang="ru-RU" sz="1900" dirty="0" err="1">
                <a:solidFill>
                  <a:schemeClr val="tx1"/>
                </a:solidFill>
              </a:rPr>
              <a:t>Тальберга</a:t>
            </a:r>
            <a:r>
              <a:rPr lang="ru-RU" sz="1900" dirty="0">
                <a:solidFill>
                  <a:schemeClr val="tx1"/>
                </a:solidFill>
              </a:rPr>
              <a:t>. </a:t>
            </a:r>
          </a:p>
          <a:p>
            <a:r>
              <a:rPr lang="ru-RU" sz="1900" dirty="0">
                <a:solidFill>
                  <a:schemeClr val="tx1"/>
                </a:solidFill>
              </a:rPr>
              <a:t>7. Турбины не отделяют свою жизнь от судьбы Отечества.</a:t>
            </a:r>
          </a:p>
          <a:p>
            <a:r>
              <a:rPr lang="en-US" sz="1900" dirty="0">
                <a:solidFill>
                  <a:schemeClr val="tx1"/>
                </a:solidFill>
              </a:rPr>
              <a:t>III</a:t>
            </a:r>
            <a:r>
              <a:rPr lang="ru-RU" sz="1900" dirty="0">
                <a:solidFill>
                  <a:schemeClr val="tx1"/>
                </a:solidFill>
              </a:rPr>
              <a:t>. Отражение авторской позиции по проблемке нравственного выбора: его любимые герои выбирают долг, совесть, Отечество, семью.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637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365" y="200025"/>
            <a:ext cx="11327801" cy="1183341"/>
          </a:xfrm>
        </p:spPr>
        <p:txBody>
          <a:bodyPr>
            <a:noAutofit/>
          </a:bodyPr>
          <a:lstStyle/>
          <a:p>
            <a:pPr lvl="0" algn="ctr"/>
            <a:r>
              <a:rPr lang="ru-RU" sz="3200" b="1" dirty="0"/>
              <a:t>Семья </a:t>
            </a:r>
            <a:r>
              <a:rPr lang="ru-RU" sz="3200" b="1" dirty="0" err="1"/>
              <a:t>Турбиных</a:t>
            </a:r>
            <a:r>
              <a:rPr lang="ru-RU" sz="3200" b="1" dirty="0"/>
              <a:t> на фоне «великого и страшного» 1918 </a:t>
            </a:r>
            <a:r>
              <a:rPr lang="ru-RU" sz="3200" b="1" dirty="0" smtClean="0"/>
              <a:t>года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95191" y="1699708"/>
            <a:ext cx="5916706" cy="457200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</a:rPr>
              <a:t>На фоне образа 1918 года вдруг появляются Турбины, живущие в своем мире, с чувством духовной близости и доверия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Булгаков резко противопоставляет эту семью всему образу 1918 года, который несет в себе ужас, смерть, боль. 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В </a:t>
            </a:r>
            <a:r>
              <a:rPr lang="ru-RU" sz="1800" dirty="0">
                <a:solidFill>
                  <a:schemeClr val="tx1"/>
                </a:solidFill>
              </a:rPr>
              <a:t>Доме </a:t>
            </a:r>
            <a:r>
              <a:rPr lang="ru-RU" sz="1800" dirty="0" err="1">
                <a:solidFill>
                  <a:schemeClr val="tx1"/>
                </a:solidFill>
              </a:rPr>
              <a:t>Турбиных</a:t>
            </a:r>
            <a:r>
              <a:rPr lang="ru-RU" sz="1800" dirty="0">
                <a:solidFill>
                  <a:schemeClr val="tx1"/>
                </a:solidFill>
              </a:rPr>
              <a:t> тепло и уютно, царит атмосфера влюбленности и </a:t>
            </a:r>
            <a:r>
              <a:rPr lang="ru-RU" sz="1800" dirty="0" smtClean="0">
                <a:solidFill>
                  <a:schemeClr val="tx1"/>
                </a:solidFill>
              </a:rPr>
              <a:t>дружелюбия</a:t>
            </a:r>
            <a:r>
              <a:rPr lang="ru-RU" sz="1800" dirty="0">
                <a:solidFill>
                  <a:schemeClr val="tx1"/>
                </a:solidFill>
              </a:rPr>
              <a:t>: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«бронзовая лампа под абажуром, лучшие на свете </a:t>
            </a:r>
            <a:r>
              <a:rPr lang="ru-RU" sz="1800" dirty="0" err="1">
                <a:solidFill>
                  <a:schemeClr val="tx1"/>
                </a:solidFill>
              </a:rPr>
              <a:t>шкапы</a:t>
            </a:r>
            <a:r>
              <a:rPr lang="ru-RU" sz="1800" dirty="0">
                <a:solidFill>
                  <a:schemeClr val="tx1"/>
                </a:solidFill>
              </a:rPr>
              <a:t> с книгами, пахнущими таинственным старинным шоколадом, с Наташей Ростовой, капитанской дочкой, золоченые чашки, серебро, портреты, портьеры</a:t>
            </a:r>
            <a:r>
              <a:rPr lang="ru-RU" sz="1800" dirty="0" smtClean="0">
                <a:solidFill>
                  <a:schemeClr val="tx1"/>
                </a:solidFill>
              </a:rPr>
              <a:t>...»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65" y="1699708"/>
            <a:ext cx="4697370" cy="4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01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157" y="293823"/>
            <a:ext cx="10768405" cy="67369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Турбины – идеал семьи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19504" y="1299910"/>
            <a:ext cx="5389581" cy="5303521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100" dirty="0">
                <a:solidFill>
                  <a:schemeClr val="tx1"/>
                </a:solidFill>
              </a:rPr>
              <a:t>Для Алексея, Николки, Елены и их друзей дом служит надежным и прочным укрытием. Здесь они чувствуют себя под защитой. Кремовые шторы крепче каменной стены будут оберегать их от врагов, «...и в квартире у них тепло и уютно, в особенности замечательны кремовые шторы на всех окнах, благодаря чему чувствуешь себя оторванным от внешнего мира... </a:t>
            </a:r>
            <a:endParaRPr lang="ru-RU" sz="21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100" dirty="0" smtClean="0">
                <a:solidFill>
                  <a:schemeClr val="tx1"/>
                </a:solidFill>
              </a:rPr>
              <a:t>А </a:t>
            </a:r>
            <a:r>
              <a:rPr lang="ru-RU" sz="2100" dirty="0">
                <a:solidFill>
                  <a:schemeClr val="tx1"/>
                </a:solidFill>
              </a:rPr>
              <a:t>он, этот мир, этот внешний мир... </a:t>
            </a:r>
            <a:r>
              <a:rPr lang="ru-RU" sz="2100" dirty="0" smtClean="0">
                <a:solidFill>
                  <a:schemeClr val="tx1"/>
                </a:solidFill>
              </a:rPr>
              <a:t>грязен</a:t>
            </a:r>
            <a:r>
              <a:rPr lang="ru-RU" sz="2100" dirty="0">
                <a:solidFill>
                  <a:schemeClr val="tx1"/>
                </a:solidFill>
              </a:rPr>
              <a:t>, кровав и бессмыслен». Турбины понимают это, и поэтому всеми силами стараются уберечь объединяющую и сплачивающую их </a:t>
            </a:r>
            <a:r>
              <a:rPr lang="ru-RU" sz="2100" dirty="0" smtClean="0">
                <a:solidFill>
                  <a:schemeClr val="tx1"/>
                </a:solidFill>
              </a:rPr>
              <a:t>семью.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100" b="1" dirty="0" smtClean="0">
                <a:solidFill>
                  <a:schemeClr val="tx1"/>
                </a:solidFill>
              </a:rPr>
              <a:t>Турбины </a:t>
            </a:r>
            <a:r>
              <a:rPr lang="ru-RU" sz="2100" b="1" dirty="0">
                <a:solidFill>
                  <a:schemeClr val="tx1"/>
                </a:solidFill>
              </a:rPr>
              <a:t>для Булгакова – это идеал семьи.</a:t>
            </a:r>
            <a:r>
              <a:rPr lang="ru-RU" sz="2100" dirty="0">
                <a:solidFill>
                  <a:schemeClr val="tx1"/>
                </a:solidFill>
              </a:rPr>
              <a:t> В них отразились все лучшие, необходимые для крепкой семьи человеческие качества: доброта, простота, честность, взаимопонимание и любовь.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142" y="1143671"/>
            <a:ext cx="4008420" cy="5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08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4441" y="588467"/>
            <a:ext cx="10768405" cy="87808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Выбор семьи </a:t>
            </a:r>
            <a:r>
              <a:rPr lang="ru-RU" b="1" dirty="0" err="1"/>
              <a:t>Лисовичей</a:t>
            </a:r>
            <a:r>
              <a:rPr lang="ru-RU" b="1" dirty="0"/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76931" y="1466555"/>
            <a:ext cx="5066852" cy="486245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Василий Иванович </a:t>
            </a:r>
            <a:r>
              <a:rPr lang="ru-RU" dirty="0" err="1">
                <a:solidFill>
                  <a:schemeClr val="tx1"/>
                </a:solidFill>
              </a:rPr>
              <a:t>Лисович</a:t>
            </a:r>
            <a:r>
              <a:rPr lang="ru-RU" dirty="0">
                <a:solidFill>
                  <a:schemeClr val="tx1"/>
                </a:solidFill>
              </a:rPr>
              <a:t> (Василиса) — трусливый инженер, домохозяин, у которого Турбины снимают второй этаж дома. </a:t>
            </a:r>
            <a:endParaRPr lang="ru-RU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Скопидом</a:t>
            </a:r>
            <a:r>
              <a:rPr lang="ru-RU" dirty="0">
                <a:solidFill>
                  <a:schemeClr val="tx1"/>
                </a:solidFill>
              </a:rPr>
              <a:t>, живёт с жадной женой Вандой, прячет ценности в тайниках. </a:t>
            </a:r>
            <a:endParaRPr lang="ru-RU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Своё </a:t>
            </a:r>
            <a:r>
              <a:rPr lang="ru-RU" dirty="0">
                <a:solidFill>
                  <a:schemeClr val="tx1"/>
                </a:solidFill>
              </a:rPr>
              <a:t>прозвище – Василиса - он получил из-за того, что из-за беспорядков в городе в 1918 году стал подписываться в документах другим почерком, сокращая имя и фамилию так: «Вас. Лис». </a:t>
            </a:r>
            <a:endParaRPr lang="ru-RU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chemeClr val="tx1"/>
                </a:solidFill>
              </a:rPr>
              <a:t>Лисовичи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трусят, изворачиваются, хитрят и приспосабливаются к существующим условиям, но это их не спасает. Бандиты узнают об их ценностях и тайниках и грабят.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37" y="1146000"/>
            <a:ext cx="4284000" cy="57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54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529" y="118334"/>
            <a:ext cx="11564471" cy="753036"/>
          </a:xfrm>
        </p:spPr>
        <p:txBody>
          <a:bodyPr>
            <a:normAutofit/>
          </a:bodyPr>
          <a:lstStyle/>
          <a:p>
            <a:r>
              <a:rPr lang="ru-RU" b="1" dirty="0" smtClean="0"/>
              <a:t>Алексей Турбин – человек долга и чести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9873" y="1748789"/>
            <a:ext cx="5066852" cy="45720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Офицерская честь требовала защиты белого знамени, верности присяге, отечеству и царю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 обстановке, когда кажется «все разрушено, предано, продано», с недоумением и болью спрашивает себя </a:t>
            </a:r>
            <a:r>
              <a:rPr lang="ru-RU" b="1" dirty="0">
                <a:solidFill>
                  <a:schemeClr val="tx1"/>
                </a:solidFill>
              </a:rPr>
              <a:t>Алексей Турбин</a:t>
            </a:r>
            <a:r>
              <a:rPr lang="ru-RU" dirty="0">
                <a:solidFill>
                  <a:schemeClr val="tx1"/>
                </a:solidFill>
              </a:rPr>
              <a:t>: «Нужно защищать теперь... Но что? Пустоту? Гул шагов</a:t>
            </a:r>
            <a:r>
              <a:rPr lang="ru-RU" dirty="0" smtClean="0">
                <a:solidFill>
                  <a:schemeClr val="tx1"/>
                </a:solidFill>
              </a:rPr>
              <a:t>?»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И все-таки он не способен оставаться в стороне от грозных событий, нарушить свой долг офицера и спешит к тем, кто пытается спасти Отечество, не отдав его судьбу в нечистые руки Петлюры или гетмана Скоропадского.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807" y="1577339"/>
            <a:ext cx="4608000" cy="45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81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</TotalTime>
  <Words>1217</Words>
  <Application>Microsoft Office PowerPoint</Application>
  <PresentationFormat>Широкоэкранный</PresentationFormat>
  <Paragraphs>79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Wingdings</vt:lpstr>
      <vt:lpstr>Wingdings 3</vt:lpstr>
      <vt:lpstr>Легкий дым</vt:lpstr>
      <vt:lpstr>Проблема нравственного выбора  в романе М.А. Булгакова  «Белая гвардия»</vt:lpstr>
      <vt:lpstr>Цели урока</vt:lpstr>
      <vt:lpstr>Задачи урока</vt:lpstr>
      <vt:lpstr>Словарная работа</vt:lpstr>
      <vt:lpstr>Примерный план сочинения.</vt:lpstr>
      <vt:lpstr>Семья Турбиных на фоне «великого и страшного» 1918 года</vt:lpstr>
      <vt:lpstr>Турбины – идеал семьи</vt:lpstr>
      <vt:lpstr>Выбор семьи Лисовичей.  </vt:lpstr>
      <vt:lpstr>Алексей Турбин – человек долга и чести</vt:lpstr>
      <vt:lpstr>Мышлаевский и полковник Най-Турс  верны законам чести</vt:lpstr>
      <vt:lpstr>Честность и благородство Николки </vt:lpstr>
      <vt:lpstr>Бегство гетмана и его окружения.</vt:lpstr>
      <vt:lpstr>Нравственный выбор полковника Малышева</vt:lpstr>
      <vt:lpstr>Предательство Тальберга.  </vt:lpstr>
      <vt:lpstr>  Нравственный выбор Турбиных. </vt:lpstr>
      <vt:lpstr>Авторская позиция по проблеме нравственного выбора</vt:lpstr>
      <vt:lpstr>Рефлексия</vt:lpstr>
      <vt:lpstr>Домашнее задание</vt:lpstr>
      <vt:lpstr>Работу выполнила  учитель литературы  ГБПОУ «1-й МОК»  г. Москвы  Немцева Л.В.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нравственного выбора  в романе М.А. Булгакова  «Белая гвардия». </dc:title>
  <dc:creator>Admin</dc:creator>
  <cp:lastModifiedBy>Admin</cp:lastModifiedBy>
  <cp:revision>31</cp:revision>
  <dcterms:created xsi:type="dcterms:W3CDTF">2026-01-05T18:12:56Z</dcterms:created>
  <dcterms:modified xsi:type="dcterms:W3CDTF">2026-01-05T19:22:33Z</dcterms:modified>
</cp:coreProperties>
</file>