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7" r:id="rId1"/>
  </p:sldMasterIdLst>
  <p:sldIdLst>
    <p:sldId id="256" r:id="rId2"/>
    <p:sldId id="257" r:id="rId3"/>
    <p:sldId id="259" r:id="rId4"/>
    <p:sldId id="264" r:id="rId5"/>
    <p:sldId id="265" r:id="rId6"/>
    <p:sldId id="261" r:id="rId7"/>
    <p:sldId id="266" r:id="rId8"/>
    <p:sldId id="262" r:id="rId9"/>
    <p:sldId id="263" r:id="rId10"/>
    <p:sldId id="258" r:id="rId11"/>
    <p:sldId id="268" r:id="rId12"/>
    <p:sldId id="267" r:id="rId13"/>
    <p:sldId id="269" r:id="rId14"/>
    <p:sldId id="260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333399"/>
    <a:srgbClr val="FF3300"/>
    <a:srgbClr val="CC3300"/>
    <a:srgbClr val="66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498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FCA7A9C5-BC52-44D9-95E3-2BFB05E7A1D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33C372-67B1-411A-9975-D3AF4566562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6FA029-8638-4B17-90BF-99923C0F0E6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pPr>
              <a:defRPr/>
            </a:pPr>
            <a:fld id="{500F98E7-80BF-42BC-B12D-9F97D24373A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96B742-91D5-49C7-BC6D-16D6CBBD5A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3B46DB-7D3C-4184-8B9C-CD195FE0B03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pPr>
              <a:defRPr/>
            </a:pPr>
            <a:fld id="{ED095762-198F-49B8-A7B0-27B7EB50007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1FB848-BB23-42C2-80FC-1D85ABA93F3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BB2546-7709-4539-9527-E21CE6DF5C4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8171BE5-70A4-4E31-BD5C-E9A27D50A70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EC84950-6330-4057-A8A0-B471D849D08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D49FE508-1A41-4D0A-989C-E7D097F30F8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8" r:id="rId1"/>
    <p:sldLayoutId id="2147483779" r:id="rId2"/>
    <p:sldLayoutId id="2147483780" r:id="rId3"/>
    <p:sldLayoutId id="2147483781" r:id="rId4"/>
    <p:sldLayoutId id="2147483782" r:id="rId5"/>
    <p:sldLayoutId id="2147483783" r:id="rId6"/>
    <p:sldLayoutId id="2147483784" r:id="rId7"/>
    <p:sldLayoutId id="2147483785" r:id="rId8"/>
    <p:sldLayoutId id="2147483786" r:id="rId9"/>
    <p:sldLayoutId id="2147483787" r:id="rId10"/>
    <p:sldLayoutId id="2147483788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ecology.md/pics/2010/04/fsoc_nikolai_sladkov02.jpg" TargetMode="External"/><Relationship Id="rId2" Type="http://schemas.openxmlformats.org/officeDocument/2006/relationships/hyperlink" Target="http://www.labirint.ru/books/31309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-sladkov.ru/images/stories/sladkov/sladkov1.jpg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5" name="Rectangle 13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1268413"/>
            <a:ext cx="854075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 smtClean="0"/>
              <a:t>Николай Иванович Сладков</a:t>
            </a:r>
            <a:endParaRPr lang="ru-RU" sz="6000" dirty="0"/>
          </a:p>
        </p:txBody>
      </p:sp>
      <p:sp>
        <p:nvSpPr>
          <p:cNvPr id="5123" name="Rectangle 15"/>
          <p:cNvSpPr>
            <a:spLocks noGrp="1" noRot="1" noChangeArrowheads="1"/>
          </p:cNvSpPr>
          <p:nvPr>
            <p:ph type="body" idx="4294967295"/>
          </p:nvPr>
        </p:nvSpPr>
        <p:spPr>
          <a:xfrm>
            <a:off x="0" y="1600200"/>
            <a:ext cx="8540750" cy="4498975"/>
          </a:xfrm>
        </p:spPr>
        <p:txBody>
          <a:bodyPr/>
          <a:lstStyle/>
          <a:p>
            <a:pPr algn="ctr"/>
            <a:endParaRPr lang="ru-RU" sz="4800" smtClean="0"/>
          </a:p>
          <a:p>
            <a:pPr algn="ctr"/>
            <a:endParaRPr lang="ru-RU" sz="4800" smtClean="0"/>
          </a:p>
          <a:p>
            <a:pPr algn="r">
              <a:buFont typeface="Wingdings 2" pitchFamily="18" charset="2"/>
              <a:buNone/>
            </a:pPr>
            <a:r>
              <a:rPr lang="ru-RU" sz="4800" smtClean="0"/>
              <a:t>«Они и мы»</a:t>
            </a:r>
          </a:p>
        </p:txBody>
      </p:sp>
      <p:pic>
        <p:nvPicPr>
          <p:cNvPr id="5124" name="Picture 19" descr="C:\Users\acer\Desktop\ЛЕВУШКИНА\урок по тексту-2\sladkov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825" y="2781300"/>
            <a:ext cx="3600450" cy="3649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smtClean="0">
                <a:latin typeface="Times New Roman" pitchFamily="18" charset="0"/>
                <a:cs typeface="Times New Roman" pitchFamily="18" charset="0"/>
              </a:rPr>
              <a:t>« Природа – это увлекательнейшая книга. Только начни её читать, не оторвёшься». Н. Сладков</a:t>
            </a:r>
            <a:br>
              <a:rPr lang="ru-RU" sz="2400" b="1" smtClean="0">
                <a:latin typeface="Times New Roman" pitchFamily="18" charset="0"/>
                <a:cs typeface="Times New Roman" pitchFamily="18" charset="0"/>
              </a:rPr>
            </a:br>
            <a:endParaRPr lang="ru-RU" sz="2000" b="1" smtClean="0"/>
          </a:p>
        </p:txBody>
      </p:sp>
      <p:sp>
        <p:nvSpPr>
          <p:cNvPr id="1433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1" smtClean="0">
                <a:latin typeface="Times New Roman" pitchFamily="18" charset="0"/>
                <a:ea typeface="Calibri" pitchFamily="34" charset="0"/>
                <a:cs typeface="Calibri" pitchFamily="34" charset="0"/>
              </a:rPr>
              <a:t>В одной из своих книг писатель написал: «Давно и пристально мы всматриваемся в природу. Не пора ли заглянуть в себя? Какими нас видят настороженные глаза птиц и зверей, глаза полей и лесов? Кто мы – властелины Земли? Чего мы хотим? И что мы творим?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i="1" smtClean="0">
              <a:latin typeface="Times New Roman" pitchFamily="18" charset="0"/>
              <a:ea typeface="Calibri" pitchFamily="34" charset="0"/>
              <a:cs typeface="Calibri" pitchFamily="34" charset="0"/>
            </a:endParaRPr>
          </a:p>
          <a:p>
            <a:endParaRPr lang="ru-RU" smtClean="0">
              <a:latin typeface="Times New Roman" pitchFamily="18" charset="0"/>
              <a:cs typeface="Times New Roman" pitchFamily="18" charset="0"/>
            </a:endParaRP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Местоимение</a:t>
            </a:r>
            <a:r>
              <a:rPr lang="ru-RU" b="1" smtClean="0"/>
              <a:t> — часть речи, которая указывает на  предметы, но не называет их.</a:t>
            </a:r>
            <a:r>
              <a:rPr lang="ru-RU" smtClean="0"/>
              <a:t> 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Местоимение – </a:t>
            </a:r>
            <a:r>
              <a:rPr lang="ru-RU" b="1" smtClean="0"/>
              <a:t>средство связи предложений в тексте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Каждое местоимение – </a:t>
            </a:r>
            <a:r>
              <a:rPr lang="ru-RU" b="1" smtClean="0"/>
              <a:t>загадка</a:t>
            </a:r>
            <a:r>
              <a:rPr lang="ru-RU" smtClean="0"/>
              <a:t>. За ним может скрываться множество слов. 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6387" name="Содержимое 2"/>
          <p:cNvSpPr>
            <a:spLocks noGrp="1"/>
          </p:cNvSpPr>
          <p:nvPr>
            <p:ph idx="1"/>
          </p:nvPr>
        </p:nvSpPr>
        <p:spPr>
          <a:xfrm>
            <a:off x="304800" y="1639888"/>
            <a:ext cx="8686800" cy="452596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	Задание.</a:t>
            </a:r>
          </a:p>
          <a:p>
            <a:pPr>
              <a:buFont typeface="Wingdings 2" pitchFamily="18" charset="2"/>
              <a:buNone/>
            </a:pPr>
            <a:r>
              <a:rPr lang="ru-RU" sz="2800" b="1" i="1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b="1" smtClean="0"/>
              <a:t>Напишите, используя местоимения, небольшое сочинение о том, как люди относятся к бездомным животным.</a:t>
            </a:r>
          </a:p>
          <a:p>
            <a:pPr>
              <a:buFont typeface="Wingdings 2" pitchFamily="18" charset="2"/>
              <a:buNone/>
            </a:pPr>
            <a:endParaRPr lang="ru-RU" sz="2800" b="1" i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7411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7412" name="Прямоугольник 3"/>
          <p:cNvSpPr>
            <a:spLocks noChangeArrowheads="1"/>
          </p:cNvSpPr>
          <p:nvPr/>
        </p:nvSpPr>
        <p:spPr bwMode="auto">
          <a:xfrm>
            <a:off x="2428875" y="3244850"/>
            <a:ext cx="4286250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buFont typeface="Wingdings 2" pitchFamily="18" charset="2"/>
              <a:buNone/>
            </a:pPr>
            <a:r>
              <a:rPr lang="ru-RU" sz="6000" b="1" i="1">
                <a:latin typeface="Times New Roman" pitchFamily="18" charset="0"/>
                <a:cs typeface="Times New Roman" pitchFamily="18" charset="0"/>
              </a:rPr>
              <a:t>Не навреди!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8435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smtClean="0">
                <a:hlinkClick r:id="rId2"/>
              </a:rPr>
              <a:t>http://www.labirint.ru/books/31309/</a:t>
            </a:r>
            <a:endParaRPr lang="ru-RU" smtClean="0"/>
          </a:p>
          <a:p>
            <a:r>
              <a:rPr lang="ru-RU" u="sng" smtClean="0">
                <a:hlinkClick r:id="rId3"/>
              </a:rPr>
              <a:t>http://ecology.md/pics/2010/04/fsoc_nikolai_sladkov02.jpg</a:t>
            </a:r>
            <a:endParaRPr lang="ru-RU" u="sng" smtClean="0"/>
          </a:p>
          <a:p>
            <a:r>
              <a:rPr lang="tr-TR" smtClean="0">
                <a:hlinkClick r:id="rId4"/>
              </a:rPr>
              <a:t>http://n-sladkov.ru/images/stories/sladkov/sladkov1.jpg</a:t>
            </a:r>
            <a:r>
              <a:rPr lang="ru-RU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Николай Иванович Сладков родился 5 января  1920 года в Москве</a:t>
            </a:r>
            <a:endParaRPr lang="ru-RU" dirty="0" smtClean="0"/>
          </a:p>
        </p:txBody>
      </p:sp>
      <p:sp>
        <p:nvSpPr>
          <p:cNvPr id="6147" name="Содержимое 8"/>
          <p:cNvSpPr>
            <a:spLocks noGrp="1"/>
          </p:cNvSpPr>
          <p:nvPr>
            <p:ph idx="1"/>
          </p:nvPr>
        </p:nvSpPr>
        <p:spPr>
          <a:xfrm>
            <a:off x="301625" y="1268413"/>
            <a:ext cx="8540750" cy="4830762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400" dirty="0" smtClean="0"/>
              <a:t>		</a:t>
            </a:r>
            <a:endParaRPr lang="ru-RU" sz="2400" dirty="0" smtClean="0"/>
          </a:p>
          <a:p>
            <a:pPr algn="r">
              <a:buFont typeface="Wingdings 2" pitchFamily="18" charset="2"/>
              <a:buNone/>
            </a:pPr>
            <a:r>
              <a:rPr lang="ru-RU" sz="2000" dirty="0" smtClean="0"/>
              <a:t>Большую </a:t>
            </a:r>
            <a:r>
              <a:rPr lang="ru-RU" sz="2000" dirty="0" smtClean="0"/>
              <a:t>часть жизни прожил в Ленинграде. </a:t>
            </a:r>
            <a:endParaRPr lang="ru-RU" sz="2000" dirty="0" smtClean="0"/>
          </a:p>
          <a:p>
            <a:pPr algn="r">
              <a:buFont typeface="Wingdings 2" pitchFamily="18" charset="2"/>
              <a:buNone/>
            </a:pPr>
            <a:r>
              <a:rPr lang="ru-RU" sz="2000" dirty="0" smtClean="0"/>
              <a:t>С </a:t>
            </a:r>
            <a:r>
              <a:rPr lang="ru-RU" sz="2000" dirty="0" smtClean="0"/>
              <a:t>детства он любил природу и интересовался ею. </a:t>
            </a:r>
          </a:p>
          <a:p>
            <a:pPr>
              <a:buFont typeface="Wingdings 2" pitchFamily="18" charset="2"/>
              <a:buNone/>
            </a:pPr>
            <a:r>
              <a:rPr lang="ru-RU" sz="2000" dirty="0" smtClean="0"/>
              <a:t>				Творчество Н. Сладкова интересно тем, что 				законы природы он показывает в сказочной 				форме. Его </a:t>
            </a:r>
            <a:r>
              <a:rPr lang="ru-RU" sz="2000" dirty="0" err="1" smtClean="0"/>
              <a:t>сказки-несказки</a:t>
            </a:r>
            <a:r>
              <a:rPr lang="ru-RU" sz="2000" dirty="0" smtClean="0"/>
              <a:t> полны загадок, 				лёгкого юмора, там много “звериных” 					диалогов. Часто Сладков осуждает любовь к 				природе “с ружьём в руках”. Он учит любить 				природу, не ища выгоды, пользы, а просто 				наблюдая её и восхищаясь её мудростью.</a:t>
            </a:r>
          </a:p>
          <a:p>
            <a:pPr>
              <a:buFont typeface="Wingdings 2" pitchFamily="18" charset="2"/>
              <a:buNone/>
            </a:pPr>
            <a:endParaRPr lang="ru-RU" dirty="0" smtClean="0"/>
          </a:p>
        </p:txBody>
      </p:sp>
      <p:pic>
        <p:nvPicPr>
          <p:cNvPr id="6148" name="Picture 8" descr="C:\Users\acer\Desktop\ЛЕВУШКИНА\big-сладко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988840"/>
            <a:ext cx="2375462" cy="3671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17" descr="C:\Users\acer\Desktop\ЛЕВУШКИНА\урок по тексту-2\fsoc_nikolai_sladkov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5856" y="5073138"/>
            <a:ext cx="4896172" cy="1784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800" dirty="0" smtClean="0"/>
              <a:t>Н. Сладков   </a:t>
            </a:r>
            <a:r>
              <a:rPr lang="ru-RU" sz="2800" b="1" dirty="0" smtClean="0"/>
              <a:t>Они и мы.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dirty="0"/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 pitchFamily="18" charset="2"/>
              <a:buNone/>
            </a:pPr>
            <a:r>
              <a:rPr lang="ru-RU" sz="2400" smtClean="0"/>
              <a:t>		Странные существа — в шерсти, перьях, в чешуе. Совсем на нас не похожи. Живут</a:t>
            </a:r>
            <a:r>
              <a:rPr lang="ru-RU" sz="2400" b="1" smtClean="0"/>
              <a:t> </a:t>
            </a:r>
            <a:r>
              <a:rPr lang="ru-RU" sz="2400" smtClean="0"/>
              <a:t>они за околицей, в лесах, полях и болотах.  Мы называем их братьями нашими меньшими. Они пытаются приспособиться к нам — и мы должны им в этом помочь. Ведь они наши соседи и земляки. И связывает с ними общее — жизнь. Самое удивительное явление на Земле. И самое уязвимое...</a:t>
            </a:r>
          </a:p>
          <a:p>
            <a:pPr>
              <a:buFont typeface="Wingdings 2" pitchFamily="18" charset="2"/>
              <a:buNone/>
            </a:pPr>
            <a:r>
              <a:rPr lang="ru-RU" sz="2400" smtClean="0"/>
              <a:t>		У врачей есть хорошее правило: «Не навреди!» Оно годится для всех, кто бывает в лесах и полях. Кто встречается с их обитателями. «Не навреди!»</a:t>
            </a:r>
          </a:p>
          <a:p>
            <a:endParaRPr lang="ru-RU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/>
              <a:t>Словарная работа.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/>
              <a:t>ОКОЛИЦА</a:t>
            </a:r>
            <a:endParaRPr lang="ru-RU" sz="2400" b="1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/>
              <a:t>1.</a:t>
            </a:r>
            <a:r>
              <a:rPr lang="ru-RU" sz="2400" dirty="0"/>
              <a:t> В старину: изгородь вокруг деревни, при въезде в деревню; ворота или проход в такой изгороди. </a:t>
            </a:r>
            <a:r>
              <a:rPr lang="ru-RU" sz="2400" i="1" dirty="0"/>
              <a:t>Изба у околицы.</a:t>
            </a:r>
            <a:r>
              <a:rPr lang="ru-RU" sz="2400" dirty="0"/>
              <a:t> </a:t>
            </a:r>
            <a:r>
              <a:rPr lang="ru-RU" sz="2400" i="1" dirty="0"/>
              <a:t>Выйти за околицу.</a:t>
            </a:r>
            <a:endParaRPr lang="ru-RU" sz="2400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/>
              <a:t>2.</a:t>
            </a:r>
            <a:r>
              <a:rPr lang="ru-RU" sz="2400" dirty="0"/>
              <a:t> Окраина селения. </a:t>
            </a:r>
            <a:r>
              <a:rPr lang="ru-RU" sz="2400" i="1" dirty="0"/>
              <a:t>Проводить до околицы.</a:t>
            </a:r>
            <a:r>
              <a:rPr lang="ru-RU" sz="2400" dirty="0"/>
              <a:t> </a:t>
            </a:r>
            <a:r>
              <a:rPr lang="ru-RU" sz="2400" i="1" dirty="0"/>
              <a:t>Жить на околице.</a:t>
            </a:r>
            <a:endParaRPr lang="ru-RU" sz="2400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/>
              <a:t>3.</a:t>
            </a:r>
            <a:r>
              <a:rPr lang="ru-RU" sz="2400" dirty="0"/>
              <a:t> </a:t>
            </a:r>
            <a:r>
              <a:rPr lang="ru-RU" sz="2400" i="1" dirty="0" err="1"/>
              <a:t>Нар.-разг</a:t>
            </a:r>
            <a:r>
              <a:rPr lang="ru-RU" sz="2400" i="1" dirty="0"/>
              <a:t>.</a:t>
            </a:r>
            <a:r>
              <a:rPr lang="ru-RU" sz="2400" dirty="0"/>
              <a:t> Окольная, не прямая дорога. </a:t>
            </a:r>
            <a:r>
              <a:rPr lang="ru-RU" sz="2400" i="1" dirty="0"/>
              <a:t>* Для милого дружка семь вёрст не околица</a:t>
            </a:r>
            <a:r>
              <a:rPr lang="ru-RU" sz="2400" dirty="0"/>
              <a:t> (Посл.). 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i="1" dirty="0"/>
              <a:t>◊</a:t>
            </a:r>
            <a:r>
              <a:rPr lang="ru-RU" sz="2400" dirty="0"/>
              <a:t> Во всю </a:t>
            </a:r>
            <a:r>
              <a:rPr lang="ru-RU" sz="2400" dirty="0" err="1"/>
              <a:t>око́лицу</a:t>
            </a:r>
            <a:r>
              <a:rPr lang="ru-RU" sz="2400" dirty="0"/>
              <a:t> кричать. Очень громко.</a:t>
            </a:r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sz="2400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ru-RU" sz="2400" b="1" dirty="0" smtClean="0"/>
              <a:t>Синонимы</a:t>
            </a:r>
            <a:r>
              <a:rPr lang="ru-RU" dirty="0"/>
              <a:t>: </a:t>
            </a:r>
            <a:r>
              <a:rPr lang="ru-RU" sz="2800" dirty="0"/>
              <a:t>край, проселок</a:t>
            </a:r>
            <a:r>
              <a:rPr lang="ru-RU" dirty="0" smtClean="0"/>
              <a:t>.</a:t>
            </a:r>
            <a:endParaRPr lang="ru-RU" dirty="0"/>
          </a:p>
          <a:p>
            <a:pPr marL="274320" indent="-274320" fontAlgn="auto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z="2400" b="1" dirty="0" smtClean="0"/>
              <a:t>УЯЗВИМЫЙ</a:t>
            </a:r>
            <a:r>
              <a:rPr lang="ru-RU" sz="2400" dirty="0" smtClean="0"/>
              <a:t>.</a:t>
            </a:r>
          </a:p>
          <a:p>
            <a:pPr>
              <a:buFont typeface="Wingdings 2" pitchFamily="18" charset="2"/>
              <a:buNone/>
            </a:pPr>
            <a:r>
              <a:rPr lang="ru-RU" sz="2400" dirty="0" smtClean="0"/>
              <a:t> 1.Такой, что легко уязвить, обидеть, ранить.</a:t>
            </a:r>
            <a:r>
              <a:rPr lang="ru-RU" sz="2400" b="1" i="1" dirty="0" smtClean="0"/>
              <a:t> </a:t>
            </a:r>
            <a:endParaRPr lang="ru-RU" sz="2400" dirty="0" smtClean="0"/>
          </a:p>
          <a:p>
            <a:pPr>
              <a:buFont typeface="Wingdings 2" pitchFamily="18" charset="2"/>
              <a:buNone/>
            </a:pPr>
            <a:r>
              <a:rPr lang="ru-RU" sz="2400" dirty="0" smtClean="0"/>
              <a:t> 2. Слабый, мало защищённый.</a:t>
            </a:r>
          </a:p>
          <a:p>
            <a:pPr>
              <a:buFont typeface="Wingdings 2" pitchFamily="18" charset="2"/>
              <a:buNone/>
            </a:pPr>
            <a:endParaRPr lang="ru-RU" sz="2400" dirty="0" smtClean="0"/>
          </a:p>
          <a:p>
            <a:pPr>
              <a:buFont typeface="Wingdings 2" pitchFamily="18" charset="2"/>
              <a:buNone/>
            </a:pPr>
            <a:r>
              <a:rPr lang="ru-RU" sz="2400" dirty="0" smtClean="0"/>
              <a:t> </a:t>
            </a:r>
          </a:p>
          <a:p>
            <a:pPr>
              <a:buFont typeface="Wingdings 2" pitchFamily="18" charset="2"/>
              <a:buNone/>
            </a:pPr>
            <a:r>
              <a:rPr lang="ru-RU" sz="2400" b="1" dirty="0" smtClean="0"/>
              <a:t>Синонимы</a:t>
            </a:r>
            <a:r>
              <a:rPr lang="ru-RU" sz="2400" dirty="0" smtClean="0"/>
              <a:t>: легкоранимый, незащищенный, слабый, чувствительный.</a:t>
            </a:r>
          </a:p>
          <a:p>
            <a:pPr>
              <a:buFont typeface="Wingdings 2" pitchFamily="18" charset="2"/>
              <a:buNone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 pitchFamily="18" charset="2"/>
              <a:buNone/>
            </a:pPr>
            <a:r>
              <a:rPr lang="ru-RU" smtClean="0"/>
              <a:t>		Странные существа — в шерсти, перьях, в чешуе. Совсем на нас не похожи. Живут</a:t>
            </a:r>
            <a:r>
              <a:rPr lang="ru-RU" b="1" smtClean="0"/>
              <a:t> </a:t>
            </a:r>
            <a:r>
              <a:rPr lang="ru-RU" smtClean="0"/>
              <a:t>они за околицей, в лесах, полях и болотах.  Мы называем их братьями нашими меньшими. </a:t>
            </a:r>
          </a:p>
          <a:p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524000" y="1397000"/>
          <a:ext cx="6096000" cy="4282440"/>
        </p:xfrm>
        <a:graphic>
          <a:graphicData uri="http://schemas.openxmlformats.org/drawingml/2006/table">
            <a:tbl>
              <a:tblPr firstRow="1">
                <a:tableStyleId>{616DA210-FB5B-4158-B5E0-FEB733F419BA}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Разряд местоимения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Примеры 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Содержимое 2"/>
          <p:cNvSpPr>
            <a:spLocks noGrp="1"/>
          </p:cNvSpPr>
          <p:nvPr>
            <p:ph idx="4294967295"/>
          </p:nvPr>
        </p:nvSpPr>
        <p:spPr>
          <a:xfrm>
            <a:off x="603250" y="1125538"/>
            <a:ext cx="8540750" cy="4498975"/>
          </a:xfrm>
        </p:spPr>
        <p:txBody>
          <a:bodyPr>
            <a:normAutofit fontScale="92500" lnSpcReduction="20000"/>
          </a:bodyPr>
          <a:lstStyle/>
          <a:p>
            <a:pPr>
              <a:buFont typeface="Wingdings 2" pitchFamily="18" charset="2"/>
              <a:buNone/>
            </a:pPr>
            <a:r>
              <a:rPr lang="ru-RU" smtClean="0"/>
              <a:t>	Они пытаются приспособиться к нам — и мы должны им в этом помочь. Ведь они наши соседи и земляки. И связывает с ними общее — жизнь. Самое удивительное явление на Земле. И самое уязвимое...</a:t>
            </a:r>
          </a:p>
          <a:p>
            <a:pPr>
              <a:buFont typeface="Wingdings 2" pitchFamily="18" charset="2"/>
              <a:buNone/>
            </a:pPr>
            <a:r>
              <a:rPr lang="ru-RU" smtClean="0"/>
              <a:t>			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  <a:p>
            <a:pPr>
              <a:buFont typeface="Wingdings 2" pitchFamily="18" charset="2"/>
              <a:buNone/>
            </a:pPr>
            <a:r>
              <a:rPr lang="ru-RU" smtClean="0"/>
              <a:t>		У врачей есть хорошее правило: «Не навреди!» Оно годится для всех, кто бывает в лесах и полях. Кто встречается с их обитателями. «Не навреди!»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39750" y="549275"/>
          <a:ext cx="7704138" cy="4061587"/>
        </p:xfrm>
        <a:graphic>
          <a:graphicData uri="http://schemas.openxmlformats.org/drawingml/2006/table">
            <a:tbl>
              <a:tblPr/>
              <a:tblGrid>
                <a:gridCol w="3851275"/>
                <a:gridCol w="3852863"/>
              </a:tblGrid>
              <a:tr h="5476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Разряд местоимения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Примеры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Личные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они , нас, мы, их, им, они, нас, оно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Притяжательные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нашими – наши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Определительные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самое, всех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Относительные</a:t>
                      </a:r>
                      <a:endParaRPr kumimoji="0" lang="ru-RU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кто</a:t>
                      </a:r>
                      <a:endParaRPr kumimoji="0" 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4768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Указательные</a:t>
                      </a: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этом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145</TotalTime>
  <Words>276</Words>
  <Application>Microsoft Office PowerPoint</Application>
  <PresentationFormat>Экран (4:3)</PresentationFormat>
  <Paragraphs>57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Tahoma</vt:lpstr>
      <vt:lpstr>Arial</vt:lpstr>
      <vt:lpstr>Calibri</vt:lpstr>
      <vt:lpstr>Constantia</vt:lpstr>
      <vt:lpstr>Wingdings 2</vt:lpstr>
      <vt:lpstr>Times New Roman</vt:lpstr>
      <vt:lpstr>Трек</vt:lpstr>
      <vt:lpstr>Николай Иванович Сладков</vt:lpstr>
      <vt:lpstr>Николай Иванович Сладков родился 5 января  1920 года в Москве</vt:lpstr>
      <vt:lpstr>Н. Сладков   Они и мы. </vt:lpstr>
      <vt:lpstr>Словарная работа.  </vt:lpstr>
      <vt:lpstr>Слайд 5</vt:lpstr>
      <vt:lpstr>Слайд 6</vt:lpstr>
      <vt:lpstr>Слайд 7</vt:lpstr>
      <vt:lpstr>Слайд 8</vt:lpstr>
      <vt:lpstr>Слайд 9</vt:lpstr>
      <vt:lpstr>« Природа – это увлекательнейшая книга. Только начни её читать, не оторвёшься». Н. Сладков 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Презентация-к-уроку_Местоимение как часть речи</dc:title>
  <dc:creator>Татьяна</dc:creator>
  <cp:lastModifiedBy>acer</cp:lastModifiedBy>
  <cp:revision>25</cp:revision>
  <dcterms:created xsi:type="dcterms:W3CDTF">2007-01-22T16:12:39Z</dcterms:created>
  <dcterms:modified xsi:type="dcterms:W3CDTF">2014-01-28T19:34:52Z</dcterms:modified>
</cp:coreProperties>
</file>