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58" autoAdjust="0"/>
  </p:normalViewPr>
  <p:slideViewPr>
    <p:cSldViewPr>
      <p:cViewPr varScale="1">
        <p:scale>
          <a:sx n="45" d="100"/>
          <a:sy n="45" d="100"/>
        </p:scale>
        <p:origin x="-10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0CB9-E5C8-469D-9224-CDEDAE47F4BE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343DF-96DF-4ACF-9FAA-E5516B22A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473C2-7248-491E-B7CD-31B6DB4CE094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5E414-9644-4927-84E2-56BE869B7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11D10-CEA5-4367-B0EE-53757124E45A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88D11-C440-4553-BDF8-61F3183F0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044F5-E2CA-4A47-846C-422B4F79A581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F958-8E0B-4926-B768-8C9258BC4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750C8-7D8D-4225-81ED-B59D41D67CEB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EEAAD-1BD7-40CD-8CA8-B539195B0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651F4-8FA3-4566-A05B-AA442845F25E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B6260-5C7F-4154-8344-AEB8FCFCB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F335-697E-41E8-B4C1-78737427AAB0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8538B-E27D-404A-8ED7-DB131456F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F762B-9F3C-414A-8B33-FDE7267B2CBD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1BC7E-B57F-4F89-BC95-2515BB75B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87FA9-727F-42E2-B922-4DDF9A1A8E1D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A586D-81B3-4F63-9253-E9E4C70F2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0EA6-1DB2-4FD9-AF78-8487206D9278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4568E-AA0C-40EF-8493-A721EB35E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9E717-E614-4767-99FA-6E3BF6EB50B0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9ED24-E200-4A3A-9BED-77122F524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CDCE96-A290-4179-9D8B-14D5978569EB}" type="datetimeFigureOut">
              <a:rPr lang="ru-RU"/>
              <a:pPr>
                <a:defRPr/>
              </a:pPr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5493E7-CA2C-4A60-B73C-0A022B9C9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usportrait.ru/gal2/s10-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12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Решение задач по теме: «Плавление и отвердевание».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Сколько энергии выделится при кристаллизации и охлаждении от температуры плавления до 27  ̊С, свинцовой пластинки размером 2 </a:t>
            </a:r>
            <a:r>
              <a:rPr lang="en-US" sz="2000" smtClean="0">
                <a:solidFill>
                  <a:schemeClr val="bg1"/>
                </a:solidFill>
              </a:rPr>
              <a:t>∙</a:t>
            </a:r>
            <a:r>
              <a:rPr lang="ru-RU" sz="2000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5</a:t>
            </a:r>
            <a:r>
              <a:rPr lang="ru-RU" sz="2000" smtClean="0">
                <a:solidFill>
                  <a:schemeClr val="bg1"/>
                </a:solidFill>
              </a:rPr>
              <a:t> ∙</a:t>
            </a:r>
            <a:r>
              <a:rPr lang="en-US" smtClean="0">
                <a:solidFill>
                  <a:schemeClr val="bg1"/>
                </a:solidFill>
              </a:rPr>
              <a:t>10 </a:t>
            </a:r>
            <a:r>
              <a:rPr lang="ru-RU" smtClean="0">
                <a:solidFill>
                  <a:schemeClr val="bg1"/>
                </a:solidFill>
              </a:rPr>
              <a:t>см?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600200"/>
            <a:ext cx="8435975" cy="45259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Дано:                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</a:rPr>
              <a:t>СИ          Решение:   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  ͦ</a:t>
            </a:r>
            <a:r>
              <a:rPr lang="ru-RU" dirty="0" smtClean="0">
                <a:solidFill>
                  <a:schemeClr val="bg1"/>
                </a:solidFill>
              </a:rPr>
              <a:t>=327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ru-RU" dirty="0" smtClean="0">
                <a:solidFill>
                  <a:schemeClr val="bg1"/>
                </a:solidFill>
              </a:rPr>
              <a:t>ͦС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</a:t>
            </a:r>
            <a:r>
              <a:rPr lang="en-US" sz="21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  ͦ</a:t>
            </a:r>
            <a:r>
              <a:rPr lang="ru-RU" dirty="0" smtClean="0">
                <a:solidFill>
                  <a:schemeClr val="bg1"/>
                </a:solidFill>
              </a:rPr>
              <a:t>=27</a:t>
            </a:r>
            <a:r>
              <a:rPr lang="en-US" dirty="0" smtClean="0">
                <a:solidFill>
                  <a:schemeClr val="bg1"/>
                </a:solidFill>
              </a:rPr>
              <a:t>  ͦ</a:t>
            </a:r>
            <a:r>
              <a:rPr lang="ru-RU" dirty="0" smtClean="0">
                <a:solidFill>
                  <a:schemeClr val="bg1"/>
                </a:solidFill>
              </a:rPr>
              <a:t>С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a=2</a:t>
            </a:r>
            <a:r>
              <a:rPr lang="ru-RU" dirty="0" smtClean="0">
                <a:solidFill>
                  <a:schemeClr val="bg1"/>
                </a:solidFill>
              </a:rPr>
              <a:t>см             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ru-RU" dirty="0" smtClean="0">
                <a:solidFill>
                  <a:schemeClr val="bg1"/>
                </a:solidFill>
              </a:rPr>
              <a:t>  0,02м</a:t>
            </a: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в</a:t>
            </a:r>
            <a:r>
              <a:rPr lang="en-US" dirty="0" smtClean="0">
                <a:solidFill>
                  <a:schemeClr val="bg1"/>
                </a:solidFill>
              </a:rPr>
              <a:t>=</a:t>
            </a:r>
            <a:r>
              <a:rPr lang="ru-RU" dirty="0" smtClean="0">
                <a:solidFill>
                  <a:schemeClr val="bg1"/>
                </a:solidFill>
              </a:rPr>
              <a:t>5см              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ru-RU" dirty="0" smtClean="0">
                <a:solidFill>
                  <a:schemeClr val="bg1"/>
                </a:solidFill>
              </a:rPr>
              <a:t> 0,05м</a:t>
            </a: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h=</a:t>
            </a:r>
            <a:r>
              <a:rPr lang="ru-RU" dirty="0" smtClean="0">
                <a:solidFill>
                  <a:schemeClr val="bg1"/>
                </a:solidFill>
              </a:rPr>
              <a:t>10см            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</a:rPr>
              <a:t>0,1м</a:t>
            </a: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l-GR" dirty="0" smtClean="0">
                <a:solidFill>
                  <a:schemeClr val="bg1"/>
                </a:solidFill>
              </a:rPr>
              <a:t>ρ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=</a:t>
            </a:r>
            <a:r>
              <a:rPr lang="ru-RU" dirty="0" smtClean="0">
                <a:solidFill>
                  <a:schemeClr val="bg1"/>
                </a:solidFill>
              </a:rPr>
              <a:t>11300кг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ru-RU" dirty="0" smtClean="0">
                <a:solidFill>
                  <a:schemeClr val="bg1"/>
                </a:solidFill>
              </a:rPr>
              <a:t>м3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с=140Дж/кг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ru-RU" dirty="0" smtClean="0">
                <a:solidFill>
                  <a:schemeClr val="bg1"/>
                </a:solidFill>
              </a:rPr>
              <a:t>ͦ</a:t>
            </a:r>
            <a:r>
              <a:rPr lang="en-US" dirty="0" smtClean="0">
                <a:solidFill>
                  <a:schemeClr val="bg1"/>
                </a:solidFill>
              </a:rPr>
              <a:t>C</a:t>
            </a: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i="1" dirty="0" smtClean="0">
                <a:solidFill>
                  <a:schemeClr val="bg1"/>
                </a:solidFill>
              </a:rPr>
              <a:t>λ</a:t>
            </a:r>
            <a:r>
              <a:rPr lang="ru-RU" dirty="0" smtClean="0">
                <a:solidFill>
                  <a:schemeClr val="bg1"/>
                </a:solidFill>
              </a:rPr>
              <a:t>=2,5х10Дж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ru-RU" dirty="0" smtClean="0">
                <a:solidFill>
                  <a:schemeClr val="bg1"/>
                </a:solidFill>
              </a:rPr>
              <a:t>кг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ru-RU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en-US" dirty="0" smtClean="0">
                <a:solidFill>
                  <a:schemeClr val="bg1"/>
                </a:solidFill>
              </a:rPr>
              <a:t>Q-</a:t>
            </a:r>
            <a:r>
              <a:rPr lang="ru-RU" dirty="0" smtClean="0">
                <a:solidFill>
                  <a:schemeClr val="bg1"/>
                </a:solidFill>
              </a:rPr>
              <a:t>?Дж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484981" y="3771107"/>
            <a:ext cx="4143375" cy="1588"/>
          </a:xfrm>
          <a:prstGeom prst="line">
            <a:avLst/>
          </a:prstGeom>
          <a:ln w="412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1672431" y="3736182"/>
            <a:ext cx="4143375" cy="71438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107950" y="5300663"/>
            <a:ext cx="2463800" cy="14287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 flipH="1" flipV="1">
            <a:off x="2820194" y="3821906"/>
            <a:ext cx="3073400" cy="158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356100" y="5373688"/>
            <a:ext cx="3286125" cy="1587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851275" y="5229225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ͦ</a:t>
            </a:r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o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500563" y="2770188"/>
            <a:ext cx="928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ͦ</a:t>
            </a:r>
            <a:r>
              <a:rPr lang="ru-RU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пл.</a:t>
            </a:r>
            <a:endParaRPr lang="ru-RU">
              <a:solidFill>
                <a:schemeClr val="bg1"/>
              </a:solidFill>
              <a:cs typeface="Arial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4357688" y="3214688"/>
            <a:ext cx="1214437" cy="1587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5286375" y="3500438"/>
            <a:ext cx="1143000" cy="57150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786188" y="2071688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ͦC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572375" y="5214938"/>
            <a:ext cx="500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ru-RU" sz="16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357688" y="4357688"/>
            <a:ext cx="1857375" cy="1587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70" grpId="0"/>
      <p:bldP spid="7171" grpId="0"/>
      <p:bldP spid="71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50"/>
            <a:ext cx="9144000" cy="58404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I </a:t>
            </a:r>
            <a:r>
              <a:rPr lang="ru-RU" sz="3000" smtClean="0">
                <a:solidFill>
                  <a:schemeClr val="bg1"/>
                </a:solidFill>
              </a:rPr>
              <a:t>участок- идет процесс кристаллизации </a:t>
            </a:r>
            <a:r>
              <a:rPr lang="en-US" sz="3000" smtClean="0">
                <a:solidFill>
                  <a:schemeClr val="bg1"/>
                </a:solidFill>
              </a:rPr>
              <a:t>Q1=</a:t>
            </a:r>
            <a:r>
              <a:rPr lang="el-GR" sz="3000" i="1" smtClean="0">
                <a:solidFill>
                  <a:schemeClr val="bg1"/>
                </a:solidFill>
              </a:rPr>
              <a:t> λ</a:t>
            </a:r>
            <a:endParaRPr lang="en-US" sz="300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m=ρV=</a:t>
            </a:r>
            <a:r>
              <a:rPr lang="el-GR" sz="3000" smtClean="0">
                <a:solidFill>
                  <a:schemeClr val="bg1"/>
                </a:solidFill>
              </a:rPr>
              <a:t>ρ</a:t>
            </a:r>
            <a:r>
              <a:rPr lang="en-US" sz="3000" smtClean="0">
                <a:solidFill>
                  <a:schemeClr val="bg1"/>
                </a:solidFill>
              </a:rPr>
              <a:t>a</a:t>
            </a:r>
            <a:r>
              <a:rPr lang="ru-RU" sz="3000" smtClean="0">
                <a:solidFill>
                  <a:schemeClr val="bg1"/>
                </a:solidFill>
              </a:rPr>
              <a:t>в</a:t>
            </a:r>
            <a:r>
              <a:rPr lang="en-US" sz="3000" smtClean="0">
                <a:solidFill>
                  <a:schemeClr val="bg1"/>
                </a:solidFill>
              </a:rPr>
              <a:t>h</a:t>
            </a:r>
            <a:endParaRPr lang="ru-RU" sz="300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Q1=a</a:t>
            </a:r>
            <a:r>
              <a:rPr lang="ru-RU" sz="3000" smtClean="0">
                <a:solidFill>
                  <a:schemeClr val="bg1"/>
                </a:solidFill>
              </a:rPr>
              <a:t>в</a:t>
            </a:r>
            <a:r>
              <a:rPr lang="en-US" sz="3000" smtClean="0">
                <a:solidFill>
                  <a:schemeClr val="bg1"/>
                </a:solidFill>
              </a:rPr>
              <a:t>h</a:t>
            </a: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II</a:t>
            </a:r>
            <a:r>
              <a:rPr lang="ru-RU" sz="3000" smtClean="0">
                <a:solidFill>
                  <a:schemeClr val="bg1"/>
                </a:solidFill>
              </a:rPr>
              <a:t>участок- происходит охлаждение Рв.</a:t>
            </a:r>
            <a:endParaRPr lang="en-US" sz="300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Q2=cm(t</a:t>
            </a:r>
            <a:r>
              <a:rPr lang="ru-RU" sz="3000" smtClean="0">
                <a:solidFill>
                  <a:schemeClr val="bg1"/>
                </a:solidFill>
              </a:rPr>
              <a:t>  ͦ </a:t>
            </a:r>
            <a:r>
              <a:rPr lang="ru-RU" sz="1800" smtClean="0">
                <a:solidFill>
                  <a:schemeClr val="bg1"/>
                </a:solidFill>
              </a:rPr>
              <a:t>пл</a:t>
            </a:r>
            <a:r>
              <a:rPr lang="en-US" sz="3000" smtClean="0">
                <a:solidFill>
                  <a:schemeClr val="bg1"/>
                </a:solidFill>
              </a:rPr>
              <a:t>.</a:t>
            </a:r>
            <a:r>
              <a:rPr lang="ru-RU" sz="3000" smtClean="0">
                <a:solidFill>
                  <a:schemeClr val="bg1"/>
                </a:solidFill>
              </a:rPr>
              <a:t>-</a:t>
            </a:r>
            <a:r>
              <a:rPr lang="en-US" sz="3000" smtClean="0">
                <a:solidFill>
                  <a:schemeClr val="bg1"/>
                </a:solidFill>
              </a:rPr>
              <a:t>t</a:t>
            </a:r>
            <a:r>
              <a:rPr lang="ru-RU" sz="1800" smtClean="0">
                <a:solidFill>
                  <a:schemeClr val="bg1"/>
                </a:solidFill>
              </a:rPr>
              <a:t>1</a:t>
            </a:r>
            <a:r>
              <a:rPr lang="en-US" sz="3000" smtClean="0">
                <a:solidFill>
                  <a:schemeClr val="bg1"/>
                </a:solidFill>
              </a:rPr>
              <a:t>  ͦ</a:t>
            </a:r>
            <a:r>
              <a:rPr lang="ru-RU" sz="3000" smtClean="0">
                <a:solidFill>
                  <a:schemeClr val="bg1"/>
                </a:solidFill>
              </a:rPr>
              <a:t>)</a:t>
            </a: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Q2=c</a:t>
            </a:r>
            <a:r>
              <a:rPr lang="el-GR" sz="3000" smtClean="0">
                <a:solidFill>
                  <a:schemeClr val="bg1"/>
                </a:solidFill>
              </a:rPr>
              <a:t>ρ</a:t>
            </a:r>
            <a:r>
              <a:rPr lang="ru-RU" sz="3000" smtClean="0">
                <a:solidFill>
                  <a:schemeClr val="bg1"/>
                </a:solidFill>
              </a:rPr>
              <a:t>ав</a:t>
            </a:r>
            <a:r>
              <a:rPr lang="en-US" sz="3000" smtClean="0">
                <a:solidFill>
                  <a:schemeClr val="bg1"/>
                </a:solidFill>
              </a:rPr>
              <a:t>h(t  ͦ</a:t>
            </a:r>
            <a:r>
              <a:rPr lang="ru-RU" sz="1800" smtClean="0">
                <a:solidFill>
                  <a:schemeClr val="bg1"/>
                </a:solidFill>
              </a:rPr>
              <a:t>пл</a:t>
            </a:r>
            <a:r>
              <a:rPr lang="en-US" sz="3000" smtClean="0">
                <a:solidFill>
                  <a:schemeClr val="bg1"/>
                </a:solidFill>
              </a:rPr>
              <a:t>.</a:t>
            </a:r>
            <a:r>
              <a:rPr lang="ru-RU" sz="3000" smtClean="0">
                <a:solidFill>
                  <a:schemeClr val="bg1"/>
                </a:solidFill>
              </a:rPr>
              <a:t>-</a:t>
            </a:r>
            <a:r>
              <a:rPr lang="en-US" sz="3000" smtClean="0">
                <a:solidFill>
                  <a:schemeClr val="bg1"/>
                </a:solidFill>
              </a:rPr>
              <a:t>t</a:t>
            </a:r>
            <a:r>
              <a:rPr lang="en-US" sz="1800" smtClean="0">
                <a:solidFill>
                  <a:schemeClr val="bg1"/>
                </a:solidFill>
              </a:rPr>
              <a:t>1</a:t>
            </a:r>
            <a:r>
              <a:rPr lang="en-US" sz="3000" smtClean="0">
                <a:solidFill>
                  <a:schemeClr val="bg1"/>
                </a:solidFill>
              </a:rPr>
              <a:t>  ͦ</a:t>
            </a:r>
            <a:r>
              <a:rPr lang="ru-RU" sz="3000" smtClean="0">
                <a:solidFill>
                  <a:schemeClr val="bg1"/>
                </a:solidFill>
              </a:rPr>
              <a:t>)</a:t>
            </a: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Q=Q1+Q2</a:t>
            </a:r>
          </a:p>
          <a:p>
            <a:pPr>
              <a:buFont typeface="Arial" charset="0"/>
              <a:buNone/>
            </a:pPr>
            <a:r>
              <a:rPr lang="ru-RU" sz="3000" smtClean="0">
                <a:solidFill>
                  <a:schemeClr val="bg1"/>
                </a:solidFill>
              </a:rPr>
              <a:t>     </a:t>
            </a:r>
            <a:r>
              <a:rPr lang="en-US" sz="3000" smtClean="0">
                <a:solidFill>
                  <a:schemeClr val="bg1"/>
                </a:solidFill>
              </a:rPr>
              <a:t>Q=ρ</a:t>
            </a:r>
            <a:r>
              <a:rPr lang="ru-RU" sz="3000" smtClean="0">
                <a:solidFill>
                  <a:schemeClr val="bg1"/>
                </a:solidFill>
              </a:rPr>
              <a:t>ав</a:t>
            </a:r>
            <a:r>
              <a:rPr lang="en-US" sz="3000" smtClean="0">
                <a:solidFill>
                  <a:schemeClr val="bg1"/>
                </a:solidFill>
              </a:rPr>
              <a:t>h[c(t  ͦ</a:t>
            </a:r>
            <a:r>
              <a:rPr lang="ru-RU" sz="1800" smtClean="0">
                <a:solidFill>
                  <a:schemeClr val="bg1"/>
                </a:solidFill>
              </a:rPr>
              <a:t>пл</a:t>
            </a:r>
            <a:r>
              <a:rPr lang="ru-RU" sz="3000" smtClean="0">
                <a:solidFill>
                  <a:schemeClr val="bg1"/>
                </a:solidFill>
              </a:rPr>
              <a:t>.</a:t>
            </a:r>
            <a:r>
              <a:rPr lang="en-US" sz="3000" smtClean="0">
                <a:solidFill>
                  <a:schemeClr val="bg1"/>
                </a:solidFill>
              </a:rPr>
              <a:t>-t</a:t>
            </a:r>
            <a:r>
              <a:rPr lang="en-US" sz="1800" smtClean="0">
                <a:solidFill>
                  <a:schemeClr val="bg1"/>
                </a:solidFill>
              </a:rPr>
              <a:t>1</a:t>
            </a:r>
            <a:r>
              <a:rPr lang="en-US" sz="3000" smtClean="0">
                <a:solidFill>
                  <a:schemeClr val="bg1"/>
                </a:solidFill>
              </a:rPr>
              <a:t>  ͦ)+</a:t>
            </a:r>
            <a:r>
              <a:rPr lang="el-GR" sz="3000" i="1" smtClean="0">
                <a:solidFill>
                  <a:schemeClr val="bg1"/>
                </a:solidFill>
              </a:rPr>
              <a:t> λ</a:t>
            </a:r>
            <a:r>
              <a:rPr lang="en-US" sz="3000" smtClean="0">
                <a:solidFill>
                  <a:schemeClr val="bg1"/>
                </a:solidFill>
              </a:rPr>
              <a:t>]</a:t>
            </a:r>
          </a:p>
          <a:p>
            <a:pPr>
              <a:buFont typeface="Arial" charset="0"/>
              <a:buNone/>
            </a:pPr>
            <a:r>
              <a:rPr lang="en-US" sz="3500" smtClean="0">
                <a:solidFill>
                  <a:schemeClr val="bg1"/>
                </a:solidFill>
              </a:rPr>
              <a:t> </a:t>
            </a:r>
            <a:r>
              <a:rPr lang="en-US" sz="2800" smtClean="0">
                <a:solidFill>
                  <a:schemeClr val="bg1"/>
                </a:solidFill>
              </a:rPr>
              <a:t>Q=11300</a:t>
            </a:r>
            <a:r>
              <a:rPr lang="ru-RU" sz="2800" smtClean="0">
                <a:solidFill>
                  <a:schemeClr val="bg1"/>
                </a:solidFill>
              </a:rPr>
              <a:t>∙0,02∙0,05∙0,1</a:t>
            </a:r>
            <a:r>
              <a:rPr lang="en-US" sz="2800" smtClean="0">
                <a:solidFill>
                  <a:schemeClr val="bg1"/>
                </a:solidFill>
              </a:rPr>
              <a:t>[140</a:t>
            </a:r>
            <a:r>
              <a:rPr lang="ru-RU" sz="2800" smtClean="0">
                <a:solidFill>
                  <a:schemeClr val="bg1"/>
                </a:solidFill>
              </a:rPr>
              <a:t>∙300+2,5∙10</a:t>
            </a:r>
            <a:r>
              <a:rPr lang="en-US" sz="2800" smtClean="0">
                <a:solidFill>
                  <a:schemeClr val="bg1"/>
                </a:solidFill>
              </a:rPr>
              <a:t>]=75700</a:t>
            </a:r>
            <a:r>
              <a:rPr lang="ru-RU" sz="2800" smtClean="0">
                <a:solidFill>
                  <a:schemeClr val="bg1"/>
                </a:solidFill>
              </a:rPr>
              <a:t>Дж=75,7кДж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ru-RU" smtClean="0">
                <a:solidFill>
                  <a:schemeClr val="bg1"/>
                </a:solidFill>
              </a:rPr>
              <a:t>В железной коробке массой 300г мальчик расплавил 100г олова. Какое количество теплоты пошло на нагревание и плавление олова, если начальная температура их была 32  ͦС.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2500313"/>
            <a:ext cx="8229600" cy="1614487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/>
              <a:t>    </a:t>
            </a:r>
            <a:r>
              <a:rPr lang="ru-RU" smtClean="0">
                <a:solidFill>
                  <a:schemeClr val="bg1"/>
                </a:solidFill>
              </a:rPr>
              <a:t>О чем эта задача?</a:t>
            </a:r>
          </a:p>
          <a:p>
            <a:pPr algn="ctr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ru-RU" smtClean="0">
                <a:solidFill>
                  <a:schemeClr val="bg1"/>
                </a:solidFill>
              </a:rPr>
              <a:t>Какие процессы происходят?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86478"/>
          </a:xfrm>
        </p:spPr>
        <p:txBody>
          <a:bodyPr numCol="3"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Дано: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m</a:t>
            </a:r>
            <a:r>
              <a:rPr lang="en-US" sz="2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=300</a:t>
            </a:r>
            <a:r>
              <a:rPr lang="ru-RU" dirty="0" smtClean="0">
                <a:solidFill>
                  <a:schemeClr val="bg1"/>
                </a:solidFill>
              </a:rPr>
              <a:t>г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С</a:t>
            </a:r>
            <a:r>
              <a:rPr lang="ru-RU" sz="2000" dirty="0" smtClean="0">
                <a:solidFill>
                  <a:schemeClr val="bg1"/>
                </a:solidFill>
              </a:rPr>
              <a:t>1</a:t>
            </a:r>
            <a:r>
              <a:rPr lang="ru-RU" dirty="0" smtClean="0">
                <a:solidFill>
                  <a:schemeClr val="bg1"/>
                </a:solidFill>
              </a:rPr>
              <a:t>=460 Дж/кг  ̊С</a:t>
            </a:r>
            <a:endParaRPr lang="ru-RU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t</a:t>
            </a:r>
            <a:r>
              <a:rPr lang="en-US" sz="2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= 32C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m</a:t>
            </a:r>
            <a:r>
              <a:rPr lang="en-US" sz="2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=100</a:t>
            </a:r>
            <a:r>
              <a:rPr lang="ru-RU" dirty="0" smtClean="0">
                <a:solidFill>
                  <a:schemeClr val="bg1"/>
                </a:solidFill>
              </a:rPr>
              <a:t>г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С</a:t>
            </a:r>
            <a:r>
              <a:rPr lang="ru-RU" sz="20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 = 250 Дж/кг  ̊С</a:t>
            </a:r>
            <a:endParaRPr lang="ru-RU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t</a:t>
            </a:r>
            <a:r>
              <a:rPr lang="ru-RU" sz="2800" dirty="0" smtClean="0">
                <a:solidFill>
                  <a:schemeClr val="bg1"/>
                </a:solidFill>
              </a:rPr>
              <a:t>пл.</a:t>
            </a:r>
            <a:r>
              <a:rPr lang="en-US" dirty="0" smtClean="0">
                <a:solidFill>
                  <a:schemeClr val="bg1"/>
                </a:solidFill>
              </a:rPr>
              <a:t>=232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en-US" dirty="0" smtClean="0">
                <a:solidFill>
                  <a:schemeClr val="bg1"/>
                </a:solidFill>
              </a:rPr>
              <a:t>̊C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i="1" dirty="0" smtClean="0">
                <a:solidFill>
                  <a:schemeClr val="bg1"/>
                </a:solidFill>
              </a:rPr>
              <a:t>λ</a:t>
            </a:r>
            <a:r>
              <a:rPr lang="en-US" dirty="0" smtClean="0">
                <a:solidFill>
                  <a:schemeClr val="bg1"/>
                </a:solidFill>
              </a:rPr>
              <a:t>=5,9x10</a:t>
            </a:r>
            <a:r>
              <a:rPr lang="en-US" sz="4000" dirty="0" smtClean="0">
                <a:solidFill>
                  <a:schemeClr val="bg1"/>
                </a:solidFill>
              </a:rPr>
              <a:t>⁴</a:t>
            </a:r>
            <a:r>
              <a:rPr lang="ru-RU" sz="2800" dirty="0" err="1" smtClean="0">
                <a:solidFill>
                  <a:schemeClr val="bg1"/>
                </a:solidFill>
              </a:rPr>
              <a:t>Дж\кг</a:t>
            </a:r>
            <a:r>
              <a:rPr lang="ru-RU" sz="2800" dirty="0" smtClean="0">
                <a:solidFill>
                  <a:schemeClr val="bg1"/>
                </a:solidFill>
              </a:rPr>
              <a:t>  ̊С</a:t>
            </a:r>
            <a:endParaRPr lang="ru-RU" sz="2800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Q-</a:t>
            </a:r>
            <a:r>
              <a:rPr lang="ru-RU" dirty="0" smtClean="0">
                <a:solidFill>
                  <a:schemeClr val="bg1"/>
                </a:solidFill>
              </a:rPr>
              <a:t>? Дж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СИ       Решение: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0,3 кг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0,1кг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 flipH="1" flipV="1">
            <a:off x="177006" y="3464719"/>
            <a:ext cx="5788025" cy="1588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0" y="5715000"/>
            <a:ext cx="3071813" cy="1588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178719" y="3464719"/>
            <a:ext cx="5786438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5400000" flipH="1" flipV="1">
            <a:off x="142082" y="1427956"/>
            <a:ext cx="2000250" cy="158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143000" y="2428875"/>
            <a:ext cx="2714625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143000" y="1071563"/>
            <a:ext cx="1214438" cy="1587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143000" y="1071563"/>
            <a:ext cx="1143000" cy="9286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-70644" y="4142582"/>
            <a:ext cx="2428875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143000" y="5357813"/>
            <a:ext cx="2643188" cy="158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143000" y="3786188"/>
            <a:ext cx="1285875" cy="1587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143000" y="3786188"/>
            <a:ext cx="1285875" cy="9286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428875" y="3786188"/>
            <a:ext cx="928688" cy="158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000875" y="0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железо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7143750" y="2643188"/>
            <a:ext cx="200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олово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7421" name="Rectangle 3"/>
          <p:cNvSpPr>
            <a:spLocks noChangeArrowheads="1"/>
          </p:cNvSpPr>
          <p:nvPr/>
        </p:nvSpPr>
        <p:spPr bwMode="auto">
          <a:xfrm>
            <a:off x="1214438" y="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  </a:t>
            </a:r>
            <a:r>
              <a:rPr lang="en-US" sz="2400">
                <a:latin typeface="Calibri" pitchFamily="34" charset="0"/>
                <a:cs typeface="Times New Roman" pitchFamily="18" charset="0"/>
              </a:rPr>
              <a:t> </a:t>
            </a:r>
            <a:endParaRPr lang="en-US"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85875" y="2500313"/>
            <a:ext cx="5000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ͦ</a:t>
            </a:r>
            <a:r>
              <a:rPr lang="en-US" sz="2400">
                <a:latin typeface="Calibri" pitchFamily="34" charset="0"/>
                <a:cs typeface="Times New Roman" pitchFamily="18" charset="0"/>
              </a:rPr>
              <a:t> </a:t>
            </a:r>
            <a:endParaRPr lang="en-US">
              <a:cs typeface="Arial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57313" y="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</a:t>
            </a:r>
            <a:r>
              <a:rPr lang="en-US" sz="2400">
                <a:latin typeface="Calibri" pitchFamily="34" charset="0"/>
                <a:cs typeface="Times New Roman" pitchFamily="18" charset="0"/>
              </a:rPr>
              <a:t>ͦ </a:t>
            </a:r>
            <a:endParaRPr lang="en-US">
              <a:cs typeface="Arial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42938" y="4611688"/>
            <a:ext cx="500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00063" y="1571625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85750" y="714375"/>
            <a:ext cx="714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ͦ</a:t>
            </a:r>
            <a:r>
              <a:rPr lang="ru-RU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пл.</a:t>
            </a:r>
            <a:endParaRPr lang="ru-RU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85750" y="3500438"/>
            <a:ext cx="857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ͦ</a:t>
            </a:r>
            <a:r>
              <a:rPr lang="ru-RU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пл.</a:t>
            </a:r>
            <a:endParaRPr lang="ru-RU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714750" y="2428875"/>
            <a:ext cx="1071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</a:t>
            </a:r>
            <a:r>
              <a:rPr lang="ru-RU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мин.</a:t>
            </a:r>
            <a:endParaRPr lang="ru-RU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714750" y="5357813"/>
            <a:ext cx="928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</a:t>
            </a:r>
            <a:r>
              <a:rPr lang="ru-RU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мин.</a:t>
            </a:r>
            <a:endParaRPr lang="ru-RU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428875" y="1052513"/>
            <a:ext cx="6715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Q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1-нагревание 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Fe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коробки до 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 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ͦпл.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3286125" y="3071813"/>
            <a:ext cx="5857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Q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3-плавление олова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2786063" y="4000500"/>
            <a:ext cx="6357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Q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2-нагревание олова до 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 ͦпл.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2050" grpId="0"/>
      <p:bldP spid="2052" grpId="0"/>
      <p:bldP spid="2053" grpId="0"/>
      <p:bldP spid="2054" grpId="0"/>
      <p:bldP spid="2055" grpId="0"/>
      <p:bldP spid="2056" grpId="0"/>
      <p:bldP spid="2057" grpId="0"/>
      <p:bldP spid="2058" grpId="0"/>
      <p:bldP spid="2059" grpId="0"/>
      <p:bldP spid="2060" grpId="0"/>
      <p:bldP spid="2061" grpId="0"/>
      <p:bldP spid="20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928688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Решение: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071563"/>
            <a:ext cx="8715375" cy="56435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ru-RU" sz="2000" smtClean="0">
                <a:solidFill>
                  <a:schemeClr val="bg1"/>
                </a:solidFill>
              </a:rPr>
              <a:t>1</a:t>
            </a:r>
            <a:r>
              <a:rPr lang="ru-RU" smtClean="0">
                <a:solidFill>
                  <a:schemeClr val="bg1"/>
                </a:solidFill>
              </a:rPr>
              <a:t>=С</a:t>
            </a:r>
            <a:r>
              <a:rPr lang="ru-RU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m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(t</a:t>
            </a:r>
            <a:r>
              <a:rPr lang="ru-RU" sz="2000" smtClean="0">
                <a:solidFill>
                  <a:schemeClr val="bg1"/>
                </a:solidFill>
              </a:rPr>
              <a:t>пл</a:t>
            </a:r>
            <a:r>
              <a:rPr lang="en-US" sz="2000" smtClean="0">
                <a:solidFill>
                  <a:schemeClr val="bg1"/>
                </a:solidFill>
              </a:rPr>
              <a:t>.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en-US" smtClean="0">
                <a:solidFill>
                  <a:schemeClr val="bg1"/>
                </a:solidFill>
              </a:rPr>
              <a:t>t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) – </a:t>
            </a:r>
            <a:r>
              <a:rPr lang="ru-RU" smtClean="0">
                <a:solidFill>
                  <a:schemeClr val="bg1"/>
                </a:solidFill>
              </a:rPr>
              <a:t>количество теплоты, которое пошло на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нагревание железной коробки.</a:t>
            </a:r>
            <a:endParaRPr lang="en-US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ru-RU" smtClean="0">
                <a:solidFill>
                  <a:schemeClr val="bg1"/>
                </a:solidFill>
              </a:rPr>
              <a:t>=С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m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(t</a:t>
            </a:r>
            <a:r>
              <a:rPr lang="ru-RU" sz="2000" smtClean="0">
                <a:solidFill>
                  <a:schemeClr val="bg1"/>
                </a:solidFill>
              </a:rPr>
              <a:t>пл</a:t>
            </a:r>
            <a:r>
              <a:rPr lang="en-US" sz="2000" smtClean="0">
                <a:solidFill>
                  <a:schemeClr val="bg1"/>
                </a:solidFill>
              </a:rPr>
              <a:t>.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en-US" smtClean="0">
                <a:solidFill>
                  <a:schemeClr val="bg1"/>
                </a:solidFill>
              </a:rPr>
              <a:t>t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) –</a:t>
            </a:r>
            <a:r>
              <a:rPr lang="ru-RU" smtClean="0">
                <a:solidFill>
                  <a:schemeClr val="bg1"/>
                </a:solidFill>
              </a:rPr>
              <a:t>тепло пошло на нагревание олова</a:t>
            </a: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ru-RU" sz="2000" smtClean="0">
                <a:solidFill>
                  <a:schemeClr val="bg1"/>
                </a:solidFill>
              </a:rPr>
              <a:t>3</a:t>
            </a:r>
            <a:r>
              <a:rPr lang="ru-RU" smtClean="0">
                <a:solidFill>
                  <a:schemeClr val="bg1"/>
                </a:solidFill>
              </a:rPr>
              <a:t>=</a:t>
            </a:r>
            <a:r>
              <a:rPr lang="en-US" smtClean="0">
                <a:solidFill>
                  <a:schemeClr val="bg1"/>
                </a:solidFill>
              </a:rPr>
              <a:t>Ym</a:t>
            </a:r>
            <a:r>
              <a:rPr lang="en-US" sz="2000" smtClean="0">
                <a:solidFill>
                  <a:schemeClr val="bg1"/>
                </a:solidFill>
              </a:rPr>
              <a:t>2 </a:t>
            </a:r>
            <a:r>
              <a:rPr lang="en-US" smtClean="0">
                <a:solidFill>
                  <a:schemeClr val="bg1"/>
                </a:solidFill>
              </a:rPr>
              <a:t> - </a:t>
            </a:r>
            <a:r>
              <a:rPr lang="ru-RU" smtClean="0">
                <a:solidFill>
                  <a:schemeClr val="bg1"/>
                </a:solidFill>
              </a:rPr>
              <a:t>количество теплоты, которое пошло на плавление олова</a:t>
            </a: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ru-RU" smtClean="0">
                <a:solidFill>
                  <a:schemeClr val="bg1"/>
                </a:solidFill>
              </a:rPr>
              <a:t>= </a:t>
            </a: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1 </a:t>
            </a:r>
            <a:r>
              <a:rPr lang="en-US" smtClean="0">
                <a:solidFill>
                  <a:schemeClr val="bg1"/>
                </a:solidFill>
              </a:rPr>
              <a:t>+ Q</a:t>
            </a:r>
            <a:r>
              <a:rPr lang="en-US" sz="2000" smtClean="0">
                <a:solidFill>
                  <a:schemeClr val="bg1"/>
                </a:solidFill>
              </a:rPr>
              <a:t>2 </a:t>
            </a:r>
            <a:r>
              <a:rPr lang="en-US" smtClean="0">
                <a:solidFill>
                  <a:schemeClr val="bg1"/>
                </a:solidFill>
              </a:rPr>
              <a:t>+</a:t>
            </a:r>
            <a:r>
              <a:rPr lang="ru-RU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3</a:t>
            </a: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ru-RU" smtClean="0">
                <a:solidFill>
                  <a:schemeClr val="bg1"/>
                </a:solidFill>
              </a:rPr>
              <a:t>=С</a:t>
            </a:r>
            <a:r>
              <a:rPr lang="ru-RU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m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(t</a:t>
            </a:r>
            <a:r>
              <a:rPr lang="ru-RU" sz="2000" smtClean="0">
                <a:solidFill>
                  <a:schemeClr val="bg1"/>
                </a:solidFill>
              </a:rPr>
              <a:t>пл</a:t>
            </a:r>
            <a:r>
              <a:rPr lang="en-US" sz="2000" smtClean="0">
                <a:solidFill>
                  <a:schemeClr val="bg1"/>
                </a:solidFill>
              </a:rPr>
              <a:t>.</a:t>
            </a:r>
            <a:r>
              <a:rPr lang="ru-RU" sz="2000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en-US" smtClean="0">
                <a:solidFill>
                  <a:schemeClr val="bg1"/>
                </a:solidFill>
              </a:rPr>
              <a:t>t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) + </a:t>
            </a:r>
            <a:r>
              <a:rPr lang="ru-RU" smtClean="0">
                <a:solidFill>
                  <a:schemeClr val="bg1"/>
                </a:solidFill>
              </a:rPr>
              <a:t>С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m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(t</a:t>
            </a:r>
            <a:r>
              <a:rPr lang="ru-RU" sz="2000" smtClean="0">
                <a:solidFill>
                  <a:schemeClr val="bg1"/>
                </a:solidFill>
              </a:rPr>
              <a:t>пл</a:t>
            </a:r>
            <a:r>
              <a:rPr lang="en-US" sz="2000" smtClean="0">
                <a:solidFill>
                  <a:schemeClr val="bg1"/>
                </a:solidFill>
              </a:rPr>
              <a:t>.</a:t>
            </a:r>
            <a:r>
              <a:rPr lang="ru-RU" sz="2000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en-US" smtClean="0">
                <a:solidFill>
                  <a:schemeClr val="bg1"/>
                </a:solidFill>
              </a:rPr>
              <a:t>t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) + Ym</a:t>
            </a:r>
            <a:r>
              <a:rPr lang="en-US" sz="2000" smtClean="0">
                <a:solidFill>
                  <a:schemeClr val="bg1"/>
                </a:solidFill>
              </a:rPr>
              <a:t>2 </a:t>
            </a: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Q=</a:t>
            </a:r>
            <a:r>
              <a:rPr lang="ru-RU" smtClean="0">
                <a:solidFill>
                  <a:schemeClr val="bg1"/>
                </a:solidFill>
              </a:rPr>
              <a:t>4</a:t>
            </a:r>
            <a:r>
              <a:rPr lang="en-US" smtClean="0">
                <a:solidFill>
                  <a:schemeClr val="bg1"/>
                </a:solidFill>
              </a:rPr>
              <a:t>60x0,3x200+250x0,1x200+5,9x10</a:t>
            </a:r>
            <a:r>
              <a:rPr lang="en-US" sz="4000" smtClean="0">
                <a:solidFill>
                  <a:schemeClr val="bg1"/>
                </a:solidFill>
              </a:rPr>
              <a:t>4</a:t>
            </a:r>
            <a:r>
              <a:rPr lang="en-US" smtClean="0">
                <a:solidFill>
                  <a:schemeClr val="bg1"/>
                </a:solidFill>
              </a:rPr>
              <a:t>x0,1=38500</a:t>
            </a:r>
            <a:r>
              <a:rPr lang="ru-RU" smtClean="0">
                <a:solidFill>
                  <a:schemeClr val="bg1"/>
                </a:solidFill>
              </a:rPr>
              <a:t>Дж=38,5кДж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endParaRPr lang="ru-RU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…Может собственных Платонов</a:t>
            </a:r>
          </a:p>
          <a:p>
            <a:pPr algn="ct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И быстрых разумом Невтонов</a:t>
            </a:r>
          </a:p>
          <a:p>
            <a:pPr algn="ct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Российская земля рожать.</a:t>
            </a:r>
          </a:p>
          <a:p>
            <a:pPr algn="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                       Ломоносов М.В.(1711-1765гг.)</a:t>
            </a:r>
          </a:p>
        </p:txBody>
      </p:sp>
      <p:pic>
        <p:nvPicPr>
          <p:cNvPr id="16386" name="Picture 2" descr="http://rusportrait.ru/gal2/s10-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86063" y="2286000"/>
            <a:ext cx="3643312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Цель урока: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ru-RU" smtClean="0">
                <a:solidFill>
                  <a:schemeClr val="bg1"/>
                </a:solidFill>
              </a:rPr>
              <a:t>обобщить, систематизировать знания, совершенствовать навыки решения задач различного типа.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Какая физическая величина обозначается данной буквой?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-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количество теплоты</a:t>
            </a:r>
            <a:endParaRPr lang="en-US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- внутренняя энергия</a:t>
            </a:r>
            <a:endParaRPr lang="en-US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- удельная теплоемкость тела</a:t>
            </a:r>
            <a:endParaRPr lang="en-US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- удельная теплота сгорания тела</a:t>
            </a:r>
            <a:endParaRPr lang="en-US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ru-RU" i="1" smtClean="0">
                <a:solidFill>
                  <a:schemeClr val="bg1"/>
                </a:solidFill>
              </a:rPr>
              <a:t>     </a:t>
            </a:r>
            <a:r>
              <a:rPr lang="el-GR" i="1" smtClean="0">
                <a:solidFill>
                  <a:schemeClr val="bg1"/>
                </a:solidFill>
              </a:rPr>
              <a:t> </a:t>
            </a:r>
            <a:r>
              <a:rPr lang="en-US" i="1" smtClean="0">
                <a:solidFill>
                  <a:schemeClr val="bg1"/>
                </a:solidFill>
              </a:rPr>
              <a:t>- </a:t>
            </a:r>
            <a:r>
              <a:rPr lang="ru-RU" smtClean="0">
                <a:solidFill>
                  <a:schemeClr val="bg1"/>
                </a:solidFill>
              </a:rPr>
              <a:t>удельная теплота плавления тела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755650" y="1628775"/>
            <a:ext cx="285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84213" y="2205038"/>
            <a:ext cx="3683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513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755650" y="2852738"/>
            <a:ext cx="285750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2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513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84213" y="3429000"/>
            <a:ext cx="3571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11188" y="4005263"/>
            <a:ext cx="4286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Какие физические величины измеряются в данных единицах?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43063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-     , </a:t>
            </a:r>
            <a:r>
              <a:rPr lang="en-US" sz="4400" smtClean="0">
                <a:solidFill>
                  <a:schemeClr val="bg1"/>
                </a:solidFill>
              </a:rPr>
              <a:t>ᴇ</a:t>
            </a:r>
            <a:r>
              <a:rPr lang="ru-RU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, U, A</a:t>
            </a:r>
            <a:r>
              <a:rPr lang="ru-RU" smtClean="0">
                <a:solidFill>
                  <a:schemeClr val="bg1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-     </a:t>
            </a:r>
            <a:r>
              <a:rPr lang="en-US" smtClean="0">
                <a:solidFill>
                  <a:schemeClr val="bg1"/>
                </a:solidFill>
              </a:rPr>
              <a:t>,</a:t>
            </a:r>
            <a:r>
              <a:rPr lang="el-GR" i="1" smtClean="0"/>
              <a:t> </a:t>
            </a:r>
            <a:endParaRPr lang="ru-RU" u="sng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       -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кг</a:t>
            </a:r>
            <a:r>
              <a:rPr lang="en-US" smtClean="0">
                <a:solidFill>
                  <a:schemeClr val="bg1"/>
                </a:solidFill>
              </a:rPr>
              <a:t> - m</a:t>
            </a:r>
            <a:endParaRPr lang="ru-RU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 ̊    </a:t>
            </a:r>
            <a:r>
              <a:rPr lang="en-US" smtClean="0">
                <a:solidFill>
                  <a:schemeClr val="bg1"/>
                </a:solidFill>
              </a:rPr>
              <a:t>- t </a:t>
            </a:r>
            <a:r>
              <a:rPr lang="ru-RU" smtClean="0">
                <a:solidFill>
                  <a:schemeClr val="bg1"/>
                </a:solidFill>
              </a:rPr>
              <a:t>  </a:t>
            </a:r>
            <a:r>
              <a:rPr lang="en-US" smtClean="0">
                <a:solidFill>
                  <a:schemeClr val="bg1"/>
                </a:solidFill>
              </a:rPr>
              <a:t>̊</a:t>
            </a:r>
            <a:endParaRPr lang="ru-RU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кг  ͦ</a:t>
            </a:r>
            <a:r>
              <a:rPr lang="en-US" smtClean="0">
                <a:solidFill>
                  <a:schemeClr val="bg1"/>
                </a:solidFill>
              </a:rPr>
              <a:t>   </a:t>
            </a:r>
            <a:r>
              <a:rPr lang="ru-RU" smtClean="0">
                <a:solidFill>
                  <a:schemeClr val="bg1"/>
                </a:solidFill>
              </a:rPr>
              <a:t> - </a:t>
            </a:r>
            <a:r>
              <a:rPr lang="el-GR" smtClean="0">
                <a:solidFill>
                  <a:schemeClr val="bg1"/>
                </a:solidFill>
              </a:rPr>
              <a:t>ρ</a:t>
            </a:r>
            <a:endParaRPr lang="ru-RU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2800" smtClean="0">
                <a:solidFill>
                  <a:schemeClr val="bg1"/>
                </a:solidFill>
              </a:rPr>
              <a:t>м</a:t>
            </a:r>
            <a:r>
              <a:rPr lang="ru-RU" smtClean="0">
                <a:solidFill>
                  <a:schemeClr val="bg1"/>
                </a:solidFill>
              </a:rPr>
              <a:t>З</a:t>
            </a:r>
            <a:r>
              <a:rPr lang="en-US" smtClean="0">
                <a:solidFill>
                  <a:schemeClr val="bg1"/>
                </a:solidFill>
              </a:rPr>
              <a:t> - V</a:t>
            </a:r>
            <a:endParaRPr lang="ru-RU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endParaRPr lang="ru-RU" sz="2400" smtClean="0"/>
          </a:p>
          <a:p>
            <a:pPr>
              <a:buFont typeface="Arial" charset="0"/>
              <a:buNone/>
            </a:pPr>
            <a:endParaRPr lang="ru-RU" u="sng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323850" y="2276475"/>
            <a:ext cx="428625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258888" y="2349500"/>
            <a:ext cx="285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Rectangle 8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763713" y="2420938"/>
            <a:ext cx="357187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539750" y="1844675"/>
            <a:ext cx="5000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Rectangle 1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476375" y="1773238"/>
            <a:ext cx="285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900113" y="3068638"/>
            <a:ext cx="21431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4" name="Rectangle 5"/>
          <p:cNvSpPr>
            <a:spLocks noChangeArrowheads="1"/>
          </p:cNvSpPr>
          <p:nvPr/>
        </p:nvSpPr>
        <p:spPr bwMode="auto">
          <a:xfrm>
            <a:off x="0" y="571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6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66" name="Picture 9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667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7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68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35" name="Picture 7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42938" y="4429125"/>
            <a:ext cx="28575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0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71" name="Rectangle 20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7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73" name="Picture 21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286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75" name="Picture 23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4286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6" name="Rectangle 25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77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78" name="Picture 26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23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9" name="Rectangle 2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6180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81" name="Picture 29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23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2" name="Rectangle 3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323850" y="2997200"/>
            <a:ext cx="4286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4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85" name="Picture 32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571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6" name="Rectangle 3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pic>
        <p:nvPicPr>
          <p:cNvPr id="55" name="Picture 7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619250" y="2924175"/>
            <a:ext cx="35718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189" name="Picture 35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1143000" y="5143500"/>
            <a:ext cx="2492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В чем физический смысл записи?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l-GR" sz="4000" i="1" smtClean="0">
                <a:solidFill>
                  <a:schemeClr val="bg1"/>
                </a:solidFill>
              </a:rPr>
              <a:t>λ</a:t>
            </a:r>
            <a:r>
              <a:rPr lang="ru-RU" smtClean="0">
                <a:solidFill>
                  <a:schemeClr val="bg1"/>
                </a:solidFill>
              </a:rPr>
              <a:t>льда</a:t>
            </a:r>
            <a:r>
              <a:rPr lang="en-US" sz="4000" smtClean="0">
                <a:solidFill>
                  <a:schemeClr val="bg1"/>
                </a:solidFill>
              </a:rPr>
              <a:t>=34 ∙</a:t>
            </a:r>
            <a:r>
              <a:rPr lang="ru-RU" sz="4000" smtClean="0">
                <a:solidFill>
                  <a:schemeClr val="bg1"/>
                </a:solidFill>
              </a:rPr>
              <a:t> 10</a:t>
            </a:r>
            <a:r>
              <a:rPr lang="en-US" sz="4000" smtClean="0">
                <a:solidFill>
                  <a:schemeClr val="bg1"/>
                </a:solidFill>
              </a:rPr>
              <a:t>⁴</a:t>
            </a:r>
            <a:r>
              <a:rPr lang="ru-RU" sz="4000" smtClean="0">
                <a:solidFill>
                  <a:schemeClr val="bg1"/>
                </a:solidFill>
              </a:rPr>
              <a:t> </a:t>
            </a:r>
          </a:p>
          <a:p>
            <a:pPr algn="ctr">
              <a:buFont typeface="Arial" charset="0"/>
              <a:buNone/>
            </a:pPr>
            <a:endParaRPr lang="ru-RU" sz="4000" smtClean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072188" y="1357313"/>
            <a:ext cx="714375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ru-RU" sz="4000" smtClean="0">
                <a:solidFill>
                  <a:schemeClr val="bg1"/>
                </a:solidFill>
              </a:rPr>
              <a:t>Данная запись показывает, что при плавлении льда </a:t>
            </a:r>
            <a:r>
              <a:rPr lang="en-US" sz="4000" smtClean="0">
                <a:solidFill>
                  <a:schemeClr val="bg1"/>
                </a:solidFill>
              </a:rPr>
              <a:t>m=</a:t>
            </a:r>
            <a:r>
              <a:rPr lang="ru-RU" sz="4000" smtClean="0">
                <a:solidFill>
                  <a:schemeClr val="bg1"/>
                </a:solidFill>
              </a:rPr>
              <a:t>1кг, взятого при </a:t>
            </a:r>
            <a:r>
              <a:rPr lang="en-US" sz="4400" smtClean="0">
                <a:solidFill>
                  <a:schemeClr val="bg1"/>
                </a:solidFill>
              </a:rPr>
              <a:t>t</a:t>
            </a:r>
            <a:r>
              <a:rPr lang="ru-RU" sz="4400" smtClean="0">
                <a:solidFill>
                  <a:schemeClr val="bg1"/>
                </a:solidFill>
              </a:rPr>
              <a:t>  </a:t>
            </a:r>
            <a:r>
              <a:rPr lang="ru-RU" sz="4000" smtClean="0">
                <a:solidFill>
                  <a:schemeClr val="bg1"/>
                </a:solidFill>
              </a:rPr>
              <a:t>̊</a:t>
            </a:r>
            <a:r>
              <a:rPr lang="ru-RU" sz="2800" smtClean="0">
                <a:solidFill>
                  <a:schemeClr val="bg1"/>
                </a:solidFill>
              </a:rPr>
              <a:t>пл.</a:t>
            </a:r>
            <a:r>
              <a:rPr lang="ru-RU" sz="4000" smtClean="0">
                <a:solidFill>
                  <a:schemeClr val="bg1"/>
                </a:solidFill>
              </a:rPr>
              <a:t>, выделить </a:t>
            </a:r>
            <a:r>
              <a:rPr lang="en-US" sz="4000" smtClean="0">
                <a:solidFill>
                  <a:schemeClr val="bg1"/>
                </a:solidFill>
              </a:rPr>
              <a:t>Q</a:t>
            </a:r>
            <a:r>
              <a:rPr lang="ru-RU" sz="4000" smtClean="0">
                <a:solidFill>
                  <a:schemeClr val="bg1"/>
                </a:solidFill>
              </a:rPr>
              <a:t>=34∙10⁴</a:t>
            </a:r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7451725" y="2924175"/>
            <a:ext cx="5857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Составить условие задач по графику.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1037431" y="3821906"/>
            <a:ext cx="3930650" cy="1588"/>
          </a:xfrm>
          <a:prstGeom prst="straightConnector1">
            <a:avLst/>
          </a:prstGeom>
          <a:ln w="349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85813" y="2428875"/>
            <a:ext cx="285750" cy="1588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85813" y="5072063"/>
            <a:ext cx="285750" cy="1587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85813" y="3500438"/>
            <a:ext cx="285750" cy="1587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928688" y="4143375"/>
            <a:ext cx="6929437" cy="1588"/>
          </a:xfrm>
          <a:prstGeom prst="straightConnector1">
            <a:avLst/>
          </a:prstGeom>
          <a:ln w="349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928688" y="4143375"/>
            <a:ext cx="1143000" cy="9286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071688" y="4143375"/>
            <a:ext cx="1071562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3000376" y="2643187"/>
            <a:ext cx="1714500" cy="1285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928688" y="2428875"/>
            <a:ext cx="3571875" cy="1588"/>
          </a:xfrm>
          <a:prstGeom prst="line">
            <a:avLst/>
          </a:prstGeom>
          <a:ln w="2540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3641725" y="3286125"/>
            <a:ext cx="1716088" cy="1588"/>
          </a:xfrm>
          <a:prstGeom prst="line">
            <a:avLst/>
          </a:prstGeom>
          <a:ln w="2540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215188" y="4286250"/>
            <a:ext cx="1928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t1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мин.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042988" y="1484313"/>
            <a:ext cx="714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 ͦС</a:t>
            </a:r>
            <a:endParaRPr lang="ru-RU" sz="2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875" y="2643188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│││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 flipH="1">
            <a:off x="2357438" y="3643313"/>
            <a:ext cx="5072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││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785938" y="4432300"/>
            <a:ext cx="4714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│</a:t>
            </a:r>
            <a:endParaRPr lang="en-US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41" grpId="0"/>
      <p:bldP spid="10242" grpId="0"/>
      <p:bldP spid="10243" grpId="0"/>
      <p:bldP spid="10245" grpId="0"/>
      <p:bldP spid="102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Какое количество теплоты пошло на нагревание (например: льда) до </a:t>
            </a:r>
            <a:r>
              <a:rPr lang="en-US" dirty="0" smtClean="0">
                <a:solidFill>
                  <a:schemeClr val="bg1"/>
                </a:solidFill>
              </a:rPr>
              <a:t>t</a:t>
            </a:r>
            <a:r>
              <a:rPr lang="ru-RU" sz="2400" dirty="0" smtClean="0">
                <a:solidFill>
                  <a:schemeClr val="bg1"/>
                </a:solidFill>
              </a:rPr>
              <a:t>2</a:t>
            </a:r>
            <a:r>
              <a:rPr lang="ru-RU" sz="3200" dirty="0" smtClean="0">
                <a:solidFill>
                  <a:schemeClr val="bg1"/>
                </a:solidFill>
              </a:rPr>
              <a:t>= </a:t>
            </a:r>
            <a:r>
              <a:rPr lang="ru-RU" sz="3600" dirty="0" smtClean="0">
                <a:solidFill>
                  <a:schemeClr val="bg1"/>
                </a:solidFill>
              </a:rPr>
              <a:t>20С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I. </a:t>
            </a:r>
            <a:r>
              <a:rPr lang="ru-RU" smtClean="0">
                <a:solidFill>
                  <a:schemeClr val="bg1"/>
                </a:solidFill>
              </a:rPr>
              <a:t>участок – нагревание льда</a:t>
            </a:r>
          </a:p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=C</a:t>
            </a:r>
            <a:r>
              <a:rPr lang="en-US" sz="2000" smtClean="0">
                <a:solidFill>
                  <a:schemeClr val="bg1"/>
                </a:solidFill>
              </a:rPr>
              <a:t>1 ∙</a:t>
            </a:r>
            <a:r>
              <a:rPr lang="ru-RU" sz="2000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m (t</a:t>
            </a:r>
            <a:r>
              <a:rPr lang="ru-RU" sz="2000" smtClean="0">
                <a:solidFill>
                  <a:schemeClr val="bg1"/>
                </a:solidFill>
              </a:rPr>
              <a:t>пл. 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en-US" smtClean="0">
                <a:solidFill>
                  <a:schemeClr val="bg1"/>
                </a:solidFill>
              </a:rPr>
              <a:t>t</a:t>
            </a:r>
            <a:r>
              <a:rPr lang="en-US" sz="2000" smtClean="0">
                <a:solidFill>
                  <a:schemeClr val="bg1"/>
                </a:solidFill>
              </a:rPr>
              <a:t>1</a:t>
            </a:r>
            <a:r>
              <a:rPr lang="en-US" smtClean="0">
                <a:solidFill>
                  <a:schemeClr val="bg1"/>
                </a:solidFill>
              </a:rPr>
              <a:t>)</a:t>
            </a:r>
            <a:endParaRPr lang="ru-RU" smtClean="0">
              <a:solidFill>
                <a:schemeClr val="bg1"/>
              </a:solidFill>
            </a:endParaRPr>
          </a:p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II.</a:t>
            </a:r>
            <a:r>
              <a:rPr lang="ru-RU" smtClean="0">
                <a:solidFill>
                  <a:schemeClr val="bg1"/>
                </a:solidFill>
              </a:rPr>
              <a:t> участок – плавление льда</a:t>
            </a:r>
            <a:endParaRPr lang="en-US" smtClean="0">
              <a:solidFill>
                <a:schemeClr val="bg1"/>
              </a:solidFill>
            </a:endParaRPr>
          </a:p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=</a:t>
            </a:r>
            <a:r>
              <a:rPr lang="ru-RU" smtClean="0">
                <a:solidFill>
                  <a:schemeClr val="bg1"/>
                </a:solidFill>
              </a:rPr>
              <a:t> </a:t>
            </a:r>
            <a:r>
              <a:rPr lang="el-GR" i="1" smtClean="0">
                <a:solidFill>
                  <a:schemeClr val="bg1"/>
                </a:solidFill>
              </a:rPr>
              <a:t>λ</a:t>
            </a:r>
            <a:r>
              <a:rPr lang="el-GR" sz="2000" i="1" smtClean="0">
                <a:solidFill>
                  <a:schemeClr val="bg1"/>
                </a:solidFill>
              </a:rPr>
              <a:t> </a:t>
            </a:r>
            <a:r>
              <a:rPr lang="en-US" sz="2000" i="1" smtClean="0">
                <a:solidFill>
                  <a:schemeClr val="bg1"/>
                </a:solidFill>
              </a:rPr>
              <a:t>∙</a:t>
            </a:r>
            <a:r>
              <a:rPr lang="en-US" sz="2000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m</a:t>
            </a:r>
            <a:endParaRPr lang="ru-RU" smtClean="0">
              <a:solidFill>
                <a:schemeClr val="bg1"/>
              </a:solidFill>
            </a:endParaRPr>
          </a:p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III. </a:t>
            </a:r>
            <a:r>
              <a:rPr lang="ru-RU" smtClean="0">
                <a:solidFill>
                  <a:schemeClr val="bg1"/>
                </a:solidFill>
              </a:rPr>
              <a:t>участок – нагревание воды</a:t>
            </a:r>
            <a:endParaRPr lang="en-US" smtClean="0">
              <a:solidFill>
                <a:schemeClr val="bg1"/>
              </a:solidFill>
            </a:endParaRPr>
          </a:p>
          <a:p>
            <a:pPr marL="571500" indent="-57150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3</a:t>
            </a:r>
            <a:r>
              <a:rPr lang="en-US" smtClean="0">
                <a:solidFill>
                  <a:schemeClr val="bg1"/>
                </a:solidFill>
              </a:rPr>
              <a:t>=C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m(t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 – t</a:t>
            </a:r>
            <a:r>
              <a:rPr lang="ru-RU" sz="2000" smtClean="0">
                <a:solidFill>
                  <a:schemeClr val="bg1"/>
                </a:solidFill>
              </a:rPr>
              <a:t>пл</a:t>
            </a:r>
            <a:r>
              <a:rPr lang="en-US" sz="2000" smtClean="0">
                <a:solidFill>
                  <a:schemeClr val="bg1"/>
                </a:solidFill>
              </a:rPr>
              <a:t>.</a:t>
            </a:r>
            <a:r>
              <a:rPr lang="ru-RU" smtClean="0">
                <a:solidFill>
                  <a:schemeClr val="bg1"/>
                </a:solidFill>
              </a:rPr>
              <a:t>)</a:t>
            </a:r>
          </a:p>
          <a:p>
            <a:pPr marL="571500" indent="-571500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Тогда:</a:t>
            </a:r>
            <a:r>
              <a:rPr lang="en-US" smtClean="0">
                <a:solidFill>
                  <a:schemeClr val="bg1"/>
                </a:solidFill>
              </a:rPr>
              <a:t> Q = Q</a:t>
            </a:r>
            <a:r>
              <a:rPr lang="en-US" sz="2000" smtClean="0">
                <a:solidFill>
                  <a:schemeClr val="bg1"/>
                </a:solidFill>
              </a:rPr>
              <a:t>1 </a:t>
            </a:r>
            <a:r>
              <a:rPr lang="en-US" smtClean="0">
                <a:solidFill>
                  <a:schemeClr val="bg1"/>
                </a:solidFill>
              </a:rPr>
              <a:t>+ Q</a:t>
            </a:r>
            <a:r>
              <a:rPr lang="en-US" sz="2000" smtClean="0">
                <a:solidFill>
                  <a:schemeClr val="bg1"/>
                </a:solidFill>
              </a:rPr>
              <a:t>2</a:t>
            </a:r>
            <a:r>
              <a:rPr lang="en-US" smtClean="0">
                <a:solidFill>
                  <a:schemeClr val="bg1"/>
                </a:solidFill>
              </a:rPr>
              <a:t> +</a:t>
            </a:r>
            <a:r>
              <a:rPr lang="ru-RU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Q</a:t>
            </a:r>
            <a:r>
              <a:rPr lang="en-US" sz="2000" smtClean="0">
                <a:solidFill>
                  <a:schemeClr val="bg1"/>
                </a:solidFill>
              </a:rPr>
              <a:t>3</a:t>
            </a:r>
            <a:endParaRPr lang="ru-RU" smtClean="0">
              <a:solidFill>
                <a:schemeClr val="bg1"/>
              </a:solidFill>
            </a:endParaRPr>
          </a:p>
          <a:p>
            <a:pPr marL="571500" indent="-571500">
              <a:buFont typeface="Calibri" pitchFamily="34" charset="0"/>
              <a:buAutoNum type="romanUcPeriod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602</Words>
  <Application>Microsoft Office PowerPoint</Application>
  <PresentationFormat>Экран (4:3)</PresentationFormat>
  <Paragraphs>103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Arial</vt:lpstr>
      <vt:lpstr>Times New Roman</vt:lpstr>
      <vt:lpstr>Тема Office</vt:lpstr>
      <vt:lpstr>Решение задач по теме: «Плавление и отвердевание».</vt:lpstr>
      <vt:lpstr>Слайд 2</vt:lpstr>
      <vt:lpstr>Цель урока: </vt:lpstr>
      <vt:lpstr>Какая физическая величина обозначается данной буквой?</vt:lpstr>
      <vt:lpstr>Какие физические величины измеряются в данных единицах?</vt:lpstr>
      <vt:lpstr>В чем физический смысл записи?</vt:lpstr>
      <vt:lpstr>Слайд 7</vt:lpstr>
      <vt:lpstr>Составить условие задач по графику.</vt:lpstr>
      <vt:lpstr>Какое количество теплоты пошло на нагревание (например: льда) до t2= 20С</vt:lpstr>
      <vt:lpstr>Задача</vt:lpstr>
      <vt:lpstr>Слайд 11</vt:lpstr>
      <vt:lpstr> </vt:lpstr>
      <vt:lpstr>Слайд 13</vt:lpstr>
      <vt:lpstr>Слайд 14</vt:lpstr>
      <vt:lpstr>Слайд 15</vt:lpstr>
      <vt:lpstr>Слайд 16</vt:lpstr>
      <vt:lpstr>Решение: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по теме: «Плавление и отвердевание».</dc:title>
  <dc:creator>revaz</dc:creator>
  <cp:lastModifiedBy>re</cp:lastModifiedBy>
  <cp:revision>74</cp:revision>
  <dcterms:modified xsi:type="dcterms:W3CDTF">2014-03-11T19:41:52Z</dcterms:modified>
</cp:coreProperties>
</file>