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legacyDocTextInfo" Target="legacyDocTextInfo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12" Type="http://schemas.microsoft.com/office/2006/relationships/legacyDiagramText" Target="legacyDiagramText12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11" Type="http://schemas.microsoft.com/office/2006/relationships/legacyDiagramText" Target="legacyDiagramText11.bin"/><Relationship Id="rId5" Type="http://schemas.microsoft.com/office/2006/relationships/legacyDiagramText" Target="legacyDiagramText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525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525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020D9-AEF2-464B-AF9F-175EA6F1F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AFDB6-2A1F-4482-9770-54A82DDBC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086D9-F97A-4F3E-96DC-ADD85E7D52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A72A-AE53-40D6-8C97-553DC7482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C5D15-FAD3-4F66-9BB1-99FDF4A19F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6D280-1D8B-452E-9BC3-ACC0F7719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2380B-012B-48DC-AC89-9CEC0BB291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BAB8E-25B9-4200-BFAF-38648015B4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F008A-20C2-4286-8439-FCAAB44426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A8191-580B-4610-9F28-B2D0B91B4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915E6-2623-4521-A3F1-75C9352457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34AFB-A3FE-4A7C-AE64-258E4505E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531DE-ABE0-44C8-B977-46E768482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487EB-FCFB-4217-A125-585E6F1EA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9421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1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2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3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23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423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423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423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423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6276E65-AC9F-4AFD-BAB5-D76AF0DA48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423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dirty="0" smtClean="0"/>
              <a:t>Школьные праздники как средство воспитания учащихся начальных классов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934200" cy="17526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endParaRPr lang="ru-RU" sz="2000" dirty="0" smtClean="0"/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000" dirty="0" smtClean="0"/>
              <a:t>Кривошапкина Л.А., учитель начальных классов 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000" dirty="0" smtClean="0"/>
              <a:t>МОБУ СОШ №26 с углубленным изучением 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000" dirty="0" smtClean="0"/>
              <a:t>отдельных предметов, г. Якутск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000" dirty="0" smtClean="0"/>
              <a:t> 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524000" y="6248400"/>
            <a:ext cx="640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Развивающая </a:t>
            </a:r>
            <a:br>
              <a:rPr lang="ru-RU" sz="3800" smtClean="0"/>
            </a:br>
            <a:r>
              <a:rPr lang="ru-RU" sz="3800" smtClean="0"/>
              <a:t>функция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5425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Проявление целостного отношения между человеком и миром и область духовной деятельности людей 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5029200" y="22860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4572000" y="1676400"/>
            <a:ext cx="4191000" cy="35814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80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Игры на развитие мелкой моторики во время праздника</a:t>
            </a:r>
          </a:p>
        </p:txBody>
      </p:sp>
      <p:pic>
        <p:nvPicPr>
          <p:cNvPr id="13318" name="Picture 8" descr="Золушкин конкурс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105400" y="2667000"/>
            <a:ext cx="3227388" cy="2514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Межличностная </a:t>
            </a:r>
            <a:br>
              <a:rPr lang="ru-RU" sz="3800" smtClean="0"/>
            </a:br>
            <a:r>
              <a:rPr lang="ru-RU" sz="3800" smtClean="0"/>
              <a:t>функция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3810000" cy="2971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Формирование отношений, возникающих в результате общения между людьми 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5181600" y="22860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4495800" y="2209800"/>
            <a:ext cx="4343400" cy="27432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80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Схема межличностных отношений в классе</a:t>
            </a:r>
          </a:p>
        </p:txBody>
      </p:sp>
      <p:pic>
        <p:nvPicPr>
          <p:cNvPr id="14342" name="Picture 107" descr="Новый рисунок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76800" y="3352800"/>
            <a:ext cx="3676650" cy="12763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Модель проведения праздников</a:t>
            </a:r>
          </a:p>
        </p:txBody>
      </p:sp>
      <p:graphicFrame>
        <p:nvGraphicFramePr>
          <p:cNvPr id="1026" name="Organization Chart 20"/>
          <p:cNvGraphicFramePr>
            <a:graphicFrameLocks/>
          </p:cNvGraphicFramePr>
          <p:nvPr>
            <p:ph idx="1"/>
          </p:nvPr>
        </p:nvGraphicFramePr>
        <p:xfrm>
          <a:off x="457200" y="1295400"/>
          <a:ext cx="8382000" cy="51054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Технология подготовки и проведения праздника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9988"/>
            <a:ext cx="8229600" cy="35226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ru-RU" smtClean="0"/>
              <a:t>Выбор темы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smtClean="0"/>
              <a:t>Подготовительная работа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smtClean="0"/>
              <a:t>Разработка сценария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smtClean="0"/>
              <a:t>Распределение ролей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ru-RU" smtClean="0"/>
              <a:t>Подведение итогов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Рост творческого потенциала детей</a:t>
            </a:r>
          </a:p>
        </p:txBody>
      </p:sp>
      <p:pic>
        <p:nvPicPr>
          <p:cNvPr id="16387" name="Picture 8" descr="Танец-поздравление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62000" y="4495800"/>
            <a:ext cx="3019425" cy="1981200"/>
          </a:xfrm>
          <a:noFill/>
          <a:ln w="38100" cmpd="dbl">
            <a:solidFill>
              <a:schemeClr val="tx1"/>
            </a:solidFill>
          </a:ln>
        </p:spPr>
      </p:pic>
      <p:pic>
        <p:nvPicPr>
          <p:cNvPr id="16388" name="Picture 9" descr="Поздравление старшеклассников"/>
          <p:cNvPicPr>
            <a:picLocks noChangeAspect="1" noChangeArrowheads="1"/>
          </p:cNvPicPr>
          <p:nvPr>
            <p:ph sz="half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953000" y="4419600"/>
            <a:ext cx="2971800" cy="2025650"/>
          </a:xfrm>
          <a:noFill/>
          <a:ln w="38100" cmpd="dbl">
            <a:solidFill>
              <a:schemeClr val="tx1"/>
            </a:solidFill>
          </a:ln>
        </p:spPr>
      </p:pic>
      <p:pic>
        <p:nvPicPr>
          <p:cNvPr id="16389" name="Picture 10" descr="поэтому все сказки перепутались"/>
          <p:cNvPicPr>
            <a:picLocks noChangeAspect="1" noChangeArrowheads="1"/>
          </p:cNvPicPr>
          <p:nvPr>
            <p:ph sz="quarter" idx="1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92150" y="1600200"/>
            <a:ext cx="3132138" cy="2687638"/>
          </a:xfrm>
          <a:noFill/>
          <a:ln w="38100" cmpd="dbl">
            <a:solidFill>
              <a:schemeClr val="tx1"/>
            </a:solidFill>
          </a:ln>
        </p:spPr>
      </p:pic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4495800" y="1676400"/>
            <a:ext cx="4267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  <a:buFontTx/>
              <a:buAutoNum type="arabicPeriod"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На начальном этапе: театрализованные миниатюры, сказки</a:t>
            </a: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  <a:buFontTx/>
              <a:buAutoNum type="arabicPeriod"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Отдельные постановки</a:t>
            </a: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  <a:buFontTx/>
              <a:buAutoNum type="arabicPeriod"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Настоящие  спектакли с декорациями, костюмами и прекрасной игрой маленьких артистов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5908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Спасибо за внимание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46208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Школьные праздники в начальных классах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87575"/>
            <a:ext cx="8229600" cy="368935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ru-RU" smtClean="0"/>
              <a:t>Актуальность</a:t>
            </a:r>
          </a:p>
          <a:p>
            <a:pPr marL="609600" indent="-609600" eaLnBrk="1" hangingPunct="1">
              <a:defRPr/>
            </a:pPr>
            <a:r>
              <a:rPr lang="ru-RU" smtClean="0"/>
              <a:t>Цели и задачи</a:t>
            </a:r>
          </a:p>
          <a:p>
            <a:pPr marL="609600" indent="-609600" eaLnBrk="1" hangingPunct="1">
              <a:defRPr/>
            </a:pPr>
            <a:r>
              <a:rPr lang="ru-RU" smtClean="0"/>
              <a:t>Классификация</a:t>
            </a:r>
          </a:p>
          <a:p>
            <a:pPr marL="609600" indent="-609600" eaLnBrk="1" hangingPunct="1">
              <a:defRPr/>
            </a:pPr>
            <a:r>
              <a:rPr lang="ru-RU" smtClean="0"/>
              <a:t>Педагогические функции </a:t>
            </a:r>
          </a:p>
          <a:p>
            <a:pPr marL="609600" indent="-609600" eaLnBrk="1" hangingPunct="1">
              <a:defRPr/>
            </a:pPr>
            <a:r>
              <a:rPr lang="ru-RU" smtClean="0"/>
              <a:t>Технология проведения</a:t>
            </a:r>
          </a:p>
          <a:p>
            <a:pPr marL="609600" indent="-609600" eaLnBrk="1" hangingPunct="1">
              <a:defRPr/>
            </a:pPr>
            <a:r>
              <a:rPr lang="ru-RU" smtClean="0"/>
              <a:t>Практический опыт. Выводы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Актуальность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Чем сложнее и противоречивее окружающая жизнь, чем она труднее, тем необходимее праздники как потребность в положительных эмоциях, потребность быть вместе.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Целесообразность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3100" smtClean="0"/>
              <a:t>Применения в воспитательной работе праздников, в значительной мере определяется доступностью средств реализации </a:t>
            </a:r>
            <a:r>
              <a:rPr lang="ru-RU" sz="3100" i="1" smtClean="0"/>
              <a:t>главной педагогической идеи</a:t>
            </a:r>
            <a:r>
              <a:rPr lang="ru-RU" sz="3100" smtClean="0"/>
              <a:t> умственного, эстетического, нравственного, духовного развития ребёнка, возможностью широкого привлечения положительного потенциала родителей в деятельность совместной работы по воспитанию  детей.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12825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smtClean="0"/>
              <a:t>Классификация праздников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724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Общенародные – Международный женский день </a:t>
            </a:r>
            <a:r>
              <a:rPr lang="ru-RU" sz="2000" i="1" smtClean="0"/>
              <a:t>«8 Марта»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Официальные – «</a:t>
            </a:r>
            <a:r>
              <a:rPr lang="ru-RU" sz="2000" i="1" smtClean="0"/>
              <a:t>День знаний», «День защитника Отечества»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Православные – «</a:t>
            </a:r>
            <a:r>
              <a:rPr lang="ru-RU" sz="2000" i="1" smtClean="0"/>
              <a:t>Святки», «Масленица</a:t>
            </a:r>
            <a:r>
              <a:rPr lang="ru-RU" sz="2000" smtClean="0"/>
              <a:t>»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Народно–фольклорные – «</a:t>
            </a:r>
            <a:r>
              <a:rPr lang="ru-RU" sz="2000" i="1" smtClean="0"/>
              <a:t>Посиделки</a:t>
            </a:r>
            <a:r>
              <a:rPr lang="ru-RU" sz="2000" smtClean="0"/>
              <a:t>»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Тематические – «</a:t>
            </a:r>
            <a:r>
              <a:rPr lang="ru-RU" sz="2000" i="1" smtClean="0"/>
              <a:t>Посвящение в первоклассники</a:t>
            </a:r>
            <a:r>
              <a:rPr lang="ru-RU" sz="2000" smtClean="0"/>
              <a:t>»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Спортивные – «</a:t>
            </a:r>
            <a:r>
              <a:rPr lang="ru-RU" sz="2000" i="1" smtClean="0"/>
              <a:t>Весёлые старты</a:t>
            </a:r>
            <a:r>
              <a:rPr lang="ru-RU" sz="2000" smtClean="0"/>
              <a:t>», «</a:t>
            </a:r>
            <a:r>
              <a:rPr lang="ru-RU" sz="2000" i="1" smtClean="0"/>
              <a:t>Папа, мама, я – спортивная семья</a:t>
            </a:r>
            <a:r>
              <a:rPr lang="ru-RU" sz="2000" smtClean="0"/>
              <a:t>»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Интеллектуальные – «</a:t>
            </a:r>
            <a:r>
              <a:rPr lang="ru-RU" sz="2000" i="1" smtClean="0"/>
              <a:t>Счастливый случай</a:t>
            </a:r>
            <a:r>
              <a:rPr lang="ru-RU" sz="2000" smtClean="0"/>
              <a:t>».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Праздники искусств – «</a:t>
            </a:r>
            <a:r>
              <a:rPr lang="ru-RU" sz="2000" i="1" smtClean="0"/>
              <a:t>В  мире сказок и мелодий</a:t>
            </a:r>
            <a:r>
              <a:rPr lang="ru-RU" sz="2000" smtClean="0"/>
              <a:t>»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Экологические – «</a:t>
            </a:r>
            <a:r>
              <a:rPr lang="ru-RU" sz="2000" i="1" smtClean="0"/>
              <a:t>Праздник цветов</a:t>
            </a:r>
            <a:r>
              <a:rPr lang="ru-RU" sz="2000" smtClean="0"/>
              <a:t>»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smtClean="0"/>
              <a:t>Литературные – «</a:t>
            </a:r>
            <a:r>
              <a:rPr lang="ru-RU" sz="2000" i="1" smtClean="0"/>
              <a:t>Времена года в творчестве разных писателей</a:t>
            </a:r>
            <a:r>
              <a:rPr lang="ru-RU" sz="2000" smtClean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Педагогические функции школьных праздников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9300"/>
            <a:ext cx="8229600" cy="3609975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ru-RU" smtClean="0"/>
              <a:t>Воспитательная</a:t>
            </a:r>
          </a:p>
          <a:p>
            <a:pPr marL="609600" indent="-609600" eaLnBrk="1" hangingPunct="1">
              <a:defRPr/>
            </a:pPr>
            <a:r>
              <a:rPr lang="ru-RU" smtClean="0"/>
              <a:t>Информационная</a:t>
            </a:r>
          </a:p>
          <a:p>
            <a:pPr marL="609600" indent="-609600" eaLnBrk="1" hangingPunct="1">
              <a:defRPr/>
            </a:pPr>
            <a:r>
              <a:rPr lang="ru-RU" smtClean="0"/>
              <a:t>Эстетическая</a:t>
            </a:r>
          </a:p>
          <a:p>
            <a:pPr marL="609600" indent="-609600" eaLnBrk="1" hangingPunct="1">
              <a:defRPr/>
            </a:pPr>
            <a:r>
              <a:rPr lang="ru-RU" smtClean="0"/>
              <a:t>Развивающая</a:t>
            </a:r>
          </a:p>
          <a:p>
            <a:pPr marL="609600" indent="-609600" eaLnBrk="1" hangingPunct="1">
              <a:defRPr/>
            </a:pPr>
            <a:r>
              <a:rPr lang="ru-RU" smtClean="0"/>
              <a:t>Межличностная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Воспитательная функция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В начальных классах при  подготовке праздника необходимо привлекать потенциал родителей.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Подобные мероприятия позволяют им лучше узнать своих детей, открыть для себя ещё неизвестные стороны их интересов, увлечений, таланта.</a:t>
            </a:r>
          </a:p>
        </p:txBody>
      </p:sp>
      <p:sp>
        <p:nvSpPr>
          <p:cNvPr id="58508" name="Rectangle 140"/>
          <p:cNvSpPr>
            <a:spLocks noChangeArrowheads="1"/>
          </p:cNvSpPr>
          <p:nvPr/>
        </p:nvSpPr>
        <p:spPr bwMode="auto">
          <a:xfrm>
            <a:off x="4648200" y="2895600"/>
            <a:ext cx="41910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Создание Триединого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педагогического союза</a:t>
            </a:r>
          </a:p>
        </p:txBody>
      </p:sp>
      <p:sp>
        <p:nvSpPr>
          <p:cNvPr id="58510" name="Rectangle 142"/>
          <p:cNvSpPr>
            <a:spLocks noGrp="1" noChangeArrowheads="1"/>
          </p:cNvSpPr>
          <p:nvPr>
            <p:ph sz="half" idx="2"/>
          </p:nvPr>
        </p:nvSpPr>
        <p:spPr>
          <a:xfrm>
            <a:off x="4724400" y="2743200"/>
            <a:ext cx="4191000" cy="3581400"/>
          </a:xfrm>
          <a:ln w="38100" cmpd="dbl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</a:t>
            </a:r>
          </a:p>
        </p:txBody>
      </p:sp>
      <p:pic>
        <p:nvPicPr>
          <p:cNvPr id="10246" name="Picture 14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76800" y="3657600"/>
            <a:ext cx="3925888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Информационная функция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5425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Дети в игре получают сведения, из средств массовой информации, периодической печати, книг </a:t>
            </a:r>
          </a:p>
        </p:txBody>
      </p:sp>
      <p:pic>
        <p:nvPicPr>
          <p:cNvPr id="11268" name="Picture 8" descr="Мы все загадки разгадали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95800" y="3362325"/>
            <a:ext cx="4035425" cy="2533650"/>
          </a:xfrm>
          <a:noFill/>
        </p:spPr>
      </p:pic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4343400" y="2286000"/>
            <a:ext cx="4343400" cy="39624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  Ученики 1 «А» отгадывают загадки на празднике осени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Эстетическая</a:t>
            </a:r>
            <a:br>
              <a:rPr lang="ru-RU" sz="3800" smtClean="0"/>
            </a:br>
            <a:r>
              <a:rPr lang="ru-RU" sz="3800" smtClean="0"/>
              <a:t>функция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5425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Направленное, закономерное изменение сознания, расширение кругозора, интеллектуального роста личности, развитие творческого потенциала</a:t>
            </a:r>
          </a:p>
        </p:txBody>
      </p:sp>
      <p:pic>
        <p:nvPicPr>
          <p:cNvPr id="12292" name="Picture 7" descr="театр 2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98975" y="3114675"/>
            <a:ext cx="4035425" cy="2678113"/>
          </a:xfrm>
          <a:noFill/>
        </p:spPr>
      </p:pic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5029200" y="22860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4343400" y="2133600"/>
            <a:ext cx="4343400" cy="39624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80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Постановка детского спектакля во время праздника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416</TotalTime>
  <Words>418</Words>
  <Application>Microsoft Office PowerPoint</Application>
  <PresentationFormat>Экран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Tahoma</vt:lpstr>
      <vt:lpstr>Arial</vt:lpstr>
      <vt:lpstr>Wingdings</vt:lpstr>
      <vt:lpstr>Calibri</vt:lpstr>
      <vt:lpstr>Times New Roman</vt:lpstr>
      <vt:lpstr>Занавес</vt:lpstr>
      <vt:lpstr>Школьные праздники как средство воспитания учащихся начальных классов</vt:lpstr>
      <vt:lpstr>Школьные праздники в начальных классах</vt:lpstr>
      <vt:lpstr>Актуальность</vt:lpstr>
      <vt:lpstr>Целесообразность</vt:lpstr>
      <vt:lpstr>Классификация праздников</vt:lpstr>
      <vt:lpstr>Педагогические функции школьных праздников</vt:lpstr>
      <vt:lpstr>Воспитательная функция</vt:lpstr>
      <vt:lpstr>Информационная функция</vt:lpstr>
      <vt:lpstr>Эстетическая функция</vt:lpstr>
      <vt:lpstr>Развивающая  функция</vt:lpstr>
      <vt:lpstr>Межличностная  функция</vt:lpstr>
      <vt:lpstr>Модель проведения праздников</vt:lpstr>
      <vt:lpstr>Технология подготовки и проведения праздника</vt:lpstr>
      <vt:lpstr>Рост творческого потенциала детей</vt:lpstr>
      <vt:lpstr>Спасибо за внимание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20</cp:revision>
  <cp:lastPrinted>1601-01-01T00:00:00Z</cp:lastPrinted>
  <dcterms:created xsi:type="dcterms:W3CDTF">1601-01-01T00:00:00Z</dcterms:created>
  <dcterms:modified xsi:type="dcterms:W3CDTF">2013-02-28T20:34:01Z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