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711" r:id="rId3"/>
    <p:sldMasterId id="2147483841" r:id="rId4"/>
  </p:sldMasterIdLst>
  <p:notesMasterIdLst>
    <p:notesMasterId r:id="rId63"/>
  </p:notesMasterIdLst>
  <p:sldIdLst>
    <p:sldId id="308" r:id="rId5"/>
    <p:sldId id="311" r:id="rId6"/>
    <p:sldId id="280" r:id="rId7"/>
    <p:sldId id="313" r:id="rId8"/>
    <p:sldId id="314" r:id="rId9"/>
    <p:sldId id="315" r:id="rId10"/>
    <p:sldId id="316" r:id="rId11"/>
    <p:sldId id="317" r:id="rId12"/>
    <p:sldId id="319" r:id="rId13"/>
    <p:sldId id="318" r:id="rId14"/>
    <p:sldId id="320" r:id="rId15"/>
    <p:sldId id="321" r:id="rId16"/>
    <p:sldId id="281" r:id="rId17"/>
    <p:sldId id="264" r:id="rId18"/>
    <p:sldId id="282" r:id="rId19"/>
    <p:sldId id="277" r:id="rId20"/>
    <p:sldId id="322" r:id="rId21"/>
    <p:sldId id="279" r:id="rId22"/>
    <p:sldId id="283" r:id="rId23"/>
    <p:sldId id="276" r:id="rId24"/>
    <p:sldId id="329" r:id="rId25"/>
    <p:sldId id="284" r:id="rId26"/>
    <p:sldId id="285" r:id="rId27"/>
    <p:sldId id="287" r:id="rId28"/>
    <p:sldId id="288" r:id="rId29"/>
    <p:sldId id="289" r:id="rId30"/>
    <p:sldId id="290" r:id="rId31"/>
    <p:sldId id="291" r:id="rId32"/>
    <p:sldId id="292" r:id="rId33"/>
    <p:sldId id="294" r:id="rId34"/>
    <p:sldId id="293" r:id="rId35"/>
    <p:sldId id="295" r:id="rId36"/>
    <p:sldId id="296" r:id="rId37"/>
    <p:sldId id="297" r:id="rId38"/>
    <p:sldId id="298" r:id="rId39"/>
    <p:sldId id="333" r:id="rId40"/>
    <p:sldId id="299" r:id="rId41"/>
    <p:sldId id="300" r:id="rId42"/>
    <p:sldId id="301" r:id="rId43"/>
    <p:sldId id="303" r:id="rId44"/>
    <p:sldId id="323" r:id="rId45"/>
    <p:sldId id="330" r:id="rId46"/>
    <p:sldId id="324" r:id="rId47"/>
    <p:sldId id="331" r:id="rId48"/>
    <p:sldId id="325" r:id="rId49"/>
    <p:sldId id="332" r:id="rId50"/>
    <p:sldId id="304" r:id="rId51"/>
    <p:sldId id="271" r:id="rId52"/>
    <p:sldId id="272" r:id="rId53"/>
    <p:sldId id="275" r:id="rId54"/>
    <p:sldId id="309" r:id="rId55"/>
    <p:sldId id="305" r:id="rId56"/>
    <p:sldId id="310" r:id="rId57"/>
    <p:sldId id="326" r:id="rId58"/>
    <p:sldId id="306" r:id="rId59"/>
    <p:sldId id="327" r:id="rId60"/>
    <p:sldId id="328" r:id="rId61"/>
    <p:sldId id="334" r:id="rId6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A50021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410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61" Type="http://schemas.openxmlformats.org/officeDocument/2006/relationships/slide" Target="slides/slide57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presProps" Target="pres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95719F1-2A0C-43F7-AE98-207C98756C36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FE5D035-243C-4210-B1C7-CA2FDAFA05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96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832527A-524C-4B79-BBD7-8526DAD1A106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706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3F307C1-4ECF-4F05-8F72-1BF88D38C9C3}" type="slidenum">
              <a:rPr lang="ru-RU" smtClean="0"/>
              <a:pPr/>
              <a:t>18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974CB-E22C-4A09-9980-D42DCD30AB73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9A4C6-BD63-41C5-8D3D-7AC416D299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9868A-9E02-40FD-8BE6-AD8DAAF0FC4F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EB460-9F77-4D2F-A6A8-16401C8429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8CD7F-13BB-49DB-9D7C-94F08020B81C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13B62-3D3C-403A-AD30-81B0D7CD01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87575-D611-4D20-A5B3-E20762402A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658566-9760-4B39-A648-4DB1748D0F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B34F1-CADB-4EDF-BE55-623ED3BB29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0AE2E4-85DB-4922-BA9D-21CE7DEBC1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5098F6-3BF3-4A12-8D65-319572E3DB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32D52-2A63-4319-9355-23FBD7A562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49199F-059C-4213-B7BA-B577BDDD48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567C0A-B0B2-4BAE-92CA-7914843E64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73415-08B9-432A-8155-A826A0A99215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383F5-3BCE-47F6-9B11-2EC02BDE02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 dir="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A52B2-BB26-4608-814B-65246D665B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6A76E-CC2E-4CF6-B6CD-0C3DF74B4B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A4E17-8042-49A9-B2D1-50DE51798F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Скругленный прямоугольник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1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31181-21AA-47AD-BC98-8F608D4ED830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12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3912852-98AF-4425-B363-EFB43A4BE2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74BA6-663E-45D2-90E7-417AC699779B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96DFD-225A-4201-82FF-3AF9F9318F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Скругленный прямоугольник 4"/>
          <p:cNvSpPr/>
          <p:nvPr/>
        </p:nvSpPr>
        <p:spPr>
          <a:xfrm>
            <a:off x="65314" y="69756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1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9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6ABD3-3AE2-4DDA-A205-8728A7251D65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E0252-CDD6-40E6-8956-3D4628A3CE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1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2D01F-2F05-4A0A-A329-57CA9CF940A6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133BE-075B-400B-AC77-98202278DE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F859B-572E-4A44-BDF7-B92D22ACC313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1935A-0892-4847-ACA2-027ACEEDCE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97687-827D-4DA9-A298-4066AB789A6F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5C239-265E-4407-B66B-A3612AEFCF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EFFB3-6AB7-4D64-8BF1-089EFB235CA0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FABF-39FF-4CAC-933B-51429DCEEB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953CA-A680-48B6-81EF-FE4E96DFE72A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368DA-4505-4767-AD87-65EAD8BD0A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 dir="d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Скругленный прямоугольник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183DF-707D-4DC6-8A6C-177817707ECD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8A19F-EF6C-4373-B7C0-3BEEB91BBB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9" y="66676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942D4-B744-4FBB-A78D-C52B930FB2FA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FF7BF-1EC6-4988-A4D5-99DE8C1565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F3753-7944-4B4D-B02E-AB20E8C818D4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7D396-A891-40AE-AAF4-9E1AEF7778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1168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1"/>
            <a:ext cx="5562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CAA430-D2D2-4F31-BA6C-23EF5971E4D7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18367B-DB00-4570-8231-742E8F937F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B8DF5-3BF9-4BDC-B774-35BFBCF83E75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E6AD83-43A5-4D89-A1A7-234F9193CB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043C1-9CE2-4C86-B29A-8A4A4977DD5A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52414-F425-4347-B2A3-BE29B2ED78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75C5E-AEBD-4964-ABE0-8DFC9EC47D2A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3F21E-0705-473F-8440-02754B5AD6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26A93-1883-4151-91DD-F0660F407D6E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93101-8359-4B4A-8530-4060233EDF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A18F2-5377-454C-9832-96687AC96F72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53810-919A-45CD-877B-E9B681D076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65661-A703-4691-99C0-F3F260BE3CC5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A2049-F5C4-4EBE-BDB1-8600235B89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80B93-0B9F-4FD3-A625-6C77905F827C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2A667-4C14-4AFF-9BC7-D205676C9E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 dir="d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15D2D-565E-4EC9-AB16-6F50738B8314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A3044-9472-4074-B83E-BBC300CD2A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C32CB-E91C-4798-9038-FFE4E9D2B6F3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44621-B03D-4C68-B754-39902117D6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F9F31-8D16-495B-A733-44B9B762C030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80F51-2A28-433E-8A9F-58E9910736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A1243-6461-4B10-A604-4FB71BCB9B79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9C9CD-7579-426E-9475-1EC7AD1771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BDD00-56CE-4961-968D-203D7321F36F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CE33D-A3BC-4777-A6CB-81FC73B6BB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7C1DB-5297-4C0B-8B58-F1B06DD3A267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A1E452-4140-47A3-BD70-6268880FAF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972C5-7ECC-404A-89B7-8EDD7963FE97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0E5A6-FA9B-4BC1-BAC2-8A65E71A47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E4184-7C9B-4AD0-A435-A4CB9EC53DA2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449A5-8F86-4CEB-BE5D-90558F47CA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05875-5583-4D25-AAB7-33E3372B9EDE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42F6F9-A126-40A4-8139-4E982D0E1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F1653A-69D2-4934-8765-1D164834C801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40B05-261A-498F-AFA4-5AFA69C32D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6864D22-C61C-47BE-9F57-9C4A64CFA7D5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2868237-0411-4BDE-AC76-3903381881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89" r:id="rId1"/>
    <p:sldLayoutId id="2147484490" r:id="rId2"/>
    <p:sldLayoutId id="2147484491" r:id="rId3"/>
    <p:sldLayoutId id="2147484492" r:id="rId4"/>
    <p:sldLayoutId id="2147484493" r:id="rId5"/>
    <p:sldLayoutId id="2147484494" r:id="rId6"/>
    <p:sldLayoutId id="2147484495" r:id="rId7"/>
    <p:sldLayoutId id="2147484496" r:id="rId8"/>
    <p:sldLayoutId id="2147484497" r:id="rId9"/>
    <p:sldLayoutId id="2147484498" r:id="rId10"/>
    <p:sldLayoutId id="2147484499" r:id="rId11"/>
  </p:sldLayoutIdLst>
  <p:transition spd="med">
    <p:pull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BCEBE67-317A-4031-9297-87A56E6C13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00" r:id="rId1"/>
    <p:sldLayoutId id="2147484501" r:id="rId2"/>
    <p:sldLayoutId id="2147484502" r:id="rId3"/>
    <p:sldLayoutId id="2147484503" r:id="rId4"/>
    <p:sldLayoutId id="2147484504" r:id="rId5"/>
    <p:sldLayoutId id="2147484505" r:id="rId6"/>
    <p:sldLayoutId id="2147484506" r:id="rId7"/>
    <p:sldLayoutId id="2147484507" r:id="rId8"/>
    <p:sldLayoutId id="2147484508" r:id="rId9"/>
    <p:sldLayoutId id="2147484509" r:id="rId10"/>
    <p:sldLayoutId id="214748451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43921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6" name="Заголовок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3077" name="Текст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411D4C21-C345-4705-8C5C-7BFB825EA7CF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604F102C-08E3-4045-9E50-DC87DE6DD9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29" r:id="rId1"/>
    <p:sldLayoutId id="2147484511" r:id="rId2"/>
    <p:sldLayoutId id="2147484530" r:id="rId3"/>
    <p:sldLayoutId id="2147484512" r:id="rId4"/>
    <p:sldLayoutId id="2147484513" r:id="rId5"/>
    <p:sldLayoutId id="2147484514" r:id="rId6"/>
    <p:sldLayoutId id="2147484515" r:id="rId7"/>
    <p:sldLayoutId id="2147484531" r:id="rId8"/>
    <p:sldLayoutId id="2147484532" r:id="rId9"/>
    <p:sldLayoutId id="2147484516" r:id="rId10"/>
    <p:sldLayoutId id="214748451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50000">
              <a:srgbClr val="FFFF66"/>
            </a:gs>
            <a:gs pos="100000">
              <a:srgbClr val="FFFF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99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A4416ED-CA40-403C-B43B-7E2F227C600B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A153065-38F4-442D-980F-2B6B570765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18" r:id="rId1"/>
    <p:sldLayoutId id="2147484519" r:id="rId2"/>
    <p:sldLayoutId id="2147484520" r:id="rId3"/>
    <p:sldLayoutId id="2147484521" r:id="rId4"/>
    <p:sldLayoutId id="2147484522" r:id="rId5"/>
    <p:sldLayoutId id="2147484523" r:id="rId6"/>
    <p:sldLayoutId id="2147484524" r:id="rId7"/>
    <p:sldLayoutId id="2147484525" r:id="rId8"/>
    <p:sldLayoutId id="2147484526" r:id="rId9"/>
    <p:sldLayoutId id="2147484527" r:id="rId10"/>
    <p:sldLayoutId id="214748452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8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9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5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3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8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8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>
            <a:off x="1643063" y="2071688"/>
            <a:ext cx="5786437" cy="2786062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6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 rot="20926665">
            <a:off x="1252149" y="2184348"/>
            <a:ext cx="6807696" cy="144655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Путешествие по городу</a:t>
            </a:r>
          </a:p>
          <a:p>
            <a:pPr algn="ctr">
              <a:defRPr/>
            </a:pPr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МЕСТОИМЕНИЕ</a:t>
            </a:r>
          </a:p>
        </p:txBody>
      </p:sp>
      <p:pic>
        <p:nvPicPr>
          <p:cNvPr id="9220" name="Picture 3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714750" y="642938"/>
            <a:ext cx="2246313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428750" y="4572000"/>
            <a:ext cx="714375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Галина Александровна Ячменёва</a:t>
            </a:r>
          </a:p>
          <a:p>
            <a:pPr>
              <a:defRPr/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учитель русского языка и литературы </a:t>
            </a:r>
          </a:p>
          <a:p>
            <a:pPr>
              <a:defRPr/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                МАОУ ОСОШ №2</a:t>
            </a: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6" descr="C:\Documents and Settings\Елена\Рабочий стол\GE113_350A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Заголовок 9"/>
          <p:cNvSpPr>
            <a:spLocks noGrp="1"/>
          </p:cNvSpPr>
          <p:nvPr>
            <p:ph type="ctrTitle"/>
          </p:nvPr>
        </p:nvSpPr>
        <p:spPr>
          <a:xfrm>
            <a:off x="357188" y="714375"/>
            <a:ext cx="8458200" cy="1470025"/>
          </a:xfrm>
        </p:spPr>
        <p:txBody>
          <a:bodyPr/>
          <a:lstStyle/>
          <a:p>
            <a:r>
              <a:rPr lang="ru-RU" b="1" smtClean="0">
                <a:solidFill>
                  <a:srgbClr val="0000FF"/>
                </a:solidFill>
              </a:rPr>
              <a:t>7. Как пишется приставка </a:t>
            </a:r>
            <a:r>
              <a:rPr lang="ru-RU" b="1" smtClean="0">
                <a:solidFill>
                  <a:srgbClr val="FF0000"/>
                </a:solidFill>
              </a:rPr>
              <a:t>не-</a:t>
            </a:r>
            <a:r>
              <a:rPr lang="ru-RU" b="1" smtClean="0">
                <a:solidFill>
                  <a:srgbClr val="0000FF"/>
                </a:solidFill>
              </a:rPr>
              <a:t> в неопределённых  местоимениях?</a:t>
            </a:r>
            <a:br>
              <a:rPr lang="ru-RU" b="1" smtClean="0">
                <a:solidFill>
                  <a:srgbClr val="0000FF"/>
                </a:solidFill>
              </a:rPr>
            </a:br>
            <a:endParaRPr lang="ru-RU" smtClean="0"/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1285875" y="3214688"/>
            <a:ext cx="6400800" cy="1752600"/>
          </a:xfrm>
        </p:spPr>
        <p:txBody>
          <a:bodyPr/>
          <a:lstStyle/>
          <a:p>
            <a:r>
              <a:rPr lang="ru-RU" sz="4000" b="1" smtClean="0">
                <a:solidFill>
                  <a:srgbClr val="FF0000"/>
                </a:solidFill>
              </a:rPr>
              <a:t>Пишется слитно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43000" y="5786438"/>
            <a:ext cx="1785938" cy="85725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C00000"/>
                </a:solidFill>
              </a:rPr>
              <a:t>Ответ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7" grpId="0" animBg="1"/>
      <p:bldP spid="7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6" descr="C:\Documents and Settings\Елена\Рабочий стол\GE113_350A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Заголовок 10"/>
          <p:cNvSpPr>
            <a:spLocks noGrp="1"/>
          </p:cNvSpPr>
          <p:nvPr>
            <p:ph type="ctrTitle"/>
          </p:nvPr>
        </p:nvSpPr>
        <p:spPr>
          <a:xfrm>
            <a:off x="285750" y="642938"/>
            <a:ext cx="8458200" cy="1470025"/>
          </a:xfrm>
        </p:spPr>
        <p:txBody>
          <a:bodyPr/>
          <a:lstStyle/>
          <a:p>
            <a:r>
              <a:rPr lang="ru-RU" sz="3200" b="1" smtClean="0">
                <a:solidFill>
                  <a:srgbClr val="0000FF"/>
                </a:solidFill>
              </a:rPr>
              <a:t>8. Как в неопределённых местоимениях пишутся приставка </a:t>
            </a:r>
            <a:r>
              <a:rPr lang="ru-RU" sz="3200" b="1" smtClean="0">
                <a:solidFill>
                  <a:srgbClr val="C00000"/>
                </a:solidFill>
              </a:rPr>
              <a:t>кое-</a:t>
            </a:r>
            <a:r>
              <a:rPr lang="ru-RU" sz="3200" b="1" smtClean="0">
                <a:solidFill>
                  <a:srgbClr val="0000FF"/>
                </a:solidFill>
              </a:rPr>
              <a:t>, суффиксы </a:t>
            </a:r>
            <a:r>
              <a:rPr lang="ru-RU" sz="3200" b="1" smtClean="0">
                <a:solidFill>
                  <a:srgbClr val="C00000"/>
                </a:solidFill>
              </a:rPr>
              <a:t>–то</a:t>
            </a:r>
            <a:r>
              <a:rPr lang="ru-RU" sz="3200" b="1" smtClean="0">
                <a:solidFill>
                  <a:srgbClr val="0000FF"/>
                </a:solidFill>
              </a:rPr>
              <a:t>, </a:t>
            </a:r>
            <a:r>
              <a:rPr lang="ru-RU" sz="3200" b="1" smtClean="0">
                <a:solidFill>
                  <a:srgbClr val="C00000"/>
                </a:solidFill>
              </a:rPr>
              <a:t>-либо</a:t>
            </a:r>
            <a:r>
              <a:rPr lang="ru-RU" sz="3200" b="1" smtClean="0">
                <a:solidFill>
                  <a:srgbClr val="0000FF"/>
                </a:solidFill>
              </a:rPr>
              <a:t>, </a:t>
            </a:r>
            <a:r>
              <a:rPr lang="ru-RU" sz="3200" b="1" smtClean="0">
                <a:solidFill>
                  <a:srgbClr val="C00000"/>
                </a:solidFill>
              </a:rPr>
              <a:t>-нибудь</a:t>
            </a:r>
            <a:r>
              <a:rPr lang="ru-RU" sz="3200" b="1" smtClean="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10243" name="Содержимое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sz="4000" i="1" dirty="0" smtClean="0"/>
          </a:p>
          <a:p>
            <a:pPr eaLnBrk="1" hangingPunct="1">
              <a:defRPr/>
            </a:pPr>
            <a:endParaRPr lang="ru-RU" sz="4000" i="1" dirty="0" smtClean="0">
              <a:solidFill>
                <a:srgbClr val="C00000"/>
              </a:solidFill>
            </a:endParaRPr>
          </a:p>
          <a:p>
            <a:pPr eaLnBrk="1" hangingPunct="1">
              <a:defRPr/>
            </a:pPr>
            <a:r>
              <a:rPr lang="ru-RU" sz="4000" i="1" dirty="0" smtClean="0">
                <a:solidFill>
                  <a:srgbClr val="C00000"/>
                </a:solidFill>
              </a:rPr>
              <a:t> </a:t>
            </a:r>
          </a:p>
          <a:p>
            <a:pPr eaLnBrk="1" hangingPunct="1">
              <a:defRPr/>
            </a:pPr>
            <a:r>
              <a:rPr lang="ru-RU" dirty="0" smtClean="0"/>
              <a:t>  </a:t>
            </a:r>
            <a:endParaRPr lang="ru-RU" i="1" dirty="0" smtClean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43063" y="5715000"/>
            <a:ext cx="1785937" cy="85725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C00000"/>
                </a:solidFill>
              </a:rPr>
              <a:t>Ответ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214563" y="3286125"/>
            <a:ext cx="4572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FF0000"/>
                </a:solidFill>
              </a:rPr>
              <a:t>Через дефис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6" descr="C:\Documents and Settings\Елена\Рабочий стол\GE113_350A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Заголовок 8"/>
          <p:cNvSpPr>
            <a:spLocks noGrp="1"/>
          </p:cNvSpPr>
          <p:nvPr>
            <p:ph type="ctrTitle"/>
          </p:nvPr>
        </p:nvSpPr>
        <p:spPr>
          <a:xfrm>
            <a:off x="500063" y="571500"/>
            <a:ext cx="7772400" cy="1470025"/>
          </a:xfrm>
        </p:spPr>
        <p:txBody>
          <a:bodyPr/>
          <a:lstStyle/>
          <a:p>
            <a:pPr algn="l"/>
            <a:r>
              <a:rPr lang="ru-RU" sz="3600" b="1" smtClean="0">
                <a:solidFill>
                  <a:srgbClr val="0000FF"/>
                </a:solidFill>
              </a:rPr>
              <a:t>9. Как пишутся</a:t>
            </a:r>
            <a:br>
              <a:rPr lang="ru-RU" sz="3600" b="1" smtClean="0">
                <a:solidFill>
                  <a:srgbClr val="0000FF"/>
                </a:solidFill>
              </a:rPr>
            </a:br>
            <a:r>
              <a:rPr lang="ru-RU" sz="3600" b="1" smtClean="0">
                <a:solidFill>
                  <a:srgbClr val="0000FF"/>
                </a:solidFill>
              </a:rPr>
              <a:t>неопределённые и отрицательные местоимения с предлогами?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type="subTitle" idx="1"/>
          </p:nvPr>
        </p:nvSpPr>
        <p:spPr>
          <a:xfrm>
            <a:off x="1357313" y="3357563"/>
            <a:ext cx="6400800" cy="1752600"/>
          </a:xfrm>
        </p:spPr>
        <p:txBody>
          <a:bodyPr/>
          <a:lstStyle/>
          <a:p>
            <a:pPr eaLnBrk="1" hangingPunct="1"/>
            <a:r>
              <a:rPr lang="ru-RU" sz="4000" b="1" smtClean="0">
                <a:solidFill>
                  <a:srgbClr val="FF0000"/>
                </a:solidFill>
              </a:rPr>
              <a:t>Раздельно, в три слова</a:t>
            </a:r>
          </a:p>
          <a:p>
            <a:pPr eaLnBrk="1" hangingPunct="1"/>
            <a:r>
              <a:rPr lang="ru-RU" sz="4400" b="1" smtClean="0">
                <a:solidFill>
                  <a:srgbClr val="FF0000"/>
                </a:solidFill>
              </a:rPr>
              <a:t>      </a:t>
            </a:r>
            <a:r>
              <a:rPr lang="ru-RU" sz="4400" b="1" i="1" smtClean="0">
                <a:solidFill>
                  <a:srgbClr val="FF0000"/>
                </a:solidFill>
              </a:rPr>
              <a:t> </a:t>
            </a:r>
          </a:p>
          <a:p>
            <a:pPr eaLnBrk="1" hangingPunct="1"/>
            <a:endParaRPr lang="ru-RU" sz="4400" b="1" i="1" smtClean="0">
              <a:solidFill>
                <a:srgbClr val="FF0000"/>
              </a:solidFill>
            </a:endParaRPr>
          </a:p>
          <a:p>
            <a:pPr eaLnBrk="1" hangingPunct="1"/>
            <a:endParaRPr lang="ru-RU" b="1" smtClean="0">
              <a:solidFill>
                <a:srgbClr val="FF00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643063" y="5715000"/>
            <a:ext cx="1785937" cy="85725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C00000"/>
                </a:solidFill>
              </a:rPr>
              <a:t>Ответ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  <p:bldP spid="8" grpId="0" animBg="1"/>
      <p:bldP spid="8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5" y="428625"/>
            <a:ext cx="8215313" cy="5210175"/>
          </a:xfrm>
        </p:spPr>
        <p:txBody>
          <a:bodyPr/>
          <a:lstStyle/>
          <a:p>
            <a:pPr algn="l"/>
            <a:r>
              <a:rPr lang="ru-RU" sz="28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i="1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80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mtClean="0"/>
          </a:p>
        </p:txBody>
      </p:sp>
      <p:sp>
        <p:nvSpPr>
          <p:cNvPr id="21507" name="TextBox 3"/>
          <p:cNvSpPr txBox="1">
            <a:spLocks noChangeArrowheads="1"/>
          </p:cNvSpPr>
          <p:nvPr/>
        </p:nvSpPr>
        <p:spPr bwMode="auto">
          <a:xfrm>
            <a:off x="1071563" y="928688"/>
            <a:ext cx="657225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1508" name="TextBox 4"/>
          <p:cNvSpPr txBox="1">
            <a:spLocks noChangeArrowheads="1"/>
          </p:cNvSpPr>
          <p:nvPr/>
        </p:nvSpPr>
        <p:spPr bwMode="auto">
          <a:xfrm>
            <a:off x="1928813" y="2000250"/>
            <a:ext cx="62865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solidFill>
                  <a:srgbClr val="FF0000"/>
                </a:solidFill>
              </a:rPr>
              <a:t> </a:t>
            </a:r>
            <a:endParaRPr lang="ru-RU">
              <a:solidFill>
                <a:srgbClr val="0000FF"/>
              </a:solidFill>
            </a:endParaRPr>
          </a:p>
        </p:txBody>
      </p:sp>
      <p:pic>
        <p:nvPicPr>
          <p:cNvPr id="21509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244013" cy="684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0" name="TextBox 5"/>
          <p:cNvSpPr txBox="1">
            <a:spLocks noChangeArrowheads="1"/>
          </p:cNvSpPr>
          <p:nvPr/>
        </p:nvSpPr>
        <p:spPr bwMode="auto">
          <a:xfrm>
            <a:off x="1285875" y="5572125"/>
            <a:ext cx="70008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400" b="1">
                <a:solidFill>
                  <a:schemeClr val="bg1"/>
                </a:solidFill>
              </a:rPr>
              <a:t>Мост Эрудитов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3686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smtClean="0">
                <a:solidFill>
                  <a:srgbClr val="FF0000"/>
                </a:solidFill>
              </a:rPr>
              <a:t>Вспомните разряды местоимений!</a:t>
            </a:r>
          </a:p>
        </p:txBody>
      </p:sp>
      <p:sp>
        <p:nvSpPr>
          <p:cNvPr id="22531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900113" y="1676400"/>
            <a:ext cx="4392612" cy="4114800"/>
          </a:xfrm>
        </p:spPr>
        <p:txBody>
          <a:bodyPr/>
          <a:lstStyle/>
          <a:p>
            <a:pPr marL="533400" indent="-533400">
              <a:buFontTx/>
              <a:buAutoNum type="arabicPeriod"/>
            </a:pPr>
            <a:r>
              <a:rPr lang="ru-RU" sz="2400" b="1" smtClean="0">
                <a:solidFill>
                  <a:srgbClr val="3333CC"/>
                </a:solidFill>
              </a:rPr>
              <a:t>Я, мы, вас, нам…</a:t>
            </a:r>
          </a:p>
          <a:p>
            <a:pPr marL="533400" indent="-533400">
              <a:buFontTx/>
              <a:buAutoNum type="arabicPeriod"/>
            </a:pPr>
            <a:r>
              <a:rPr lang="ru-RU" sz="2400" b="1" smtClean="0">
                <a:solidFill>
                  <a:srgbClr val="3333CC"/>
                </a:solidFill>
              </a:rPr>
              <a:t>Себя</a:t>
            </a:r>
          </a:p>
          <a:p>
            <a:pPr marL="533400" indent="-533400">
              <a:buFontTx/>
              <a:buAutoNum type="arabicPeriod"/>
            </a:pPr>
            <a:r>
              <a:rPr lang="ru-RU" sz="2400" b="1" smtClean="0">
                <a:solidFill>
                  <a:srgbClr val="3333CC"/>
                </a:solidFill>
              </a:rPr>
              <a:t>Кто? Что? Какой?..</a:t>
            </a:r>
          </a:p>
          <a:p>
            <a:pPr marL="533400" indent="-533400">
              <a:buFontTx/>
              <a:buAutoNum type="arabicPeriod"/>
            </a:pPr>
            <a:r>
              <a:rPr lang="ru-RU" sz="2400" b="1" smtClean="0">
                <a:solidFill>
                  <a:srgbClr val="3333CC"/>
                </a:solidFill>
              </a:rPr>
              <a:t> Кто, что, какой..</a:t>
            </a:r>
          </a:p>
          <a:p>
            <a:pPr marL="533400" indent="-533400">
              <a:buFontTx/>
              <a:buAutoNum type="arabicPeriod"/>
            </a:pPr>
            <a:r>
              <a:rPr lang="ru-RU" sz="2400" b="1" smtClean="0">
                <a:solidFill>
                  <a:srgbClr val="3333CC"/>
                </a:solidFill>
              </a:rPr>
              <a:t>Некто, какой-нибудь</a:t>
            </a:r>
          </a:p>
          <a:p>
            <a:pPr marL="533400" indent="-533400">
              <a:buFontTx/>
              <a:buAutoNum type="arabicPeriod"/>
            </a:pPr>
            <a:r>
              <a:rPr lang="ru-RU" sz="2400" b="1" smtClean="0">
                <a:solidFill>
                  <a:srgbClr val="3333CC"/>
                </a:solidFill>
              </a:rPr>
              <a:t>Никто, нечего</a:t>
            </a:r>
          </a:p>
          <a:p>
            <a:pPr marL="533400" indent="-533400">
              <a:buFontTx/>
              <a:buAutoNum type="arabicPeriod"/>
            </a:pPr>
            <a:r>
              <a:rPr lang="ru-RU" sz="2400" b="1" smtClean="0">
                <a:solidFill>
                  <a:srgbClr val="3333CC"/>
                </a:solidFill>
              </a:rPr>
              <a:t>Тот, этот, те, столько</a:t>
            </a:r>
          </a:p>
          <a:p>
            <a:pPr marL="533400" indent="-533400">
              <a:buFontTx/>
              <a:buAutoNum type="arabicPeriod"/>
            </a:pPr>
            <a:r>
              <a:rPr lang="ru-RU" sz="2400" b="1" smtClean="0">
                <a:solidFill>
                  <a:srgbClr val="3333CC"/>
                </a:solidFill>
              </a:rPr>
              <a:t>Наш, ваш, мой, твой</a:t>
            </a:r>
          </a:p>
          <a:p>
            <a:pPr marL="533400" indent="-533400">
              <a:buFontTx/>
              <a:buAutoNum type="arabicPeriod"/>
            </a:pPr>
            <a:r>
              <a:rPr lang="ru-RU" sz="2400" b="1" smtClean="0">
                <a:solidFill>
                  <a:srgbClr val="3333CC"/>
                </a:solidFill>
              </a:rPr>
              <a:t>Весь, всякий, иной</a:t>
            </a:r>
          </a:p>
          <a:p>
            <a:pPr marL="533400" indent="-533400"/>
            <a:endParaRPr lang="ru-RU" sz="2400" b="1" smtClean="0"/>
          </a:p>
          <a:p>
            <a:pPr marL="533400" indent="-533400"/>
            <a:endParaRPr lang="ru-RU" sz="2400" smtClean="0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5508625" y="1700213"/>
            <a:ext cx="3810000" cy="4114800"/>
          </a:xfrm>
        </p:spPr>
        <p:txBody>
          <a:bodyPr/>
          <a:lstStyle/>
          <a:p>
            <a:pPr marL="457200" indent="-457200">
              <a:buFontTx/>
              <a:buAutoNum type="arabicPeriod"/>
            </a:pPr>
            <a:r>
              <a:rPr lang="ru-RU" sz="2400" b="1" smtClean="0">
                <a:solidFill>
                  <a:srgbClr val="FF0000"/>
                </a:solidFill>
              </a:rPr>
              <a:t>Личные</a:t>
            </a:r>
          </a:p>
          <a:p>
            <a:pPr marL="457200" indent="-457200">
              <a:buFontTx/>
              <a:buAutoNum type="arabicPeriod"/>
            </a:pPr>
            <a:r>
              <a:rPr lang="ru-RU" sz="2400" b="1" smtClean="0">
                <a:solidFill>
                  <a:srgbClr val="FF0000"/>
                </a:solidFill>
              </a:rPr>
              <a:t>Возвратное</a:t>
            </a:r>
          </a:p>
          <a:p>
            <a:pPr marL="457200" indent="-457200">
              <a:buFontTx/>
              <a:buAutoNum type="arabicPeriod"/>
            </a:pPr>
            <a:r>
              <a:rPr lang="ru-RU" sz="2400" b="1" smtClean="0">
                <a:solidFill>
                  <a:srgbClr val="FF0000"/>
                </a:solidFill>
              </a:rPr>
              <a:t>Вопросительные</a:t>
            </a:r>
          </a:p>
          <a:p>
            <a:pPr marL="457200" indent="-457200">
              <a:buFontTx/>
              <a:buAutoNum type="arabicPeriod"/>
            </a:pPr>
            <a:r>
              <a:rPr lang="ru-RU" sz="2400" b="1" smtClean="0">
                <a:solidFill>
                  <a:srgbClr val="FF0000"/>
                </a:solidFill>
              </a:rPr>
              <a:t>Относительные </a:t>
            </a:r>
          </a:p>
          <a:p>
            <a:pPr marL="457200" indent="-457200">
              <a:buFontTx/>
              <a:buAutoNum type="arabicPeriod"/>
            </a:pPr>
            <a:r>
              <a:rPr lang="ru-RU" sz="2400" b="1" smtClean="0">
                <a:solidFill>
                  <a:srgbClr val="FF0000"/>
                </a:solidFill>
              </a:rPr>
              <a:t>Неопределенные </a:t>
            </a:r>
          </a:p>
          <a:p>
            <a:pPr marL="457200" indent="-457200">
              <a:buFontTx/>
              <a:buAutoNum type="arabicPeriod"/>
            </a:pPr>
            <a:r>
              <a:rPr lang="ru-RU" sz="2400" b="1" smtClean="0">
                <a:solidFill>
                  <a:srgbClr val="FF0000"/>
                </a:solidFill>
              </a:rPr>
              <a:t>Отрицательные </a:t>
            </a:r>
          </a:p>
          <a:p>
            <a:pPr marL="457200" indent="-457200">
              <a:buFontTx/>
              <a:buAutoNum type="arabicPeriod"/>
            </a:pPr>
            <a:r>
              <a:rPr lang="ru-RU" sz="2400" b="1" smtClean="0">
                <a:solidFill>
                  <a:srgbClr val="FF0000"/>
                </a:solidFill>
              </a:rPr>
              <a:t>Указательные </a:t>
            </a:r>
          </a:p>
          <a:p>
            <a:pPr marL="457200" indent="-457200">
              <a:buFontTx/>
              <a:buAutoNum type="arabicPeriod"/>
            </a:pPr>
            <a:r>
              <a:rPr lang="ru-RU" sz="2400" b="1" smtClean="0">
                <a:solidFill>
                  <a:srgbClr val="FF0000"/>
                </a:solidFill>
              </a:rPr>
              <a:t>Притяжательные</a:t>
            </a:r>
          </a:p>
          <a:p>
            <a:pPr marL="457200" indent="-457200">
              <a:buFontTx/>
              <a:buAutoNum type="arabicPeriod"/>
            </a:pPr>
            <a:r>
              <a:rPr lang="ru-RU" sz="2400" b="1" smtClean="0">
                <a:solidFill>
                  <a:srgbClr val="FF0000"/>
                </a:solidFill>
              </a:rPr>
              <a:t>Определительные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1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1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1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81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1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1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5" y="428625"/>
            <a:ext cx="8215313" cy="5210175"/>
          </a:xfrm>
        </p:spPr>
        <p:txBody>
          <a:bodyPr/>
          <a:lstStyle/>
          <a:p>
            <a:pPr algn="l"/>
            <a:r>
              <a:rPr lang="ru-RU" sz="28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i="1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80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mtClean="0"/>
          </a:p>
        </p:txBody>
      </p:sp>
      <p:sp>
        <p:nvSpPr>
          <p:cNvPr id="23555" name="TextBox 3"/>
          <p:cNvSpPr txBox="1">
            <a:spLocks noChangeArrowheads="1"/>
          </p:cNvSpPr>
          <p:nvPr/>
        </p:nvSpPr>
        <p:spPr bwMode="auto">
          <a:xfrm>
            <a:off x="1071563" y="928688"/>
            <a:ext cx="657225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3556" name="TextBox 4"/>
          <p:cNvSpPr txBox="1">
            <a:spLocks noChangeArrowheads="1"/>
          </p:cNvSpPr>
          <p:nvPr/>
        </p:nvSpPr>
        <p:spPr bwMode="auto">
          <a:xfrm>
            <a:off x="1928813" y="2000250"/>
            <a:ext cx="62865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solidFill>
                  <a:srgbClr val="FF0000"/>
                </a:solidFill>
              </a:rPr>
              <a:t> </a:t>
            </a:r>
            <a:endParaRPr lang="ru-RU">
              <a:solidFill>
                <a:srgbClr val="0000FF"/>
              </a:solidFill>
            </a:endParaRPr>
          </a:p>
        </p:txBody>
      </p:sp>
      <p:pic>
        <p:nvPicPr>
          <p:cNvPr id="23557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75750" cy="691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8" name="TextBox 5"/>
          <p:cNvSpPr txBox="1">
            <a:spLocks noChangeArrowheads="1"/>
          </p:cNvSpPr>
          <p:nvPr/>
        </p:nvSpPr>
        <p:spPr bwMode="auto">
          <a:xfrm>
            <a:off x="344488" y="5715000"/>
            <a:ext cx="87995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800" b="1">
                <a:solidFill>
                  <a:schemeClr val="bg1"/>
                </a:solidFill>
              </a:rPr>
              <a:t>Водопад Орфографический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3803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5" y="428625"/>
            <a:ext cx="8215313" cy="5210175"/>
          </a:xfrm>
        </p:spPr>
        <p:txBody>
          <a:bodyPr/>
          <a:lstStyle/>
          <a:p>
            <a:pPr algn="l"/>
            <a:r>
              <a:rPr lang="ru-RU" sz="28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i="1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80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mtClean="0"/>
          </a:p>
        </p:txBody>
      </p:sp>
      <p:sp>
        <p:nvSpPr>
          <p:cNvPr id="24579" name="TextBox 3"/>
          <p:cNvSpPr txBox="1">
            <a:spLocks noChangeArrowheads="1"/>
          </p:cNvSpPr>
          <p:nvPr/>
        </p:nvSpPr>
        <p:spPr bwMode="auto">
          <a:xfrm>
            <a:off x="1071563" y="928688"/>
            <a:ext cx="657225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FF0000"/>
                </a:solidFill>
              </a:rPr>
              <a:t>Буквенный диктант</a:t>
            </a:r>
          </a:p>
        </p:txBody>
      </p:sp>
      <p:sp>
        <p:nvSpPr>
          <p:cNvPr id="24580" name="TextBox 4"/>
          <p:cNvSpPr txBox="1">
            <a:spLocks noChangeArrowheads="1"/>
          </p:cNvSpPr>
          <p:nvPr/>
        </p:nvSpPr>
        <p:spPr bwMode="auto">
          <a:xfrm>
            <a:off x="1928813" y="2000250"/>
            <a:ext cx="62865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solidFill>
                  <a:srgbClr val="FF0000"/>
                </a:solidFill>
              </a:rPr>
              <a:t>С </a:t>
            </a:r>
            <a:r>
              <a:rPr lang="ru-RU" sz="4800">
                <a:solidFill>
                  <a:srgbClr val="FF0000"/>
                </a:solidFill>
              </a:rPr>
              <a:t>-  </a:t>
            </a:r>
            <a:r>
              <a:rPr lang="ru-RU" sz="4800">
                <a:solidFill>
                  <a:srgbClr val="0000FF"/>
                </a:solidFill>
              </a:rPr>
              <a:t>слитно</a:t>
            </a:r>
          </a:p>
          <a:p>
            <a:r>
              <a:rPr lang="ru-RU" sz="4800">
                <a:solidFill>
                  <a:srgbClr val="FF0000"/>
                </a:solidFill>
              </a:rPr>
              <a:t>Р -  </a:t>
            </a:r>
            <a:r>
              <a:rPr lang="ru-RU" sz="4800">
                <a:solidFill>
                  <a:srgbClr val="0000FF"/>
                </a:solidFill>
              </a:rPr>
              <a:t>раздельно</a:t>
            </a:r>
          </a:p>
          <a:p>
            <a:r>
              <a:rPr lang="ru-RU" sz="4800">
                <a:solidFill>
                  <a:srgbClr val="FF0000"/>
                </a:solidFill>
              </a:rPr>
              <a:t>Д -  </a:t>
            </a:r>
            <a:r>
              <a:rPr lang="ru-RU" sz="4800">
                <a:solidFill>
                  <a:srgbClr val="0000FF"/>
                </a:solidFill>
              </a:rPr>
              <a:t>через дефис</a:t>
            </a:r>
          </a:p>
          <a:p>
            <a:endParaRPr lang="ru-RU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3803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5" y="428625"/>
            <a:ext cx="8215313" cy="5210175"/>
          </a:xfrm>
        </p:spPr>
        <p:txBody>
          <a:bodyPr/>
          <a:lstStyle/>
          <a:p>
            <a:pPr algn="l"/>
            <a:r>
              <a:rPr lang="ru-RU" sz="2800" b="1" smtClean="0">
                <a:solidFill>
                  <a:srgbClr val="3333CC"/>
                </a:solidFill>
                <a:cs typeface="Times New Roman" pitchFamily="18" charset="0"/>
              </a:rPr>
              <a:t>1.</a:t>
            </a:r>
            <a:r>
              <a:rPr lang="ru-RU" sz="2800" b="1" smtClean="0">
                <a:solidFill>
                  <a:srgbClr val="FF0000"/>
                </a:solidFill>
                <a:cs typeface="Times New Roman" pitchFamily="18" charset="0"/>
              </a:rPr>
              <a:t>(ни)чего</a:t>
            </a:r>
            <a:r>
              <a:rPr lang="ru-RU" sz="2800" b="1" smtClean="0">
                <a:solidFill>
                  <a:srgbClr val="0000FF"/>
                </a:solidFill>
                <a:cs typeface="Times New Roman" pitchFamily="18" charset="0"/>
              </a:rPr>
              <a:t> не слышать </a:t>
            </a:r>
          </a:p>
          <a:p>
            <a:pPr algn="l"/>
            <a:r>
              <a:rPr lang="ru-RU" sz="2800" b="1" smtClean="0">
                <a:solidFill>
                  <a:srgbClr val="3333CC"/>
                </a:solidFill>
                <a:cs typeface="Times New Roman" pitchFamily="18" charset="0"/>
              </a:rPr>
              <a:t>2.</a:t>
            </a:r>
            <a:r>
              <a:rPr lang="ru-RU" sz="2800" b="1" smtClean="0">
                <a:solidFill>
                  <a:srgbClr val="FF0000"/>
                </a:solidFill>
                <a:cs typeface="Times New Roman" pitchFamily="18" charset="0"/>
              </a:rPr>
              <a:t>каких(нибудь)</a:t>
            </a:r>
            <a:r>
              <a:rPr lang="ru-RU" sz="2800" b="1" smtClean="0">
                <a:solidFill>
                  <a:srgbClr val="0000FF"/>
                </a:solidFill>
                <a:cs typeface="Times New Roman" pitchFamily="18" charset="0"/>
              </a:rPr>
              <a:t> претензий</a:t>
            </a:r>
          </a:p>
          <a:p>
            <a:pPr algn="l"/>
            <a:r>
              <a:rPr lang="ru-RU" sz="2800" b="1" smtClean="0">
                <a:solidFill>
                  <a:srgbClr val="3333CC"/>
                </a:solidFill>
                <a:cs typeface="Times New Roman" pitchFamily="18" charset="0"/>
              </a:rPr>
              <a:t>3.</a:t>
            </a:r>
            <a:r>
              <a:rPr lang="ru-RU" sz="2800" b="1" smtClean="0">
                <a:solidFill>
                  <a:srgbClr val="FF0000"/>
                </a:solidFill>
                <a:cs typeface="Times New Roman" pitchFamily="18" charset="0"/>
              </a:rPr>
              <a:t>ни( с)чьей </a:t>
            </a:r>
            <a:r>
              <a:rPr lang="ru-RU" sz="2800" b="1" smtClean="0">
                <a:solidFill>
                  <a:srgbClr val="0000FF"/>
                </a:solidFill>
                <a:cs typeface="Times New Roman" pitchFamily="18" charset="0"/>
              </a:rPr>
              <a:t>стороны</a:t>
            </a:r>
          </a:p>
          <a:p>
            <a:pPr algn="l"/>
            <a:r>
              <a:rPr lang="ru-RU" sz="2800" b="1" smtClean="0">
                <a:solidFill>
                  <a:srgbClr val="3333CC"/>
                </a:solidFill>
                <a:cs typeface="Times New Roman" pitchFamily="18" charset="0"/>
              </a:rPr>
              <a:t>4.</a:t>
            </a:r>
            <a:r>
              <a:rPr lang="ru-RU" sz="2800" b="1" smtClean="0">
                <a:solidFill>
                  <a:srgbClr val="FF0000"/>
                </a:solidFill>
                <a:cs typeface="Times New Roman" pitchFamily="18" charset="0"/>
              </a:rPr>
              <a:t>не (с)чем </a:t>
            </a:r>
            <a:r>
              <a:rPr lang="ru-RU" sz="2800" b="1" smtClean="0">
                <a:solidFill>
                  <a:srgbClr val="0000FF"/>
                </a:solidFill>
                <a:cs typeface="Times New Roman" pitchFamily="18" charset="0"/>
              </a:rPr>
              <a:t>сравнивать</a:t>
            </a:r>
          </a:p>
          <a:p>
            <a:pPr algn="l"/>
            <a:r>
              <a:rPr lang="ru-RU" sz="2800" b="1" smtClean="0">
                <a:solidFill>
                  <a:srgbClr val="3333CC"/>
                </a:solidFill>
                <a:cs typeface="Times New Roman" pitchFamily="18" charset="0"/>
              </a:rPr>
              <a:t>5.</a:t>
            </a:r>
            <a:r>
              <a:rPr lang="ru-RU" sz="2800" b="1" smtClean="0">
                <a:solidFill>
                  <a:srgbClr val="FF0000"/>
                </a:solidFill>
                <a:cs typeface="Times New Roman" pitchFamily="18" charset="0"/>
              </a:rPr>
              <a:t>чей(то)</a:t>
            </a:r>
            <a:r>
              <a:rPr lang="ru-RU" sz="2800" b="1" smtClean="0">
                <a:solidFill>
                  <a:srgbClr val="0000FF"/>
                </a:solidFill>
                <a:cs typeface="Times New Roman" pitchFamily="18" charset="0"/>
              </a:rPr>
              <a:t> голос</a:t>
            </a:r>
          </a:p>
          <a:p>
            <a:pPr algn="l"/>
            <a:r>
              <a:rPr lang="ru-RU" sz="2800" b="1" smtClean="0">
                <a:solidFill>
                  <a:srgbClr val="3333CC"/>
                </a:solidFill>
                <a:cs typeface="Times New Roman" pitchFamily="18" charset="0"/>
              </a:rPr>
              <a:t>6.</a:t>
            </a:r>
            <a:r>
              <a:rPr lang="ru-RU" sz="2800" b="1" smtClean="0">
                <a:solidFill>
                  <a:srgbClr val="0000FF"/>
                </a:solidFill>
                <a:cs typeface="Times New Roman" pitchFamily="18" charset="0"/>
              </a:rPr>
              <a:t>в </a:t>
            </a:r>
            <a:r>
              <a:rPr lang="ru-RU" sz="2800" b="1" smtClean="0">
                <a:solidFill>
                  <a:srgbClr val="FF0000"/>
                </a:solidFill>
                <a:cs typeface="Times New Roman" pitchFamily="18" charset="0"/>
              </a:rPr>
              <a:t>не(которых)</a:t>
            </a:r>
            <a:r>
              <a:rPr lang="ru-RU" sz="2800" b="1" smtClean="0">
                <a:solidFill>
                  <a:srgbClr val="0000FF"/>
                </a:solidFill>
                <a:cs typeface="Times New Roman" pitchFamily="18" charset="0"/>
              </a:rPr>
              <a:t>  делах</a:t>
            </a:r>
          </a:p>
          <a:p>
            <a:pPr algn="l"/>
            <a:r>
              <a:rPr lang="ru-RU" sz="2800" b="1" smtClean="0">
                <a:solidFill>
                  <a:srgbClr val="3333CC"/>
                </a:solidFill>
                <a:cs typeface="Times New Roman" pitchFamily="18" charset="0"/>
              </a:rPr>
              <a:t>7.</a:t>
            </a:r>
            <a:r>
              <a:rPr lang="ru-RU" sz="2800" b="1" smtClean="0">
                <a:solidFill>
                  <a:srgbClr val="FF0000"/>
                </a:solidFill>
                <a:cs typeface="Times New Roman" pitchFamily="18" charset="0"/>
              </a:rPr>
              <a:t>не(сколько)</a:t>
            </a:r>
            <a:r>
              <a:rPr lang="ru-RU" sz="2800" b="1" smtClean="0">
                <a:solidFill>
                  <a:srgbClr val="0000FF"/>
                </a:solidFill>
                <a:cs typeface="Times New Roman" pitchFamily="18" charset="0"/>
              </a:rPr>
              <a:t> лет</a:t>
            </a:r>
          </a:p>
          <a:p>
            <a:pPr algn="l"/>
            <a:r>
              <a:rPr lang="ru-RU" sz="2800" b="1" smtClean="0">
                <a:solidFill>
                  <a:srgbClr val="3333CC"/>
                </a:solidFill>
                <a:cs typeface="Times New Roman" pitchFamily="18" charset="0"/>
              </a:rPr>
              <a:t>8.</a:t>
            </a:r>
            <a:r>
              <a:rPr lang="ru-RU" sz="2800" b="1" smtClean="0">
                <a:solidFill>
                  <a:srgbClr val="FF0000"/>
                </a:solidFill>
                <a:cs typeface="Times New Roman" pitchFamily="18" charset="0"/>
              </a:rPr>
              <a:t>кое(кто) </a:t>
            </a:r>
            <a:r>
              <a:rPr lang="ru-RU" sz="2800" b="1" smtClean="0">
                <a:solidFill>
                  <a:srgbClr val="0000FF"/>
                </a:solidFill>
                <a:cs typeface="Times New Roman" pitchFamily="18" charset="0"/>
              </a:rPr>
              <a:t> призадумался</a:t>
            </a:r>
          </a:p>
          <a:p>
            <a:pPr algn="l"/>
            <a:r>
              <a:rPr lang="ru-RU" sz="2800" b="1" smtClean="0">
                <a:solidFill>
                  <a:srgbClr val="3333CC"/>
                </a:solidFill>
                <a:cs typeface="Times New Roman" pitchFamily="18" charset="0"/>
              </a:rPr>
              <a:t>9.</a:t>
            </a:r>
            <a:r>
              <a:rPr lang="ru-RU" sz="2800" b="1" smtClean="0">
                <a:solidFill>
                  <a:srgbClr val="FF0000"/>
                </a:solidFill>
                <a:cs typeface="Times New Roman" pitchFamily="18" charset="0"/>
              </a:rPr>
              <a:t>ни (за)что </a:t>
            </a:r>
            <a:r>
              <a:rPr lang="ru-RU" sz="2800" b="1" smtClean="0">
                <a:solidFill>
                  <a:srgbClr val="0000FF"/>
                </a:solidFill>
                <a:cs typeface="Times New Roman" pitchFamily="18" charset="0"/>
              </a:rPr>
              <a:t>на свете</a:t>
            </a:r>
          </a:p>
          <a:p>
            <a:pPr algn="l"/>
            <a:r>
              <a:rPr lang="ru-RU" sz="2800" b="1" smtClean="0">
                <a:solidFill>
                  <a:srgbClr val="3333CC"/>
                </a:solidFill>
                <a:cs typeface="Times New Roman" pitchFamily="18" charset="0"/>
              </a:rPr>
              <a:t>10.</a:t>
            </a:r>
            <a:r>
              <a:rPr lang="ru-RU" sz="2800" b="1" smtClean="0">
                <a:solidFill>
                  <a:srgbClr val="FF0000"/>
                </a:solidFill>
                <a:cs typeface="Times New Roman" pitchFamily="18" charset="0"/>
              </a:rPr>
              <a:t>ни(кто )</a:t>
            </a:r>
            <a:r>
              <a:rPr lang="ru-RU" sz="2800" b="1" smtClean="0">
                <a:solidFill>
                  <a:srgbClr val="0000FF"/>
                </a:solidFill>
                <a:cs typeface="Times New Roman" pitchFamily="18" charset="0"/>
              </a:rPr>
              <a:t> не позаботился</a:t>
            </a:r>
            <a:endParaRPr lang="ru-RU" sz="3600" b="1" smtClean="0">
              <a:solidFill>
                <a:srgbClr val="0000FF"/>
              </a:solidFill>
            </a:endParaRPr>
          </a:p>
        </p:txBody>
      </p:sp>
      <p:sp>
        <p:nvSpPr>
          <p:cNvPr id="25603" name="TextBox 4"/>
          <p:cNvSpPr txBox="1">
            <a:spLocks noChangeArrowheads="1"/>
          </p:cNvSpPr>
          <p:nvPr/>
        </p:nvSpPr>
        <p:spPr bwMode="auto">
          <a:xfrm>
            <a:off x="1928813" y="2000250"/>
            <a:ext cx="62865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solidFill>
                  <a:srgbClr val="FF0000"/>
                </a:solidFill>
              </a:rPr>
              <a:t> </a:t>
            </a:r>
            <a:endParaRPr lang="ru-RU" sz="4800">
              <a:solidFill>
                <a:srgbClr val="0000FF"/>
              </a:solidFill>
            </a:endParaRPr>
          </a:p>
          <a:p>
            <a:endParaRPr lang="ru-RU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3803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-1571625"/>
            <a:ext cx="8215313" cy="5210175"/>
          </a:xfrm>
        </p:spPr>
        <p:txBody>
          <a:bodyPr/>
          <a:lstStyle/>
          <a:p>
            <a:pPr algn="l"/>
            <a:r>
              <a:rPr lang="ru-RU" sz="28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endParaRPr lang="ru-RU" sz="2800" b="1" i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800" b="1" i="1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80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00125" y="4357688"/>
          <a:ext cx="6929490" cy="1794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949"/>
                <a:gridCol w="692949"/>
                <a:gridCol w="692949"/>
                <a:gridCol w="692949"/>
                <a:gridCol w="692949"/>
                <a:gridCol w="692949"/>
                <a:gridCol w="692949"/>
                <a:gridCol w="692949"/>
                <a:gridCol w="692949"/>
                <a:gridCol w="692949"/>
              </a:tblGrid>
              <a:tr h="93726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ru-RU" sz="28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rgbClr val="0000FF"/>
                          </a:solidFill>
                        </a:rPr>
                        <a:t>2</a:t>
                      </a:r>
                      <a:endParaRPr lang="ru-RU" sz="28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rgbClr val="0000FF"/>
                          </a:solidFill>
                        </a:rPr>
                        <a:t>3</a:t>
                      </a:r>
                      <a:endParaRPr lang="ru-RU" sz="28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rgbClr val="0000FF"/>
                          </a:solidFill>
                        </a:rPr>
                        <a:t>4</a:t>
                      </a:r>
                      <a:endParaRPr lang="ru-RU" sz="28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rgbClr val="0000FF"/>
                          </a:solidFill>
                        </a:rPr>
                        <a:t>5</a:t>
                      </a:r>
                      <a:endParaRPr lang="ru-RU" sz="28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rgbClr val="0000FF"/>
                          </a:solidFill>
                        </a:rPr>
                        <a:t>6</a:t>
                      </a:r>
                      <a:endParaRPr lang="ru-RU" sz="28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rgbClr val="0000FF"/>
                          </a:solidFill>
                        </a:rPr>
                        <a:t>7</a:t>
                      </a:r>
                      <a:endParaRPr lang="ru-RU" sz="28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rgbClr val="0000FF"/>
                          </a:solidFill>
                        </a:rPr>
                        <a:t>8</a:t>
                      </a:r>
                      <a:endParaRPr lang="ru-RU" sz="28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rgbClr val="0000FF"/>
                          </a:solidFill>
                        </a:rPr>
                        <a:t>9</a:t>
                      </a:r>
                      <a:endParaRPr lang="ru-RU" sz="28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rgbClr val="0000FF"/>
                          </a:solidFill>
                        </a:rPr>
                        <a:t>10</a:t>
                      </a:r>
                      <a:endParaRPr lang="ru-RU" sz="28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857256">
                <a:tc>
                  <a:txBody>
                    <a:bodyPr/>
                    <a:lstStyle/>
                    <a:p>
                      <a:r>
                        <a:rPr lang="ru-RU" sz="3600" b="1" dirty="0" smtClean="0">
                          <a:solidFill>
                            <a:srgbClr val="FF0000"/>
                          </a:solidFill>
                        </a:rPr>
                        <a:t>С</a:t>
                      </a:r>
                      <a:endParaRPr lang="ru-RU" sz="3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smtClean="0">
                          <a:solidFill>
                            <a:srgbClr val="FF0000"/>
                          </a:solidFill>
                        </a:rPr>
                        <a:t>Д</a:t>
                      </a:r>
                      <a:endParaRPr lang="ru-RU" sz="3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smtClean="0">
                          <a:solidFill>
                            <a:srgbClr val="FF0000"/>
                          </a:solidFill>
                        </a:rPr>
                        <a:t>Р</a:t>
                      </a:r>
                      <a:endParaRPr lang="ru-RU" sz="3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smtClean="0">
                          <a:solidFill>
                            <a:srgbClr val="FF0000"/>
                          </a:solidFill>
                        </a:rPr>
                        <a:t>Р</a:t>
                      </a:r>
                      <a:endParaRPr lang="ru-RU" sz="3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smtClean="0">
                          <a:solidFill>
                            <a:srgbClr val="FF0000"/>
                          </a:solidFill>
                        </a:rPr>
                        <a:t>Д</a:t>
                      </a:r>
                      <a:endParaRPr lang="ru-RU" sz="3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smtClean="0">
                          <a:solidFill>
                            <a:srgbClr val="FF0000"/>
                          </a:solidFill>
                        </a:rPr>
                        <a:t>С</a:t>
                      </a:r>
                      <a:endParaRPr lang="ru-RU" sz="3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smtClean="0">
                          <a:solidFill>
                            <a:srgbClr val="FF0000"/>
                          </a:solidFill>
                        </a:rPr>
                        <a:t>С</a:t>
                      </a:r>
                      <a:endParaRPr lang="ru-RU" sz="3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smtClean="0">
                          <a:solidFill>
                            <a:srgbClr val="FF0000"/>
                          </a:solidFill>
                        </a:rPr>
                        <a:t>Д</a:t>
                      </a:r>
                      <a:endParaRPr lang="ru-RU" sz="3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smtClean="0">
                          <a:solidFill>
                            <a:srgbClr val="FF0000"/>
                          </a:solidFill>
                        </a:rPr>
                        <a:t>Р</a:t>
                      </a:r>
                      <a:endParaRPr lang="ru-RU" sz="3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smtClean="0">
                          <a:solidFill>
                            <a:srgbClr val="FF0000"/>
                          </a:solidFill>
                        </a:rPr>
                        <a:t>С</a:t>
                      </a:r>
                      <a:endParaRPr lang="ru-RU" sz="3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6662" name="Rectangle 1"/>
          <p:cNvSpPr>
            <a:spLocks noChangeArrowheads="1"/>
          </p:cNvSpPr>
          <p:nvPr/>
        </p:nvSpPr>
        <p:spPr bwMode="auto">
          <a:xfrm>
            <a:off x="2500313" y="428625"/>
            <a:ext cx="4429125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/>
            <a:r>
              <a:rPr lang="ru-RU" sz="2400" b="1">
                <a:solidFill>
                  <a:srgbClr val="3333CC"/>
                </a:solidFill>
                <a:cs typeface="Times New Roman" pitchFamily="18" charset="0"/>
              </a:rPr>
              <a:t>1.</a:t>
            </a:r>
            <a:r>
              <a:rPr lang="ru-RU" sz="2400" b="1">
                <a:solidFill>
                  <a:srgbClr val="FF0000"/>
                </a:solidFill>
                <a:cs typeface="Times New Roman" pitchFamily="18" charset="0"/>
              </a:rPr>
              <a:t>ничего</a:t>
            </a:r>
            <a:r>
              <a:rPr lang="ru-RU" sz="2400" b="1">
                <a:solidFill>
                  <a:srgbClr val="0000FF"/>
                </a:solidFill>
                <a:cs typeface="Times New Roman" pitchFamily="18" charset="0"/>
              </a:rPr>
              <a:t> не слышать </a:t>
            </a:r>
          </a:p>
          <a:p>
            <a:pPr marL="457200" indent="-457200"/>
            <a:r>
              <a:rPr lang="ru-RU" sz="2400" b="1">
                <a:solidFill>
                  <a:srgbClr val="3333CC"/>
                </a:solidFill>
                <a:cs typeface="Times New Roman" pitchFamily="18" charset="0"/>
              </a:rPr>
              <a:t>2.</a:t>
            </a:r>
            <a:r>
              <a:rPr lang="ru-RU" sz="2400" b="1">
                <a:solidFill>
                  <a:srgbClr val="FF0000"/>
                </a:solidFill>
                <a:cs typeface="Times New Roman" pitchFamily="18" charset="0"/>
              </a:rPr>
              <a:t>каких-нибудь</a:t>
            </a:r>
            <a:r>
              <a:rPr lang="ru-RU" sz="2400" b="1">
                <a:solidFill>
                  <a:srgbClr val="0000FF"/>
                </a:solidFill>
                <a:cs typeface="Times New Roman" pitchFamily="18" charset="0"/>
              </a:rPr>
              <a:t> претензий</a:t>
            </a:r>
          </a:p>
          <a:p>
            <a:pPr marL="457200" indent="-457200"/>
            <a:r>
              <a:rPr lang="ru-RU" sz="2400" b="1">
                <a:solidFill>
                  <a:srgbClr val="3333CC"/>
                </a:solidFill>
                <a:cs typeface="Times New Roman" pitchFamily="18" charset="0"/>
              </a:rPr>
              <a:t>3.</a:t>
            </a:r>
            <a:r>
              <a:rPr lang="ru-RU" sz="2400" b="1">
                <a:solidFill>
                  <a:srgbClr val="FF0000"/>
                </a:solidFill>
                <a:cs typeface="Times New Roman" pitchFamily="18" charset="0"/>
              </a:rPr>
              <a:t>ни с чьей </a:t>
            </a:r>
            <a:r>
              <a:rPr lang="ru-RU" sz="2400" b="1">
                <a:solidFill>
                  <a:srgbClr val="0000FF"/>
                </a:solidFill>
                <a:cs typeface="Times New Roman" pitchFamily="18" charset="0"/>
              </a:rPr>
              <a:t>стороны</a:t>
            </a:r>
          </a:p>
          <a:p>
            <a:pPr marL="457200" indent="-457200"/>
            <a:r>
              <a:rPr lang="ru-RU" sz="2400" b="1">
                <a:solidFill>
                  <a:srgbClr val="3333CC"/>
                </a:solidFill>
                <a:cs typeface="Times New Roman" pitchFamily="18" charset="0"/>
              </a:rPr>
              <a:t>4.</a:t>
            </a:r>
            <a:r>
              <a:rPr lang="ru-RU" sz="2400" b="1">
                <a:solidFill>
                  <a:srgbClr val="FF0000"/>
                </a:solidFill>
                <a:cs typeface="Times New Roman" pitchFamily="18" charset="0"/>
              </a:rPr>
              <a:t>не с чем </a:t>
            </a:r>
            <a:r>
              <a:rPr lang="ru-RU" sz="2400" b="1">
                <a:solidFill>
                  <a:srgbClr val="0000FF"/>
                </a:solidFill>
                <a:cs typeface="Times New Roman" pitchFamily="18" charset="0"/>
              </a:rPr>
              <a:t>сравнивать</a:t>
            </a:r>
          </a:p>
          <a:p>
            <a:pPr marL="457200" indent="-457200"/>
            <a:r>
              <a:rPr lang="ru-RU" sz="2400" b="1">
                <a:solidFill>
                  <a:srgbClr val="3333CC"/>
                </a:solidFill>
                <a:cs typeface="Times New Roman" pitchFamily="18" charset="0"/>
              </a:rPr>
              <a:t>5.</a:t>
            </a:r>
            <a:r>
              <a:rPr lang="ru-RU" sz="2400" b="1">
                <a:solidFill>
                  <a:srgbClr val="FF0000"/>
                </a:solidFill>
                <a:cs typeface="Times New Roman" pitchFamily="18" charset="0"/>
              </a:rPr>
              <a:t>чей-то</a:t>
            </a:r>
            <a:r>
              <a:rPr lang="ru-RU" sz="2400" b="1">
                <a:solidFill>
                  <a:srgbClr val="0000FF"/>
                </a:solidFill>
                <a:cs typeface="Times New Roman" pitchFamily="18" charset="0"/>
              </a:rPr>
              <a:t> голос</a:t>
            </a:r>
          </a:p>
          <a:p>
            <a:pPr marL="457200" indent="-457200"/>
            <a:r>
              <a:rPr lang="ru-RU" sz="2400" b="1">
                <a:solidFill>
                  <a:srgbClr val="3333CC"/>
                </a:solidFill>
                <a:cs typeface="Times New Roman" pitchFamily="18" charset="0"/>
              </a:rPr>
              <a:t>6.</a:t>
            </a:r>
            <a:r>
              <a:rPr lang="ru-RU" sz="2400" b="1">
                <a:solidFill>
                  <a:srgbClr val="0000FF"/>
                </a:solidFill>
                <a:cs typeface="Times New Roman" pitchFamily="18" charset="0"/>
              </a:rPr>
              <a:t>в </a:t>
            </a:r>
            <a:r>
              <a:rPr lang="ru-RU" sz="2400" b="1">
                <a:solidFill>
                  <a:srgbClr val="FF0000"/>
                </a:solidFill>
                <a:cs typeface="Times New Roman" pitchFamily="18" charset="0"/>
              </a:rPr>
              <a:t>некоторых</a:t>
            </a:r>
            <a:r>
              <a:rPr lang="ru-RU" sz="2400" b="1">
                <a:solidFill>
                  <a:srgbClr val="0000FF"/>
                </a:solidFill>
                <a:cs typeface="Times New Roman" pitchFamily="18" charset="0"/>
              </a:rPr>
              <a:t> делах</a:t>
            </a:r>
          </a:p>
          <a:p>
            <a:pPr marL="457200" indent="-457200"/>
            <a:r>
              <a:rPr lang="ru-RU" sz="2400" b="1">
                <a:solidFill>
                  <a:srgbClr val="3333CC"/>
                </a:solidFill>
                <a:cs typeface="Times New Roman" pitchFamily="18" charset="0"/>
              </a:rPr>
              <a:t>7.</a:t>
            </a:r>
            <a:r>
              <a:rPr lang="ru-RU" sz="2400" b="1">
                <a:solidFill>
                  <a:srgbClr val="FF0000"/>
                </a:solidFill>
                <a:cs typeface="Times New Roman" pitchFamily="18" charset="0"/>
              </a:rPr>
              <a:t>несколько</a:t>
            </a:r>
            <a:r>
              <a:rPr lang="ru-RU" sz="2400" b="1">
                <a:solidFill>
                  <a:srgbClr val="0000FF"/>
                </a:solidFill>
                <a:cs typeface="Times New Roman" pitchFamily="18" charset="0"/>
              </a:rPr>
              <a:t> лет</a:t>
            </a:r>
          </a:p>
          <a:p>
            <a:pPr marL="457200" indent="-457200"/>
            <a:r>
              <a:rPr lang="ru-RU" sz="2400" b="1">
                <a:solidFill>
                  <a:srgbClr val="3333CC"/>
                </a:solidFill>
                <a:cs typeface="Times New Roman" pitchFamily="18" charset="0"/>
              </a:rPr>
              <a:t>8.</a:t>
            </a:r>
            <a:r>
              <a:rPr lang="ru-RU" sz="2400" b="1">
                <a:solidFill>
                  <a:srgbClr val="FF0000"/>
                </a:solidFill>
                <a:cs typeface="Times New Roman" pitchFamily="18" charset="0"/>
              </a:rPr>
              <a:t>кое-кто</a:t>
            </a:r>
            <a:r>
              <a:rPr lang="ru-RU" sz="2400" b="1">
                <a:solidFill>
                  <a:srgbClr val="0000FF"/>
                </a:solidFill>
                <a:cs typeface="Times New Roman" pitchFamily="18" charset="0"/>
              </a:rPr>
              <a:t> призадумался</a:t>
            </a:r>
          </a:p>
          <a:p>
            <a:pPr marL="457200" indent="-457200"/>
            <a:r>
              <a:rPr lang="ru-RU" sz="2400" b="1">
                <a:solidFill>
                  <a:srgbClr val="3333CC"/>
                </a:solidFill>
                <a:cs typeface="Times New Roman" pitchFamily="18" charset="0"/>
              </a:rPr>
              <a:t>9.</a:t>
            </a:r>
            <a:r>
              <a:rPr lang="ru-RU" sz="2400" b="1">
                <a:solidFill>
                  <a:srgbClr val="FF0000"/>
                </a:solidFill>
                <a:cs typeface="Times New Roman" pitchFamily="18" charset="0"/>
              </a:rPr>
              <a:t>ни за что </a:t>
            </a:r>
            <a:r>
              <a:rPr lang="ru-RU" sz="2400" b="1">
                <a:solidFill>
                  <a:srgbClr val="0000FF"/>
                </a:solidFill>
                <a:cs typeface="Times New Roman" pitchFamily="18" charset="0"/>
              </a:rPr>
              <a:t>на свете</a:t>
            </a:r>
          </a:p>
          <a:p>
            <a:pPr marL="457200" indent="-457200"/>
            <a:r>
              <a:rPr lang="ru-RU" sz="2400" b="1">
                <a:solidFill>
                  <a:srgbClr val="3333CC"/>
                </a:solidFill>
                <a:cs typeface="Times New Roman" pitchFamily="18" charset="0"/>
              </a:rPr>
              <a:t>10.</a:t>
            </a:r>
            <a:r>
              <a:rPr lang="ru-RU" sz="2400" b="1">
                <a:solidFill>
                  <a:srgbClr val="FF0000"/>
                </a:solidFill>
                <a:cs typeface="Times New Roman" pitchFamily="18" charset="0"/>
              </a:rPr>
              <a:t>никто</a:t>
            </a:r>
            <a:r>
              <a:rPr lang="ru-RU" sz="2400" b="1">
                <a:solidFill>
                  <a:srgbClr val="0000FF"/>
                </a:solidFill>
                <a:cs typeface="Times New Roman" pitchFamily="18" charset="0"/>
              </a:rPr>
              <a:t> не позаботился</a:t>
            </a:r>
            <a:endParaRPr lang="ru-RU" sz="3200" b="1">
              <a:solidFill>
                <a:srgbClr val="0000FF"/>
              </a:solidFill>
            </a:endParaRPr>
          </a:p>
        </p:txBody>
      </p:sp>
      <p:sp>
        <p:nvSpPr>
          <p:cNvPr id="26663" name="Rectangle 3"/>
          <p:cNvSpPr>
            <a:spLocks noChangeArrowheads="1"/>
          </p:cNvSpPr>
          <p:nvPr/>
        </p:nvSpPr>
        <p:spPr bwMode="auto">
          <a:xfrm>
            <a:off x="0" y="0"/>
            <a:ext cx="2349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400" i="1">
                <a:cs typeface="Times New Roman" pitchFamily="18" charset="0"/>
              </a:rPr>
              <a:t> </a:t>
            </a:r>
            <a:endParaRPr lang="ru-RU"/>
          </a:p>
        </p:txBody>
      </p:sp>
      <p:sp>
        <p:nvSpPr>
          <p:cNvPr id="26664" name="Rectangle 4"/>
          <p:cNvSpPr>
            <a:spLocks noChangeArrowheads="1"/>
          </p:cNvSpPr>
          <p:nvPr/>
        </p:nvSpPr>
        <p:spPr bwMode="auto">
          <a:xfrm>
            <a:off x="0" y="500063"/>
            <a:ext cx="2349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400" i="1">
                <a:cs typeface="Times New Roman" pitchFamily="18" charset="0"/>
              </a:rPr>
              <a:t>.</a:t>
            </a:r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85720" y="571480"/>
            <a:ext cx="585738" cy="6000792"/>
          </a:xfrm>
          <a:prstGeom prst="rect">
            <a:avLst/>
          </a:prstGeom>
          <a:noFill/>
        </p:spPr>
        <p:txBody>
          <a:bodyPr vert="wordArtVert"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A50021"/>
                </a:solidFill>
              </a:rPr>
              <a:t>самопроверка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5" y="428625"/>
            <a:ext cx="8215313" cy="5210175"/>
          </a:xfrm>
        </p:spPr>
        <p:txBody>
          <a:bodyPr/>
          <a:lstStyle/>
          <a:p>
            <a:pPr algn="l"/>
            <a:r>
              <a:rPr lang="ru-RU" sz="28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i="1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80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mtClean="0"/>
          </a:p>
        </p:txBody>
      </p:sp>
      <p:sp>
        <p:nvSpPr>
          <p:cNvPr id="27651" name="TextBox 3"/>
          <p:cNvSpPr txBox="1">
            <a:spLocks noChangeArrowheads="1"/>
          </p:cNvSpPr>
          <p:nvPr/>
        </p:nvSpPr>
        <p:spPr bwMode="auto">
          <a:xfrm>
            <a:off x="1071563" y="928688"/>
            <a:ext cx="657225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7652" name="TextBox 4"/>
          <p:cNvSpPr txBox="1">
            <a:spLocks noChangeArrowheads="1"/>
          </p:cNvSpPr>
          <p:nvPr/>
        </p:nvSpPr>
        <p:spPr bwMode="auto">
          <a:xfrm>
            <a:off x="1928813" y="2000250"/>
            <a:ext cx="62865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solidFill>
                  <a:srgbClr val="FF0000"/>
                </a:solidFill>
              </a:rPr>
              <a:t> </a:t>
            </a:r>
            <a:endParaRPr lang="ru-RU">
              <a:solidFill>
                <a:srgbClr val="0000FF"/>
              </a:solidFill>
            </a:endParaRPr>
          </a:p>
        </p:txBody>
      </p:sp>
      <p:pic>
        <p:nvPicPr>
          <p:cNvPr id="27653" name="Picture 2"/>
          <p:cNvPicPr>
            <a:picLocks noChangeAspect="1" noChangeArrowheads="1"/>
          </p:cNvPicPr>
          <p:nvPr/>
        </p:nvPicPr>
        <p:blipFill>
          <a:blip r:embed="rId2" cstate="email"/>
          <a:srcRect l="3355" t="4839" r="5202" b="8041"/>
          <a:stretch>
            <a:fillRect/>
          </a:stretch>
        </p:blipFill>
        <p:spPr bwMode="auto">
          <a:xfrm>
            <a:off x="0" y="0"/>
            <a:ext cx="93202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4" name="TextBox 5"/>
          <p:cNvSpPr txBox="1">
            <a:spLocks noChangeArrowheads="1"/>
          </p:cNvSpPr>
          <p:nvPr/>
        </p:nvSpPr>
        <p:spPr bwMode="auto">
          <a:xfrm>
            <a:off x="857250" y="5286375"/>
            <a:ext cx="73120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5400" b="1">
                <a:solidFill>
                  <a:schemeClr val="bg1"/>
                </a:solidFill>
              </a:rPr>
              <a:t>Лабиринт Ошибкино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Содержимое 2"/>
          <p:cNvSpPr>
            <a:spLocks noGrp="1"/>
          </p:cNvSpPr>
          <p:nvPr>
            <p:ph idx="4294967295"/>
          </p:nvPr>
        </p:nvSpPr>
        <p:spPr>
          <a:xfrm>
            <a:off x="0" y="2286000"/>
            <a:ext cx="8715375" cy="27860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2800" b="1" smtClean="0">
                <a:solidFill>
                  <a:srgbClr val="FF0000"/>
                </a:solidFill>
              </a:rPr>
              <a:t>      …Местоимения выделяются в особый класс слов – заменителей, которые, как «запасные игроки» на футбольном поле или «дублёры» в театре, выходят на поле, когда вынужденно «освобождают игру» знаменательные слова.</a:t>
            </a:r>
          </a:p>
          <a:p>
            <a:pPr>
              <a:buFont typeface="Arial" charset="0"/>
              <a:buNone/>
            </a:pPr>
            <a:r>
              <a:rPr lang="ru-RU" sz="2800" b="1" smtClean="0">
                <a:solidFill>
                  <a:srgbClr val="FF0000"/>
                </a:solidFill>
              </a:rPr>
              <a:t> </a:t>
            </a:r>
          </a:p>
          <a:p>
            <a:pPr algn="r">
              <a:buFont typeface="Arial" charset="0"/>
              <a:buNone/>
            </a:pPr>
            <a:r>
              <a:rPr lang="ru-RU" smtClean="0"/>
              <a:t>                                   </a:t>
            </a:r>
            <a:r>
              <a:rPr lang="ru-RU" sz="3600" smtClean="0"/>
              <a:t> </a:t>
            </a:r>
            <a:r>
              <a:rPr lang="ru-RU" sz="2800" b="1" smtClean="0">
                <a:solidFill>
                  <a:srgbClr val="3333CC"/>
                </a:solidFill>
              </a:rPr>
              <a:t>А.А.Реформатский                                           </a:t>
            </a:r>
            <a:r>
              <a:rPr lang="ru-RU" sz="2000" smtClean="0">
                <a:solidFill>
                  <a:srgbClr val="0000FF"/>
                </a:solidFill>
              </a:rPr>
              <a:t>российский лингвист, </a:t>
            </a:r>
          </a:p>
          <a:p>
            <a:pPr algn="r">
              <a:buFont typeface="Arial" charset="0"/>
              <a:buNone/>
            </a:pPr>
            <a:r>
              <a:rPr lang="ru-RU" sz="2000" smtClean="0">
                <a:solidFill>
                  <a:srgbClr val="0000FF"/>
                </a:solidFill>
              </a:rPr>
              <a:t>доктор филологических наук</a:t>
            </a:r>
            <a:endParaRPr lang="ru-RU" sz="2000" b="1" smtClean="0">
              <a:solidFill>
                <a:srgbClr val="0000FF"/>
              </a:solidFill>
            </a:endParaRPr>
          </a:p>
          <a:p>
            <a:pPr algn="r">
              <a:buFont typeface="Arial" charset="0"/>
              <a:buNone/>
            </a:pPr>
            <a:r>
              <a:rPr lang="ru-RU" smtClean="0"/>
              <a:t> </a:t>
            </a:r>
          </a:p>
        </p:txBody>
      </p:sp>
      <p:pic>
        <p:nvPicPr>
          <p:cNvPr id="10243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57313" y="428625"/>
            <a:ext cx="1049337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4117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428625"/>
            <a:ext cx="9144000" cy="5210175"/>
          </a:xfrm>
        </p:spPr>
        <p:txBody>
          <a:bodyPr/>
          <a:lstStyle/>
          <a:p>
            <a:pPr algn="l"/>
            <a:r>
              <a:rPr lang="ru-RU" sz="28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Найди ошибки</a:t>
            </a:r>
            <a:endParaRPr lang="ru-RU" sz="2800" b="1" i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800" b="1" i="1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800" b="1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На ихних огородах много травы наросло .</a:t>
            </a:r>
          </a:p>
          <a:p>
            <a:pPr algn="l"/>
            <a:r>
              <a:rPr lang="ru-RU" b="1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Он хвастун: всё время хвалит самого его.</a:t>
            </a:r>
          </a:p>
          <a:p>
            <a:pPr algn="l"/>
            <a:r>
              <a:rPr lang="ru-RU" b="1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3. Мы с ими давно дружим.</a:t>
            </a:r>
          </a:p>
          <a:p>
            <a:pPr algn="l"/>
            <a:r>
              <a:rPr lang="ru-RU" b="1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4. Я иду в гости к ему.</a:t>
            </a:r>
          </a:p>
          <a:p>
            <a:pPr algn="l"/>
            <a:r>
              <a:rPr lang="ru-RU" b="1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5. Мы играем евоными игрушками.</a:t>
            </a:r>
          </a:p>
          <a:p>
            <a:pPr algn="l"/>
            <a:r>
              <a:rPr lang="ru-RU" b="1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endParaRPr lang="ru-RU" sz="280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4117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5" y="428625"/>
            <a:ext cx="8215313" cy="5210175"/>
          </a:xfrm>
        </p:spPr>
        <p:txBody>
          <a:bodyPr/>
          <a:lstStyle/>
          <a:p>
            <a:pPr algn="l"/>
            <a:r>
              <a:rPr lang="ru-RU" sz="28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Проверяем</a:t>
            </a:r>
            <a:endParaRPr lang="ru-RU" sz="2800" b="1" i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800" b="1" i="1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800" b="1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На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их</a:t>
            </a:r>
            <a:r>
              <a:rPr lang="ru-RU" b="1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огородах много травы наросло .</a:t>
            </a:r>
          </a:p>
          <a:p>
            <a:pPr algn="l"/>
            <a:r>
              <a:rPr lang="ru-RU" b="1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Он хвастун: всё время хвалит самого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себя</a:t>
            </a:r>
            <a:r>
              <a:rPr lang="ru-RU" b="1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ru-RU" b="1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3. Мы с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ними</a:t>
            </a:r>
            <a:r>
              <a:rPr lang="ru-RU" b="1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давно дружим.</a:t>
            </a:r>
          </a:p>
          <a:p>
            <a:pPr algn="l"/>
            <a:r>
              <a:rPr lang="ru-RU" b="1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4. Я иду в гости к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нему</a:t>
            </a:r>
            <a:r>
              <a:rPr lang="ru-RU" b="1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ru-RU" b="1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5. Мы играем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его</a:t>
            </a:r>
            <a:r>
              <a:rPr lang="ru-RU" b="1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игрушками.</a:t>
            </a:r>
          </a:p>
          <a:p>
            <a:pPr algn="l"/>
            <a:r>
              <a:rPr lang="ru-RU" b="1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endParaRPr lang="ru-RU" sz="280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5098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5" y="428625"/>
            <a:ext cx="8215313" cy="5210175"/>
          </a:xfrm>
        </p:spPr>
        <p:txBody>
          <a:bodyPr/>
          <a:lstStyle/>
          <a:p>
            <a:pPr algn="l"/>
            <a:r>
              <a:rPr lang="ru-RU" sz="28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i="1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80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mtClean="0"/>
          </a:p>
        </p:txBody>
      </p:sp>
      <p:sp>
        <p:nvSpPr>
          <p:cNvPr id="30723" name="TextBox 3"/>
          <p:cNvSpPr txBox="1">
            <a:spLocks noChangeArrowheads="1"/>
          </p:cNvSpPr>
          <p:nvPr/>
        </p:nvSpPr>
        <p:spPr bwMode="auto">
          <a:xfrm>
            <a:off x="1071563" y="928688"/>
            <a:ext cx="657225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0724" name="TextBox 4"/>
          <p:cNvSpPr txBox="1">
            <a:spLocks noChangeArrowheads="1"/>
          </p:cNvSpPr>
          <p:nvPr/>
        </p:nvSpPr>
        <p:spPr bwMode="auto">
          <a:xfrm>
            <a:off x="1928813" y="2000250"/>
            <a:ext cx="62865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solidFill>
                  <a:srgbClr val="FF0000"/>
                </a:solidFill>
              </a:rPr>
              <a:t> </a:t>
            </a:r>
            <a:endParaRPr lang="ru-RU">
              <a:solidFill>
                <a:srgbClr val="0000FF"/>
              </a:solidFill>
            </a:endParaRPr>
          </a:p>
        </p:txBody>
      </p:sp>
      <p:sp>
        <p:nvSpPr>
          <p:cNvPr id="30725" name="TextBox 6"/>
          <p:cNvSpPr txBox="1">
            <a:spLocks noChangeArrowheads="1"/>
          </p:cNvSpPr>
          <p:nvPr/>
        </p:nvSpPr>
        <p:spPr bwMode="auto">
          <a:xfrm rot="-783338">
            <a:off x="1338263" y="2295525"/>
            <a:ext cx="5329237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Гимнастика для глаз</a:t>
            </a:r>
          </a:p>
          <a:p>
            <a:r>
              <a:rPr lang="ru-RU" sz="4400" b="1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       Физминутка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3174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0"/>
            <a:ext cx="9129713" cy="6858000"/>
          </a:xfrm>
          <a:noFill/>
        </p:spPr>
      </p:pic>
      <p:sp>
        <p:nvSpPr>
          <p:cNvPr id="31748" name="TextBox 4"/>
          <p:cNvSpPr txBox="1">
            <a:spLocks noChangeArrowheads="1"/>
          </p:cNvSpPr>
          <p:nvPr/>
        </p:nvSpPr>
        <p:spPr bwMode="auto">
          <a:xfrm>
            <a:off x="785813" y="5857875"/>
            <a:ext cx="8112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rgbClr val="C00000"/>
                </a:solidFill>
              </a:rPr>
              <a:t>Дворец Юных исследователей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25" y="285750"/>
            <a:ext cx="6400800" cy="1600200"/>
          </a:xfrm>
        </p:spPr>
        <p:txBody>
          <a:bodyPr/>
          <a:lstStyle/>
          <a:p>
            <a:pPr eaLnBrk="1" hangingPunct="1"/>
            <a:r>
              <a:rPr lang="ru-RU" sz="5400" b="1" smtClean="0">
                <a:solidFill>
                  <a:srgbClr val="FF0000"/>
                </a:solidFill>
              </a:rPr>
              <a:t>Проект</a:t>
            </a:r>
          </a:p>
          <a:p>
            <a:pPr eaLnBrk="1" hangingPunct="1"/>
            <a:endParaRPr lang="ru-RU" sz="5400" b="1" smtClean="0">
              <a:solidFill>
                <a:srgbClr val="FF0000"/>
              </a:solidFill>
            </a:endParaRPr>
          </a:p>
          <a:p>
            <a:pPr eaLnBrk="1" hangingPunct="1"/>
            <a:endParaRPr lang="ru-RU" sz="5400" b="1" smtClean="0">
              <a:solidFill>
                <a:srgbClr val="FF0000"/>
              </a:solidFill>
            </a:endParaRPr>
          </a:p>
          <a:p>
            <a:pPr eaLnBrk="1" hangingPunct="1"/>
            <a:endParaRPr lang="ru-RU" sz="5400" b="1" smtClean="0">
              <a:solidFill>
                <a:srgbClr val="FF0000"/>
              </a:solidFill>
            </a:endParaRPr>
          </a:p>
          <a:p>
            <a:pPr eaLnBrk="1" hangingPunct="1"/>
            <a:endParaRPr lang="ru-RU" sz="5400" b="1" smtClean="0">
              <a:solidFill>
                <a:srgbClr val="FF0000"/>
              </a:solidFill>
            </a:endParaRPr>
          </a:p>
        </p:txBody>
      </p:sp>
      <p:sp>
        <p:nvSpPr>
          <p:cNvPr id="32771" name="Заголовок 1"/>
          <p:cNvSpPr>
            <a:spLocks noGrp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/>
          <a:lstStyle/>
          <a:p>
            <a:pPr eaLnBrk="1" hangingPunct="1"/>
            <a:r>
              <a:rPr lang="ru-RU" b="1" smtClean="0"/>
              <a:t>Местоимения  в разных стилях речи</a:t>
            </a:r>
          </a:p>
        </p:txBody>
      </p:sp>
      <p:sp>
        <p:nvSpPr>
          <p:cNvPr id="32772" name="TextBox 3"/>
          <p:cNvSpPr txBox="1">
            <a:spLocks noChangeArrowheads="1"/>
          </p:cNvSpPr>
          <p:nvPr/>
        </p:nvSpPr>
        <p:spPr bwMode="auto">
          <a:xfrm>
            <a:off x="3143250" y="4286250"/>
            <a:ext cx="56435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Cambria" pitchFamily="18" charset="0"/>
              </a:rPr>
              <a:t> </a:t>
            </a:r>
          </a:p>
        </p:txBody>
      </p:sp>
      <p:sp>
        <p:nvSpPr>
          <p:cNvPr id="32773" name="TextBox 4"/>
          <p:cNvSpPr txBox="1">
            <a:spLocks noChangeArrowheads="1"/>
          </p:cNvSpPr>
          <p:nvPr/>
        </p:nvSpPr>
        <p:spPr bwMode="auto">
          <a:xfrm>
            <a:off x="2357438" y="4643438"/>
            <a:ext cx="6143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571750" y="-214313"/>
            <a:ext cx="7772400" cy="1143001"/>
          </a:xfrm>
        </p:spPr>
        <p:txBody>
          <a:bodyPr/>
          <a:lstStyle/>
          <a:p>
            <a:pPr eaLnBrk="1" hangingPunct="1"/>
            <a:r>
              <a:rPr lang="ru-RU" sz="4400" b="1" smtClean="0">
                <a:solidFill>
                  <a:srgbClr val="FF0000"/>
                </a:solidFill>
              </a:rPr>
              <a:t>Роль в речи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4857750" y="857250"/>
            <a:ext cx="1785938" cy="1285875"/>
          </a:xfrm>
          <a:prstGeom prst="straightConnector1">
            <a:avLst/>
          </a:prstGeom>
          <a:ln w="603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>
            <a:off x="1893094" y="892969"/>
            <a:ext cx="1500187" cy="1285875"/>
          </a:xfrm>
          <a:prstGeom prst="straightConnector1">
            <a:avLst/>
          </a:prstGeom>
          <a:ln w="603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5400000">
            <a:off x="2572544" y="2499519"/>
            <a:ext cx="3286125" cy="1587"/>
          </a:xfrm>
          <a:prstGeom prst="straightConnector1">
            <a:avLst/>
          </a:prstGeom>
          <a:ln w="603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642938" y="2500313"/>
            <a:ext cx="300037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0000FF"/>
                </a:solidFill>
                <a:latin typeface="Cambria" pitchFamily="18" charset="0"/>
              </a:rPr>
              <a:t>Связывают части текста между собой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143125" y="4429125"/>
            <a:ext cx="5100638" cy="166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00FF"/>
                </a:solidFill>
                <a:latin typeface="Cambria" pitchFamily="18" charset="0"/>
              </a:rPr>
              <a:t>Заменяют отдельные слова, </a:t>
            </a:r>
          </a:p>
          <a:p>
            <a:r>
              <a:rPr lang="ru-RU" sz="2800" b="1">
                <a:solidFill>
                  <a:srgbClr val="0000FF"/>
                </a:solidFill>
                <a:latin typeface="Cambria" pitchFamily="18" charset="0"/>
              </a:rPr>
              <a:t>словосочетания и </a:t>
            </a:r>
          </a:p>
          <a:p>
            <a:r>
              <a:rPr lang="ru-RU" sz="2800" b="1">
                <a:solidFill>
                  <a:srgbClr val="0000FF"/>
                </a:solidFill>
                <a:latin typeface="Cambria" pitchFamily="18" charset="0"/>
              </a:rPr>
              <a:t>целые высказывания</a:t>
            </a:r>
          </a:p>
          <a:p>
            <a:endParaRPr lang="ru-RU">
              <a:solidFill>
                <a:srgbClr val="0000FF"/>
              </a:solidFill>
              <a:latin typeface="Cambria" pitchFamily="18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5072063" y="2428875"/>
            <a:ext cx="3617912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00FF"/>
                </a:solidFill>
                <a:latin typeface="Cambria" pitchFamily="18" charset="0"/>
              </a:rPr>
              <a:t>Делают речь более </a:t>
            </a:r>
          </a:p>
          <a:p>
            <a:r>
              <a:rPr lang="ru-RU" sz="2800" b="1">
                <a:solidFill>
                  <a:srgbClr val="0000FF"/>
                </a:solidFill>
                <a:latin typeface="Cambria" pitchFamily="18" charset="0"/>
              </a:rPr>
              <a:t>краткой, помогают</a:t>
            </a:r>
          </a:p>
          <a:p>
            <a:r>
              <a:rPr lang="ru-RU" sz="2800" b="1">
                <a:solidFill>
                  <a:srgbClr val="0000FF"/>
                </a:solidFill>
                <a:latin typeface="Cambria" pitchFamily="18" charset="0"/>
              </a:rPr>
              <a:t> избежать повторов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/>
          <p:cNvSpPr>
            <a:spLocks noGrp="1"/>
          </p:cNvSpPr>
          <p:nvPr>
            <p:ph type="title"/>
          </p:nvPr>
        </p:nvSpPr>
        <p:spPr>
          <a:xfrm>
            <a:off x="1285875" y="1428750"/>
            <a:ext cx="8715375" cy="1143000"/>
          </a:xfrm>
        </p:spPr>
        <p:txBody>
          <a:bodyPr/>
          <a:lstStyle/>
          <a:p>
            <a:pPr eaLnBrk="1" hangingPunct="1"/>
            <a:r>
              <a:rPr lang="ru-RU" sz="3200" b="1" u="sng" smtClean="0">
                <a:solidFill>
                  <a:srgbClr val="7030A0"/>
                </a:solidFill>
              </a:rPr>
              <a:t>Россия</a:t>
            </a:r>
            <a:r>
              <a:rPr lang="ru-RU" sz="3200" u="sng" smtClean="0">
                <a:solidFill>
                  <a:srgbClr val="FF0000"/>
                </a:solidFill>
              </a:rPr>
              <a:t> начинается с пристрастья</a:t>
            </a:r>
            <a:br>
              <a:rPr lang="ru-RU" sz="3200" u="sng" smtClean="0">
                <a:solidFill>
                  <a:srgbClr val="FF0000"/>
                </a:solidFill>
              </a:rPr>
            </a:br>
            <a:r>
              <a:rPr lang="ru-RU" sz="3200" u="sng" smtClean="0">
                <a:solidFill>
                  <a:srgbClr val="FF0000"/>
                </a:solidFill>
              </a:rPr>
              <a:t>К труду, к терпенью, к правде, к доброте.</a:t>
            </a:r>
            <a:br>
              <a:rPr lang="ru-RU" sz="3200" u="sng" smtClean="0">
                <a:solidFill>
                  <a:srgbClr val="FF0000"/>
                </a:solidFill>
              </a:rPr>
            </a:br>
            <a:r>
              <a:rPr lang="ru-RU" sz="3200" smtClean="0">
                <a:solidFill>
                  <a:srgbClr val="FF0000"/>
                </a:solidFill>
              </a:rPr>
              <a:t>Вот </a:t>
            </a:r>
            <a:r>
              <a:rPr lang="ru-RU" sz="3200" b="1" smtClean="0">
                <a:solidFill>
                  <a:srgbClr val="FF0000"/>
                </a:solidFill>
              </a:rPr>
              <a:t> </a:t>
            </a:r>
            <a:r>
              <a:rPr lang="ru-RU" sz="3200" b="1" u="sng" smtClean="0">
                <a:solidFill>
                  <a:srgbClr val="FF0000"/>
                </a:solidFill>
              </a:rPr>
              <a:t>в чём</a:t>
            </a:r>
            <a:r>
              <a:rPr lang="ru-RU" sz="3200" u="sng" smtClean="0">
                <a:solidFill>
                  <a:srgbClr val="FF0000"/>
                </a:solidFill>
              </a:rPr>
              <a:t> </a:t>
            </a:r>
            <a:r>
              <a:rPr lang="ru-RU" sz="3200" smtClean="0">
                <a:solidFill>
                  <a:srgbClr val="FF0000"/>
                </a:solidFill>
              </a:rPr>
              <a:t>её звезда. </a:t>
            </a:r>
            <a:r>
              <a:rPr lang="ru-RU" sz="3200" b="1" smtClean="0">
                <a:solidFill>
                  <a:srgbClr val="7030A0"/>
                </a:solidFill>
              </a:rPr>
              <a:t>Она</a:t>
            </a:r>
            <a:r>
              <a:rPr lang="ru-RU" sz="3200" b="1" smtClean="0">
                <a:solidFill>
                  <a:srgbClr val="FF0000"/>
                </a:solidFill>
              </a:rPr>
              <a:t> </a:t>
            </a:r>
            <a:r>
              <a:rPr lang="ru-RU" sz="3200" smtClean="0">
                <a:solidFill>
                  <a:srgbClr val="FF0000"/>
                </a:solidFill>
              </a:rPr>
              <a:t>прекрасна!</a:t>
            </a:r>
            <a:r>
              <a:rPr lang="ru-RU" sz="2800" smtClean="0">
                <a:solidFill>
                  <a:srgbClr val="0000FF"/>
                </a:solidFill>
              </a:rPr>
              <a:t/>
            </a:r>
            <a:br>
              <a:rPr lang="ru-RU" sz="2800" smtClean="0">
                <a:solidFill>
                  <a:srgbClr val="0000FF"/>
                </a:solidFill>
              </a:rPr>
            </a:br>
            <a:r>
              <a:rPr lang="ru-RU" sz="2800" smtClean="0">
                <a:solidFill>
                  <a:srgbClr val="7030A0"/>
                </a:solidFill>
              </a:rPr>
              <a:t>                                                   (В.Боков)</a:t>
            </a:r>
          </a:p>
        </p:txBody>
      </p:sp>
      <p:sp>
        <p:nvSpPr>
          <p:cNvPr id="34819" name="TextBox 3"/>
          <p:cNvSpPr txBox="1">
            <a:spLocks noChangeArrowheads="1"/>
          </p:cNvSpPr>
          <p:nvPr/>
        </p:nvSpPr>
        <p:spPr bwMode="auto">
          <a:xfrm>
            <a:off x="285750" y="2857500"/>
            <a:ext cx="828675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latin typeface="Cambria" pitchFamily="18" charset="0"/>
              </a:rPr>
              <a:t>    Местоимение с предлогом </a:t>
            </a:r>
            <a:r>
              <a:rPr lang="ru-RU" sz="2400" b="1" i="1">
                <a:solidFill>
                  <a:srgbClr val="C00000"/>
                </a:solidFill>
                <a:latin typeface="Cambria" pitchFamily="18" charset="0"/>
              </a:rPr>
              <a:t>в чём </a:t>
            </a:r>
            <a:r>
              <a:rPr lang="ru-RU" sz="2400" b="1" i="1">
                <a:solidFill>
                  <a:srgbClr val="0000FF"/>
                </a:solidFill>
                <a:latin typeface="Cambria" pitchFamily="18" charset="0"/>
              </a:rPr>
              <a:t>«</a:t>
            </a:r>
            <a:r>
              <a:rPr lang="ru-RU" sz="2400" b="1">
                <a:solidFill>
                  <a:srgbClr val="0000FF"/>
                </a:solidFill>
                <a:latin typeface="Cambria" pitchFamily="18" charset="0"/>
              </a:rPr>
              <a:t>заменяет»  всё первое предложение. </a:t>
            </a:r>
          </a:p>
          <a:p>
            <a:r>
              <a:rPr lang="ru-RU" sz="2400" b="1">
                <a:solidFill>
                  <a:srgbClr val="0000FF"/>
                </a:solidFill>
                <a:latin typeface="Cambria" pitchFamily="18" charset="0"/>
              </a:rPr>
              <a:t>     Указывая на него , местоимение связывает второе предложение с первым и позволяет избежать повтора нескольких слов; местоимение </a:t>
            </a:r>
            <a:r>
              <a:rPr lang="ru-RU" sz="2400" b="1">
                <a:solidFill>
                  <a:srgbClr val="C00000"/>
                </a:solidFill>
                <a:latin typeface="Cambria" pitchFamily="18" charset="0"/>
              </a:rPr>
              <a:t>она </a:t>
            </a:r>
            <a:r>
              <a:rPr lang="ru-RU" sz="2400" b="1">
                <a:solidFill>
                  <a:srgbClr val="0000FF"/>
                </a:solidFill>
                <a:latin typeface="Cambria" pitchFamily="18" charset="0"/>
              </a:rPr>
              <a:t>замещает существительное </a:t>
            </a:r>
            <a:r>
              <a:rPr lang="ru-RU" sz="2400" b="1">
                <a:solidFill>
                  <a:srgbClr val="C00000"/>
                </a:solidFill>
                <a:latin typeface="Cambria" pitchFamily="18" charset="0"/>
              </a:rPr>
              <a:t>Россия</a:t>
            </a:r>
            <a:r>
              <a:rPr lang="ru-RU" sz="2400" b="1">
                <a:solidFill>
                  <a:srgbClr val="0000FF"/>
                </a:solidFill>
                <a:latin typeface="Cambria" pitchFamily="18" charset="0"/>
              </a:rPr>
              <a:t>, устраняя ненужный повтор и тоже связывает предложения между собой.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>
          <a:xfrm>
            <a:off x="928688" y="2643188"/>
            <a:ext cx="7772400" cy="1143000"/>
          </a:xfrm>
        </p:spPr>
        <p:txBody>
          <a:bodyPr/>
          <a:lstStyle/>
          <a:p>
            <a:pPr eaLnBrk="1" hangingPunct="1"/>
            <a:r>
              <a:rPr lang="ru-RU" sz="4400" b="1" i="1" smtClean="0">
                <a:solidFill>
                  <a:srgbClr val="FF0000"/>
                </a:solidFill>
              </a:rPr>
              <a:t>Художественный стиль</a:t>
            </a:r>
          </a:p>
        </p:txBody>
      </p:sp>
      <p:pic>
        <p:nvPicPr>
          <p:cNvPr id="35843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43625" y="4143375"/>
            <a:ext cx="1747838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4" name="Picture 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57250" y="642938"/>
            <a:ext cx="2555875" cy="190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50" y="5000625"/>
            <a:ext cx="8715375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srgbClr val="0000FF"/>
                </a:solidFill>
              </a:rPr>
              <a:t>     </a:t>
            </a:r>
            <a:r>
              <a:rPr lang="ru-RU" sz="3100" b="1" dirty="0" smtClean="0">
                <a:solidFill>
                  <a:srgbClr val="0000FF"/>
                </a:solidFill>
              </a:rPr>
              <a:t>Местоимения разных разрядов обладают особой изобразительной силой. </a:t>
            </a:r>
            <a:br>
              <a:rPr lang="ru-RU" sz="3100" b="1" dirty="0" smtClean="0">
                <a:solidFill>
                  <a:srgbClr val="0000FF"/>
                </a:solidFill>
              </a:rPr>
            </a:br>
            <a:r>
              <a:rPr lang="ru-RU" sz="3100" b="1" dirty="0" smtClean="0">
                <a:solidFill>
                  <a:srgbClr val="0000FF"/>
                </a:solidFill>
              </a:rPr>
              <a:t>     По богатству красок и эмоциональности </a:t>
            </a:r>
            <a:br>
              <a:rPr lang="ru-RU" sz="3100" b="1" dirty="0" smtClean="0">
                <a:solidFill>
                  <a:srgbClr val="0000FF"/>
                </a:solidFill>
              </a:rPr>
            </a:br>
            <a:r>
              <a:rPr lang="ru-RU" sz="3100" b="1" u="sng" dirty="0" smtClean="0">
                <a:solidFill>
                  <a:srgbClr val="FF0000"/>
                </a:solidFill>
              </a:rPr>
              <a:t>первое место </a:t>
            </a:r>
            <a:r>
              <a:rPr lang="ru-RU" sz="3100" b="1" dirty="0" smtClean="0">
                <a:solidFill>
                  <a:srgbClr val="0000FF"/>
                </a:solidFill>
              </a:rPr>
              <a:t>занимают </a:t>
            </a:r>
            <a:r>
              <a:rPr lang="ru-RU" sz="3100" b="1" u="sng" dirty="0" smtClean="0">
                <a:solidFill>
                  <a:srgbClr val="FF0000"/>
                </a:solidFill>
              </a:rPr>
              <a:t>личные</a:t>
            </a:r>
            <a:r>
              <a:rPr lang="ru-RU" sz="3100" b="1" dirty="0" smtClean="0">
                <a:solidFill>
                  <a:srgbClr val="0000FF"/>
                </a:solidFill>
              </a:rPr>
              <a:t> (я, ты, мы..) местоимения. </a:t>
            </a:r>
            <a:br>
              <a:rPr lang="ru-RU" sz="3100" b="1" dirty="0" smtClean="0">
                <a:solidFill>
                  <a:srgbClr val="0000FF"/>
                </a:solidFill>
              </a:rPr>
            </a:br>
            <a:r>
              <a:rPr lang="ru-RU" sz="3100" b="1" u="sng" dirty="0" smtClean="0">
                <a:solidFill>
                  <a:srgbClr val="FF0000"/>
                </a:solidFill>
              </a:rPr>
              <a:t>второе место</a:t>
            </a:r>
            <a:r>
              <a:rPr lang="ru-RU" sz="3100" b="1" dirty="0" smtClean="0">
                <a:solidFill>
                  <a:srgbClr val="0000FF"/>
                </a:solidFill>
              </a:rPr>
              <a:t> занимают </a:t>
            </a:r>
            <a:r>
              <a:rPr lang="ru-RU" sz="3100" b="1" u="sng" dirty="0" smtClean="0">
                <a:solidFill>
                  <a:srgbClr val="FF0000"/>
                </a:solidFill>
              </a:rPr>
              <a:t>притяжательные</a:t>
            </a:r>
            <a:r>
              <a:rPr lang="ru-RU" sz="3100" b="1" dirty="0" smtClean="0">
                <a:solidFill>
                  <a:srgbClr val="0000FF"/>
                </a:solidFill>
              </a:rPr>
              <a:t> местоимения (мой, твой, наш, ваш, свой), </a:t>
            </a:r>
            <a:br>
              <a:rPr lang="ru-RU" sz="3100" b="1" dirty="0" smtClean="0">
                <a:solidFill>
                  <a:srgbClr val="0000FF"/>
                </a:solidFill>
              </a:rPr>
            </a:br>
            <a:r>
              <a:rPr lang="ru-RU" sz="3100" b="1" u="sng" dirty="0" smtClean="0">
                <a:solidFill>
                  <a:srgbClr val="FF0000"/>
                </a:solidFill>
              </a:rPr>
              <a:t>третье  </a:t>
            </a:r>
            <a:r>
              <a:rPr lang="ru-RU" sz="3100" b="1" dirty="0" smtClean="0">
                <a:solidFill>
                  <a:srgbClr val="0000FF"/>
                </a:solidFill>
              </a:rPr>
              <a:t>– </a:t>
            </a:r>
            <a:r>
              <a:rPr lang="ru-RU" sz="3100" b="1" u="sng" dirty="0" smtClean="0">
                <a:solidFill>
                  <a:srgbClr val="FF0000"/>
                </a:solidFill>
              </a:rPr>
              <a:t>неопределенные </a:t>
            </a:r>
            <a:r>
              <a:rPr lang="ru-RU" sz="3100" b="1" dirty="0" smtClean="0">
                <a:solidFill>
                  <a:srgbClr val="0000FF"/>
                </a:solidFill>
              </a:rPr>
              <a:t>(какой-то, чей-то, кто-либо, кое-кто..). </a:t>
            </a:r>
            <a:br>
              <a:rPr lang="ru-RU" sz="3100" b="1" dirty="0" smtClean="0">
                <a:solidFill>
                  <a:srgbClr val="0000FF"/>
                </a:solidFill>
              </a:rPr>
            </a:br>
            <a:r>
              <a:rPr lang="ru-RU" sz="3100" b="1" dirty="0" smtClean="0">
                <a:solidFill>
                  <a:srgbClr val="0000FF"/>
                </a:solidFill>
              </a:rPr>
              <a:t>    Многие русские поэты в своих стихотворениях любили использовать различные разряды местоимений. </a:t>
            </a:r>
            <a:r>
              <a:rPr lang="ru-RU" sz="4400" dirty="0" smtClean="0"/>
              <a:t/>
            </a:r>
            <a:br>
              <a:rPr lang="ru-RU" sz="4400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>
          <a:xfrm>
            <a:off x="2643188" y="1000125"/>
            <a:ext cx="7772400" cy="1143000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0000FF"/>
                </a:solidFill>
              </a:rPr>
              <a:t>       Личные и </a:t>
            </a:r>
            <a:br>
              <a:rPr lang="ru-RU" b="1" smtClean="0">
                <a:solidFill>
                  <a:srgbClr val="0000FF"/>
                </a:solidFill>
              </a:rPr>
            </a:br>
            <a:r>
              <a:rPr lang="ru-RU" b="1" smtClean="0">
                <a:solidFill>
                  <a:srgbClr val="0000FF"/>
                </a:solidFill>
              </a:rPr>
              <a:t>притяжательные</a:t>
            </a:r>
            <a:br>
              <a:rPr lang="ru-RU" b="1" smtClean="0">
                <a:solidFill>
                  <a:srgbClr val="0000FF"/>
                </a:solidFill>
              </a:rPr>
            </a:br>
            <a:r>
              <a:rPr lang="ru-RU" b="1" smtClean="0">
                <a:solidFill>
                  <a:srgbClr val="0000FF"/>
                </a:solidFill>
              </a:rPr>
              <a:t>   местоимения</a:t>
            </a:r>
            <a:endParaRPr lang="ru-RU" smtClean="0"/>
          </a:p>
        </p:txBody>
      </p:sp>
      <p:sp>
        <p:nvSpPr>
          <p:cNvPr id="37891" name="TextBox 3"/>
          <p:cNvSpPr txBox="1">
            <a:spLocks noChangeArrowheads="1"/>
          </p:cNvSpPr>
          <p:nvPr/>
        </p:nvSpPr>
        <p:spPr bwMode="auto">
          <a:xfrm>
            <a:off x="857250" y="3429000"/>
            <a:ext cx="19573875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mbria" pitchFamily="18" charset="0"/>
              </a:rPr>
              <a:t>  </a:t>
            </a:r>
          </a:p>
          <a:p>
            <a:r>
              <a:rPr lang="ru-RU">
                <a:latin typeface="Cambria" pitchFamily="18" charset="0"/>
              </a:rPr>
              <a:t> </a:t>
            </a:r>
            <a:r>
              <a:rPr lang="ru-RU" sz="3200" b="1" i="1">
                <a:solidFill>
                  <a:srgbClr val="FF0000"/>
                </a:solidFill>
                <a:latin typeface="Cambria" pitchFamily="18" charset="0"/>
              </a:rPr>
              <a:t>Придают речи оттенок искренности, </a:t>
            </a:r>
          </a:p>
          <a:p>
            <a:r>
              <a:rPr lang="ru-RU" sz="3200" b="1" i="1">
                <a:solidFill>
                  <a:srgbClr val="FF0000"/>
                </a:solidFill>
                <a:latin typeface="Cambria" pitchFamily="18" charset="0"/>
              </a:rPr>
              <a:t>      взволнованности, задушевности.</a:t>
            </a:r>
          </a:p>
          <a:p>
            <a:r>
              <a:rPr lang="ru-RU" sz="3200" b="1" i="1">
                <a:solidFill>
                  <a:srgbClr val="FF0000"/>
                </a:solidFill>
                <a:latin typeface="Cambria" pitchFamily="18" charset="0"/>
              </a:rPr>
              <a:t>       </a:t>
            </a:r>
          </a:p>
          <a:p>
            <a:endParaRPr lang="ru-RU">
              <a:latin typeface="Cambria" pitchFamily="18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4143375" y="2357438"/>
            <a:ext cx="785813" cy="1143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5" y="428625"/>
            <a:ext cx="8215313" cy="5867400"/>
          </a:xfrm>
        </p:spPr>
        <p:txBody>
          <a:bodyPr/>
          <a:lstStyle/>
          <a:p>
            <a:pPr algn="l"/>
            <a:r>
              <a:rPr lang="ru-RU" sz="28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i="1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80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mtClean="0"/>
          </a:p>
        </p:txBody>
      </p:sp>
      <p:pic>
        <p:nvPicPr>
          <p:cNvPr id="11267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75750" cy="691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TextBox 5"/>
          <p:cNvSpPr txBox="1">
            <a:spLocks noChangeArrowheads="1"/>
          </p:cNvSpPr>
          <p:nvPr/>
        </p:nvSpPr>
        <p:spPr bwMode="auto">
          <a:xfrm>
            <a:off x="2643188" y="5857875"/>
            <a:ext cx="5286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FFFF00"/>
                </a:solidFill>
              </a:rPr>
              <a:t>Аллея теоретиков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8313" y="692150"/>
            <a:ext cx="8229600" cy="5184775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ru-RU" sz="2800" i="1" u="sng" dirty="0">
                <a:latin typeface="Bookman Old Style" pitchFamily="18" charset="0"/>
              </a:rPr>
              <a:t>С.А.Есенин: </a:t>
            </a:r>
            <a:endParaRPr lang="ru-RU" sz="2800" dirty="0">
              <a:latin typeface="Bookman Old Style" pitchFamily="18" charset="0"/>
            </a:endParaRPr>
          </a:p>
          <a:p>
            <a:pPr marL="274320" indent="-274320" eaLnBrk="1" fontAlgn="auto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ru-RU" sz="2800" b="1" dirty="0">
                <a:solidFill>
                  <a:srgbClr val="0000FF"/>
                </a:solidFill>
                <a:latin typeface="Bookman Old Style" pitchFamily="18" charset="0"/>
              </a:rPr>
              <a:t>Я</a:t>
            </a:r>
            <a:r>
              <a:rPr lang="ru-RU" sz="2800" dirty="0">
                <a:latin typeface="Bookman Old Style" pitchFamily="18" charset="0"/>
              </a:rPr>
              <a:t> снова здесь, в семье родной,</a:t>
            </a:r>
          </a:p>
          <a:p>
            <a:pPr marL="274320" indent="-274320" eaLnBrk="1" fontAlgn="auto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ru-RU" sz="2800" b="1" dirty="0">
                <a:solidFill>
                  <a:srgbClr val="0000FF"/>
                </a:solidFill>
                <a:latin typeface="Bookman Old Style" pitchFamily="18" charset="0"/>
              </a:rPr>
              <a:t>Мой</a:t>
            </a:r>
            <a:r>
              <a:rPr lang="ru-RU" sz="2800" dirty="0">
                <a:latin typeface="Bookman Old Style" pitchFamily="18" charset="0"/>
              </a:rPr>
              <a:t> край, задумчивый и нежный! </a:t>
            </a:r>
            <a:endParaRPr lang="ru-RU" sz="2800" i="1" u="sng" dirty="0">
              <a:latin typeface="Bookman Old Style" pitchFamily="18" charset="0"/>
            </a:endParaRPr>
          </a:p>
          <a:p>
            <a:pPr marL="274320" indent="-274320" eaLnBrk="1" fontAlgn="auto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ru-RU" sz="2800" i="1" u="sng" dirty="0">
                <a:latin typeface="Bookman Old Style" pitchFamily="18" charset="0"/>
              </a:rPr>
              <a:t> </a:t>
            </a:r>
          </a:p>
          <a:p>
            <a:pPr marL="274320" indent="-274320" eaLnBrk="1" fontAlgn="auto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ru-RU" sz="2800" i="1" u="sng" dirty="0">
                <a:latin typeface="Bookman Old Style" pitchFamily="18" charset="0"/>
              </a:rPr>
              <a:t>М.Ю.Лермонтов</a:t>
            </a:r>
            <a:endParaRPr lang="ru-RU" sz="2800" dirty="0">
              <a:latin typeface="Bookman Old Style" pitchFamily="18" charset="0"/>
            </a:endParaRPr>
          </a:p>
          <a:p>
            <a:pPr marL="274320" indent="-274320" eaLnBrk="1" fontAlgn="auto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ru-RU" sz="2800" dirty="0">
                <a:latin typeface="Bookman Old Style" pitchFamily="18" charset="0"/>
              </a:rPr>
              <a:t>Дам </a:t>
            </a:r>
            <a:r>
              <a:rPr lang="ru-RU" sz="2800" b="1" dirty="0">
                <a:solidFill>
                  <a:srgbClr val="0000FF"/>
                </a:solidFill>
                <a:latin typeface="Bookman Old Style" pitchFamily="18" charset="0"/>
              </a:rPr>
              <a:t>тебе я</a:t>
            </a:r>
            <a:r>
              <a:rPr lang="ru-RU" sz="2800" dirty="0">
                <a:latin typeface="Bookman Old Style" pitchFamily="18" charset="0"/>
              </a:rPr>
              <a:t> на дорогу </a:t>
            </a:r>
          </a:p>
          <a:p>
            <a:pPr marL="274320" indent="-274320" eaLnBrk="1" fontAlgn="auto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ru-RU" sz="2800" dirty="0">
                <a:latin typeface="Bookman Old Style" pitchFamily="18" charset="0"/>
              </a:rPr>
              <a:t>Образок святой:</a:t>
            </a:r>
          </a:p>
          <a:p>
            <a:pPr marL="274320" indent="-274320" eaLnBrk="1" fontAlgn="auto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ru-RU" sz="2800" b="1" dirty="0">
                <a:solidFill>
                  <a:srgbClr val="0000FF"/>
                </a:solidFill>
                <a:latin typeface="Bookman Old Style" pitchFamily="18" charset="0"/>
              </a:rPr>
              <a:t>Ты его</a:t>
            </a:r>
            <a:r>
              <a:rPr lang="ru-RU" sz="2800" dirty="0">
                <a:latin typeface="Bookman Old Style" pitchFamily="18" charset="0"/>
              </a:rPr>
              <a:t>, </a:t>
            </a:r>
            <a:r>
              <a:rPr lang="ru-RU" sz="2800" dirty="0" err="1">
                <a:latin typeface="Bookman Old Style" pitchFamily="18" charset="0"/>
              </a:rPr>
              <a:t>моляся</a:t>
            </a:r>
            <a:r>
              <a:rPr lang="ru-RU" sz="2800" dirty="0">
                <a:latin typeface="Bookman Old Style" pitchFamily="18" charset="0"/>
              </a:rPr>
              <a:t> богу, </a:t>
            </a:r>
          </a:p>
          <a:p>
            <a:pPr marL="274320" indent="-274320" eaLnBrk="1" fontAlgn="auto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ru-RU" sz="2800" dirty="0">
                <a:latin typeface="Bookman Old Style" pitchFamily="18" charset="0"/>
              </a:rPr>
              <a:t>Ставь перед </a:t>
            </a:r>
            <a:r>
              <a:rPr lang="ru-RU" sz="2800" b="1" dirty="0">
                <a:solidFill>
                  <a:srgbClr val="0000FF"/>
                </a:solidFill>
                <a:latin typeface="Bookman Old Style" pitchFamily="18" charset="0"/>
              </a:rPr>
              <a:t>собой</a:t>
            </a:r>
            <a:r>
              <a:rPr lang="ru-RU" sz="2800" dirty="0">
                <a:latin typeface="Bookman Old Style" pitchFamily="18" charset="0"/>
              </a:rPr>
              <a:t>; </a:t>
            </a:r>
          </a:p>
          <a:p>
            <a:pPr marL="274320" indent="-274320" eaLnBrk="1" fontAlgn="auto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ru-RU" sz="2800" dirty="0">
                <a:latin typeface="Bookman Old Style" pitchFamily="18" charset="0"/>
              </a:rPr>
              <a:t>Да, готовясь в бой опасный,</a:t>
            </a:r>
          </a:p>
          <a:p>
            <a:pPr marL="274320" indent="-274320" eaLnBrk="1" fontAlgn="auto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ru-RU" sz="2800" dirty="0">
                <a:latin typeface="Bookman Old Style" pitchFamily="18" charset="0"/>
              </a:rPr>
              <a:t>Помни мать </a:t>
            </a:r>
            <a:r>
              <a:rPr lang="ru-RU" sz="2800" b="1" dirty="0">
                <a:solidFill>
                  <a:srgbClr val="0000FF"/>
                </a:solidFill>
                <a:latin typeface="Bookman Old Style" pitchFamily="18" charset="0"/>
              </a:rPr>
              <a:t>свою</a:t>
            </a:r>
            <a:r>
              <a:rPr lang="ru-RU" sz="2800" dirty="0">
                <a:latin typeface="Bookman Old Style" pitchFamily="18" charset="0"/>
              </a:rPr>
              <a:t>…</a:t>
            </a:r>
          </a:p>
          <a:p>
            <a:pPr marL="274320" indent="-274320" eaLnBrk="1" fontAlgn="auto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ru-RU" sz="2800" dirty="0">
                <a:latin typeface="Bookman Old Style" pitchFamily="18" charset="0"/>
              </a:rPr>
              <a:t>Спи, младенец </a:t>
            </a:r>
            <a:r>
              <a:rPr lang="ru-RU" sz="2800" b="1" dirty="0">
                <a:solidFill>
                  <a:srgbClr val="0000FF"/>
                </a:solidFill>
                <a:latin typeface="Bookman Old Style" pitchFamily="18" charset="0"/>
              </a:rPr>
              <a:t>мой</a:t>
            </a:r>
            <a:r>
              <a:rPr lang="ru-RU" sz="2800" dirty="0">
                <a:latin typeface="Bookman Old Style" pitchFamily="18" charset="0"/>
              </a:rPr>
              <a:t> прекрасный,</a:t>
            </a:r>
          </a:p>
          <a:p>
            <a:pPr marL="274320" indent="-274320" eaLnBrk="1" fontAlgn="auto" hangingPunct="1">
              <a:lnSpc>
                <a:spcPct val="8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ru-RU" sz="2800" dirty="0">
                <a:latin typeface="Bookman Old Style" pitchFamily="18" charset="0"/>
              </a:rPr>
              <a:t>Баюшки-баю.</a:t>
            </a:r>
          </a:p>
        </p:txBody>
      </p:sp>
      <p:pic>
        <p:nvPicPr>
          <p:cNvPr id="38915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143750" y="285750"/>
            <a:ext cx="1374775" cy="197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6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643688" y="2857500"/>
            <a:ext cx="1830387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288" y="549275"/>
            <a:ext cx="8229600" cy="47132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sz="2800" i="1" u="sng" smtClean="0">
                <a:latin typeface="Bookman Old Style" pitchFamily="18" charset="0"/>
              </a:rPr>
              <a:t>М.Ю.Лермонтов:</a:t>
            </a:r>
            <a:endParaRPr lang="ru-RU" sz="2800" smtClean="0">
              <a:latin typeface="Bookman Old Style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smtClean="0">
                <a:latin typeface="Bookman Old Style" pitchFamily="18" charset="0"/>
              </a:rPr>
              <a:t>           *****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smtClean="0">
                <a:latin typeface="Bookman Old Style" pitchFamily="18" charset="0"/>
              </a:rPr>
              <a:t>Изведал враг в </a:t>
            </a:r>
            <a:r>
              <a:rPr lang="ru-RU" sz="2800" b="1" smtClean="0">
                <a:solidFill>
                  <a:srgbClr val="0000FF"/>
                </a:solidFill>
                <a:latin typeface="Bookman Old Style" pitchFamily="18" charset="0"/>
              </a:rPr>
              <a:t>тот</a:t>
            </a:r>
            <a:r>
              <a:rPr lang="ru-RU" sz="2800" smtClean="0">
                <a:latin typeface="Bookman Old Style" pitchFamily="18" charset="0"/>
              </a:rPr>
              <a:t> день немало,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b="1" smtClean="0">
                <a:solidFill>
                  <a:srgbClr val="0000FF"/>
                </a:solidFill>
                <a:latin typeface="Bookman Old Style" pitchFamily="18" charset="0"/>
              </a:rPr>
              <a:t>Что</a:t>
            </a:r>
            <a:r>
              <a:rPr lang="ru-RU" sz="2800" smtClean="0">
                <a:latin typeface="Bookman Old Style" pitchFamily="18" charset="0"/>
              </a:rPr>
              <a:t> значит русский бой удалый,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b="1" smtClean="0">
                <a:solidFill>
                  <a:srgbClr val="0000FF"/>
                </a:solidFill>
                <a:latin typeface="Bookman Old Style" pitchFamily="18" charset="0"/>
              </a:rPr>
              <a:t>Наш</a:t>
            </a:r>
            <a:r>
              <a:rPr lang="ru-RU" sz="2800" smtClean="0">
                <a:latin typeface="Bookman Old Style" pitchFamily="18" charset="0"/>
              </a:rPr>
              <a:t> рукопашный бой.</a:t>
            </a:r>
            <a:endParaRPr lang="ru-RU" sz="2800" i="1" u="sng" smtClean="0">
              <a:latin typeface="Bookman Old Style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i="1" smtClean="0">
                <a:latin typeface="Bookman Old Style" pitchFamily="18" charset="0"/>
              </a:rPr>
              <a:t>           *****</a:t>
            </a:r>
            <a:endParaRPr lang="ru-RU" sz="2800" i="1" u="sng" smtClean="0">
              <a:latin typeface="Bookman Old Style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smtClean="0">
                <a:latin typeface="Bookman Old Style" pitchFamily="18" charset="0"/>
              </a:rPr>
              <a:t>Белеет парус одинокий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smtClean="0">
                <a:latin typeface="Bookman Old Style" pitchFamily="18" charset="0"/>
              </a:rPr>
              <a:t> В тумане моря голубом!..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b="1" smtClean="0">
                <a:solidFill>
                  <a:srgbClr val="0000FF"/>
                </a:solidFill>
                <a:latin typeface="Bookman Old Style" pitchFamily="18" charset="0"/>
              </a:rPr>
              <a:t>Что</a:t>
            </a:r>
            <a:r>
              <a:rPr lang="ru-RU" sz="2800" smtClean="0">
                <a:latin typeface="Bookman Old Style" pitchFamily="18" charset="0"/>
              </a:rPr>
              <a:t> ищет </a:t>
            </a:r>
            <a:r>
              <a:rPr lang="ru-RU" sz="2800" b="1" smtClean="0">
                <a:solidFill>
                  <a:srgbClr val="0000FF"/>
                </a:solidFill>
                <a:latin typeface="Bookman Old Style" pitchFamily="18" charset="0"/>
              </a:rPr>
              <a:t>он</a:t>
            </a:r>
            <a:r>
              <a:rPr lang="ru-RU" sz="2800" smtClean="0">
                <a:latin typeface="Bookman Old Style" pitchFamily="18" charset="0"/>
              </a:rPr>
              <a:t> в стране далекой?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b="1" smtClean="0">
                <a:solidFill>
                  <a:srgbClr val="0000FF"/>
                </a:solidFill>
                <a:latin typeface="Bookman Old Style" pitchFamily="18" charset="0"/>
              </a:rPr>
              <a:t>Что</a:t>
            </a:r>
            <a:r>
              <a:rPr lang="ru-RU" sz="2800" smtClean="0">
                <a:latin typeface="Bookman Old Style" pitchFamily="18" charset="0"/>
              </a:rPr>
              <a:t> кинул </a:t>
            </a:r>
            <a:r>
              <a:rPr lang="ru-RU" sz="2800" b="1" smtClean="0">
                <a:solidFill>
                  <a:srgbClr val="0000FF"/>
                </a:solidFill>
                <a:latin typeface="Bookman Old Style" pitchFamily="18" charset="0"/>
              </a:rPr>
              <a:t>он</a:t>
            </a:r>
            <a:r>
              <a:rPr lang="ru-RU" sz="2800" smtClean="0">
                <a:latin typeface="Bookman Old Style" pitchFamily="18" charset="0"/>
              </a:rPr>
              <a:t> в краю родном?..</a:t>
            </a:r>
          </a:p>
        </p:txBody>
      </p:sp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643688" y="3071813"/>
            <a:ext cx="1830387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00063" y="1857375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i="1" u="sng" smtClean="0">
                <a:latin typeface="Bookman Old Style" pitchFamily="18" charset="0"/>
              </a:rPr>
              <a:t>М.Исаковский:</a:t>
            </a:r>
            <a:endParaRPr lang="ru-RU" sz="2800" smtClean="0">
              <a:latin typeface="Bookman Old Style" pitchFamily="18" charset="0"/>
            </a:endParaRPr>
          </a:p>
          <a:p>
            <a:pPr eaLnBrk="1" hangingPunct="1">
              <a:buFontTx/>
              <a:buNone/>
            </a:pPr>
            <a:r>
              <a:rPr lang="ru-RU" sz="2800" smtClean="0">
                <a:latin typeface="Bookman Old Style" pitchFamily="18" charset="0"/>
              </a:rPr>
              <a:t>Во </a:t>
            </a:r>
            <a:r>
              <a:rPr lang="ru-RU" sz="2800" b="1" smtClean="0">
                <a:solidFill>
                  <a:srgbClr val="0000FF"/>
                </a:solidFill>
                <a:latin typeface="Bookman Old Style" pitchFamily="18" charset="0"/>
              </a:rPr>
              <a:t>все</a:t>
            </a:r>
            <a:r>
              <a:rPr lang="ru-RU" sz="2800" smtClean="0">
                <a:latin typeface="Bookman Old Style" pitchFamily="18" charset="0"/>
              </a:rPr>
              <a:t> века на русском хлебе</a:t>
            </a:r>
          </a:p>
          <a:p>
            <a:pPr eaLnBrk="1" hangingPunct="1">
              <a:buFontTx/>
              <a:buNone/>
            </a:pPr>
            <a:r>
              <a:rPr lang="ru-RU" sz="2800" smtClean="0">
                <a:latin typeface="Bookman Old Style" pitchFamily="18" charset="0"/>
              </a:rPr>
              <a:t>Богатыри росли у </a:t>
            </a:r>
            <a:r>
              <a:rPr lang="ru-RU" sz="2800" b="1" smtClean="0">
                <a:solidFill>
                  <a:srgbClr val="0000FF"/>
                </a:solidFill>
                <a:latin typeface="Bookman Old Style" pitchFamily="18" charset="0"/>
              </a:rPr>
              <a:t>нас</a:t>
            </a:r>
            <a:r>
              <a:rPr lang="ru-RU" sz="2800" smtClean="0">
                <a:latin typeface="Bookman Old Style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ru-RU" sz="2800" b="1" smtClean="0">
                <a:solidFill>
                  <a:srgbClr val="0000FF"/>
                </a:solidFill>
                <a:latin typeface="Bookman Old Style" pitchFamily="18" charset="0"/>
              </a:rPr>
              <a:t>Так</a:t>
            </a:r>
            <a:r>
              <a:rPr lang="ru-RU" sz="2800" smtClean="0">
                <a:latin typeface="Bookman Old Style" pitchFamily="18" charset="0"/>
              </a:rPr>
              <a:t> пусть же вновь растут </a:t>
            </a:r>
            <a:r>
              <a:rPr lang="ru-RU" sz="2800" b="1" smtClean="0">
                <a:solidFill>
                  <a:srgbClr val="0000FF"/>
                </a:solidFill>
                <a:latin typeface="Bookman Old Style" pitchFamily="18" charset="0"/>
              </a:rPr>
              <a:t>такие</a:t>
            </a:r>
            <a:r>
              <a:rPr lang="ru-RU" sz="2800" smtClean="0">
                <a:latin typeface="Bookman Old Style" pitchFamily="18" charset="0"/>
              </a:rPr>
              <a:t>, </a:t>
            </a:r>
          </a:p>
          <a:p>
            <a:pPr eaLnBrk="1" hangingPunct="1">
              <a:buFontTx/>
              <a:buNone/>
            </a:pPr>
            <a:r>
              <a:rPr lang="ru-RU" sz="2800" smtClean="0">
                <a:latin typeface="Bookman Old Style" pitchFamily="18" charset="0"/>
              </a:rPr>
              <a:t>Чтобы, когда наступит срок,</a:t>
            </a:r>
          </a:p>
          <a:p>
            <a:pPr eaLnBrk="1" hangingPunct="1">
              <a:buFontTx/>
              <a:buNone/>
            </a:pPr>
            <a:r>
              <a:rPr lang="ru-RU" sz="2800" b="1" smtClean="0">
                <a:solidFill>
                  <a:srgbClr val="0000FF"/>
                </a:solidFill>
                <a:latin typeface="Bookman Old Style" pitchFamily="18" charset="0"/>
              </a:rPr>
              <a:t>Нигде никто тебя</a:t>
            </a:r>
            <a:r>
              <a:rPr lang="ru-RU" sz="2800" smtClean="0">
                <a:latin typeface="Bookman Old Style" pitchFamily="18" charset="0"/>
              </a:rPr>
              <a:t>, Россия,</a:t>
            </a:r>
          </a:p>
          <a:p>
            <a:pPr eaLnBrk="1" hangingPunct="1">
              <a:buFontTx/>
              <a:buNone/>
            </a:pPr>
            <a:r>
              <a:rPr lang="ru-RU" sz="2800" smtClean="0">
                <a:latin typeface="Bookman Old Style" pitchFamily="18" charset="0"/>
              </a:rPr>
              <a:t>Перебороть </a:t>
            </a:r>
            <a:r>
              <a:rPr lang="ru-RU" sz="2800" b="1" smtClean="0">
                <a:solidFill>
                  <a:srgbClr val="0000FF"/>
                </a:solidFill>
                <a:latin typeface="Bookman Old Style" pitchFamily="18" charset="0"/>
              </a:rPr>
              <a:t>ни в чем </a:t>
            </a:r>
            <a:r>
              <a:rPr lang="ru-RU" sz="2800" smtClean="0">
                <a:latin typeface="Bookman Old Style" pitchFamily="18" charset="0"/>
              </a:rPr>
              <a:t>не мог. </a:t>
            </a:r>
          </a:p>
        </p:txBody>
      </p:sp>
      <p:pic>
        <p:nvPicPr>
          <p:cNvPr id="40963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357938" y="285750"/>
            <a:ext cx="2133600" cy="284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14375" y="1857375"/>
            <a:ext cx="8143875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i="1" smtClean="0">
                <a:latin typeface="Bookman Old Style" pitchFamily="18" charset="0"/>
              </a:rPr>
              <a:t>                    </a:t>
            </a:r>
            <a:r>
              <a:rPr lang="ru-RU" sz="2800" b="1" i="1" smtClean="0">
                <a:solidFill>
                  <a:srgbClr val="0070C0"/>
                </a:solidFill>
                <a:latin typeface="Bookman Old Style" pitchFamily="18" charset="0"/>
              </a:rPr>
              <a:t>М.Горький (писатель)</a:t>
            </a:r>
          </a:p>
          <a:p>
            <a:pPr eaLnBrk="1" hangingPunct="1">
              <a:buFontTx/>
              <a:buNone/>
            </a:pPr>
            <a:endParaRPr lang="ru-RU" sz="2800" b="1" i="1" smtClean="0">
              <a:solidFill>
                <a:srgbClr val="0070C0"/>
              </a:solidFill>
              <a:latin typeface="Bookman Old Style" pitchFamily="18" charset="0"/>
            </a:endParaRPr>
          </a:p>
          <a:p>
            <a:pPr algn="just" eaLnBrk="1" hangingPunct="1">
              <a:buFontTx/>
              <a:buNone/>
            </a:pPr>
            <a:r>
              <a:rPr lang="ru-RU" sz="2800" b="1" smtClean="0">
                <a:solidFill>
                  <a:srgbClr val="0000FF"/>
                </a:solidFill>
                <a:latin typeface="Bookman Old Style" pitchFamily="18" charset="0"/>
              </a:rPr>
              <a:t>      Выбирайте для чтения </a:t>
            </a:r>
            <a:r>
              <a:rPr lang="ru-RU" sz="2800" b="1" smtClean="0">
                <a:solidFill>
                  <a:srgbClr val="FF0000"/>
                </a:solidFill>
                <a:latin typeface="Bookman Old Style" pitchFamily="18" charset="0"/>
              </a:rPr>
              <a:t>такие</a:t>
            </a:r>
            <a:r>
              <a:rPr lang="ru-RU" sz="2800" b="1" smtClean="0">
                <a:solidFill>
                  <a:srgbClr val="0000FF"/>
                </a:solidFill>
                <a:latin typeface="Bookman Old Style" pitchFamily="18" charset="0"/>
              </a:rPr>
              <a:t> книги, </a:t>
            </a:r>
            <a:r>
              <a:rPr lang="ru-RU" sz="2800" b="1" smtClean="0">
                <a:solidFill>
                  <a:srgbClr val="FF0000"/>
                </a:solidFill>
                <a:latin typeface="Bookman Old Style" pitchFamily="18" charset="0"/>
              </a:rPr>
              <a:t>которые</a:t>
            </a:r>
            <a:r>
              <a:rPr lang="ru-RU" sz="2800" b="1" smtClean="0">
                <a:solidFill>
                  <a:srgbClr val="0000FF"/>
                </a:solidFill>
                <a:latin typeface="Bookman Old Style" pitchFamily="18" charset="0"/>
              </a:rPr>
              <a:t> облагораживают душу, тревожат сердце, формируют вкус. </a:t>
            </a:r>
          </a:p>
          <a:p>
            <a:pPr algn="just" eaLnBrk="1" hangingPunct="1">
              <a:buFontTx/>
              <a:buNone/>
            </a:pPr>
            <a:r>
              <a:rPr lang="ru-RU" sz="2800" b="1" smtClean="0">
                <a:solidFill>
                  <a:srgbClr val="0000FF"/>
                </a:solidFill>
                <a:latin typeface="Bookman Old Style" pitchFamily="18" charset="0"/>
              </a:rPr>
              <a:t>      </a:t>
            </a:r>
            <a:r>
              <a:rPr lang="ru-RU" sz="2800" b="1" smtClean="0">
                <a:solidFill>
                  <a:srgbClr val="3333CC"/>
                </a:solidFill>
                <a:latin typeface="Bookman Old Style" pitchFamily="18" charset="0"/>
              </a:rPr>
              <a:t>Книга — </a:t>
            </a:r>
            <a:r>
              <a:rPr lang="ru-RU" sz="2800" b="1" smtClean="0">
                <a:solidFill>
                  <a:srgbClr val="FF0000"/>
                </a:solidFill>
                <a:latin typeface="Bookman Old Style" pitchFamily="18" charset="0"/>
              </a:rPr>
              <a:t>такое</a:t>
            </a:r>
            <a:r>
              <a:rPr lang="ru-RU" sz="2800" b="1" smtClean="0">
                <a:solidFill>
                  <a:srgbClr val="3333CC"/>
                </a:solidFill>
                <a:latin typeface="Bookman Old Style" pitchFamily="18" charset="0"/>
              </a:rPr>
              <a:t> же явление жизни, как человек, </a:t>
            </a:r>
            <a:r>
              <a:rPr lang="ru-RU" sz="2800" b="1" smtClean="0">
                <a:solidFill>
                  <a:srgbClr val="FF0000"/>
                </a:solidFill>
                <a:latin typeface="Bookman Old Style" pitchFamily="18" charset="0"/>
              </a:rPr>
              <a:t>она</a:t>
            </a:r>
            <a:r>
              <a:rPr lang="ru-RU" sz="2800" b="1" smtClean="0">
                <a:solidFill>
                  <a:srgbClr val="3333CC"/>
                </a:solidFill>
                <a:latin typeface="Bookman Old Style" pitchFamily="18" charset="0"/>
              </a:rPr>
              <a:t> — тоже факт живой, говорящий, и </a:t>
            </a:r>
            <a:r>
              <a:rPr lang="ru-RU" sz="2800" b="1" smtClean="0">
                <a:solidFill>
                  <a:srgbClr val="FF0000"/>
                </a:solidFill>
                <a:latin typeface="Bookman Old Style" pitchFamily="18" charset="0"/>
              </a:rPr>
              <a:t>она</a:t>
            </a:r>
            <a:r>
              <a:rPr lang="ru-RU" sz="2800" b="1" smtClean="0">
                <a:solidFill>
                  <a:srgbClr val="3333CC"/>
                </a:solidFill>
                <a:latin typeface="Bookman Old Style" pitchFamily="18" charset="0"/>
              </a:rPr>
              <a:t> менее «вещь», чем </a:t>
            </a:r>
            <a:r>
              <a:rPr lang="ru-RU" sz="2800" b="1" smtClean="0">
                <a:solidFill>
                  <a:srgbClr val="FF0000"/>
                </a:solidFill>
                <a:latin typeface="Bookman Old Style" pitchFamily="18" charset="0"/>
              </a:rPr>
              <a:t>все</a:t>
            </a:r>
            <a:r>
              <a:rPr lang="ru-RU" sz="2800" b="1" smtClean="0">
                <a:solidFill>
                  <a:srgbClr val="3333CC"/>
                </a:solidFill>
                <a:latin typeface="Bookman Old Style" pitchFamily="18" charset="0"/>
              </a:rPr>
              <a:t> другие вещи, созданные и создаваемые человеком. </a:t>
            </a:r>
          </a:p>
        </p:txBody>
      </p:sp>
      <p:pic>
        <p:nvPicPr>
          <p:cNvPr id="41987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625" y="285750"/>
            <a:ext cx="1927225" cy="233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8" name="TextBox 6"/>
          <p:cNvSpPr txBox="1">
            <a:spLocks noChangeArrowheads="1"/>
          </p:cNvSpPr>
          <p:nvPr/>
        </p:nvSpPr>
        <p:spPr bwMode="auto">
          <a:xfrm>
            <a:off x="3357563" y="357188"/>
            <a:ext cx="48577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solidFill>
                  <a:srgbClr val="FF0000"/>
                </a:solidFill>
                <a:latin typeface="Cambria" pitchFamily="18" charset="0"/>
              </a:rPr>
              <a:t>Высказывания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Заголовок 1"/>
          <p:cNvSpPr>
            <a:spLocks noGrp="1"/>
          </p:cNvSpPr>
          <p:nvPr>
            <p:ph type="title"/>
          </p:nvPr>
        </p:nvSpPr>
        <p:spPr>
          <a:xfrm>
            <a:off x="1071563" y="714375"/>
            <a:ext cx="7772400" cy="642938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FF0000"/>
                </a:solidFill>
              </a:rPr>
              <a:t>Местоимения используются:</a:t>
            </a:r>
            <a:br>
              <a:rPr lang="ru-RU" b="1" smtClean="0">
                <a:solidFill>
                  <a:srgbClr val="FF0000"/>
                </a:solidFill>
              </a:rPr>
            </a:br>
            <a:endParaRPr lang="ru-RU" b="1" smtClean="0">
              <a:solidFill>
                <a:srgbClr val="FF0000"/>
              </a:solidFill>
            </a:endParaRPr>
          </a:p>
        </p:txBody>
      </p:sp>
      <p:sp>
        <p:nvSpPr>
          <p:cNvPr id="43011" name="TextBox 2"/>
          <p:cNvSpPr txBox="1">
            <a:spLocks noChangeArrowheads="1"/>
          </p:cNvSpPr>
          <p:nvPr/>
        </p:nvSpPr>
        <p:spPr bwMode="auto">
          <a:xfrm>
            <a:off x="571500" y="1357313"/>
            <a:ext cx="6434138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00FF"/>
                </a:solidFill>
                <a:latin typeface="Cambria" pitchFamily="18" charset="0"/>
              </a:rPr>
              <a:t>Не кричи о себе, пусть другие о тебе</a:t>
            </a:r>
          </a:p>
          <a:p>
            <a:r>
              <a:rPr lang="ru-RU" sz="2800" b="1">
                <a:solidFill>
                  <a:srgbClr val="0000FF"/>
                </a:solidFill>
                <a:latin typeface="Cambria" pitchFamily="18" charset="0"/>
              </a:rPr>
              <a:t> хоть тихо скажут</a:t>
            </a:r>
            <a:r>
              <a:rPr lang="ru-RU" b="1">
                <a:solidFill>
                  <a:srgbClr val="0000FF"/>
                </a:solidFill>
                <a:latin typeface="Cambria" pitchFamily="18" charset="0"/>
              </a:rPr>
              <a:t>.</a:t>
            </a:r>
          </a:p>
          <a:p>
            <a:r>
              <a:rPr lang="ru-RU" sz="2800" b="1">
                <a:solidFill>
                  <a:srgbClr val="0000FF"/>
                </a:solidFill>
                <a:latin typeface="Cambria" pitchFamily="18" charset="0"/>
              </a:rPr>
              <a:t>Этот припас не про вас.</a:t>
            </a:r>
          </a:p>
          <a:p>
            <a:r>
              <a:rPr lang="ru-RU" sz="2800" b="1">
                <a:solidFill>
                  <a:srgbClr val="0000FF"/>
                </a:solidFill>
                <a:latin typeface="Cambria" pitchFamily="18" charset="0"/>
              </a:rPr>
              <a:t>Кто не рискует, тот не выигрывает.</a:t>
            </a:r>
          </a:p>
        </p:txBody>
      </p:sp>
      <p:sp>
        <p:nvSpPr>
          <p:cNvPr id="43012" name="TextBox 3"/>
          <p:cNvSpPr txBox="1">
            <a:spLocks noChangeArrowheads="1"/>
          </p:cNvSpPr>
          <p:nvPr/>
        </p:nvSpPr>
        <p:spPr bwMode="auto">
          <a:xfrm>
            <a:off x="714375" y="3643313"/>
            <a:ext cx="7680325" cy="237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FF0000"/>
                </a:solidFill>
                <a:latin typeface="Cambria" pitchFamily="18" charset="0"/>
              </a:rPr>
              <a:t>2. Во фразеологических оборотах</a:t>
            </a:r>
          </a:p>
          <a:p>
            <a:r>
              <a:rPr lang="ru-RU" sz="2800" b="1">
                <a:solidFill>
                  <a:srgbClr val="0000FF"/>
                </a:solidFill>
                <a:latin typeface="Cambria" pitchFamily="18" charset="0"/>
              </a:rPr>
              <a:t>Себе на уме;</a:t>
            </a:r>
          </a:p>
          <a:p>
            <a:r>
              <a:rPr lang="ru-RU" sz="2800" b="1">
                <a:solidFill>
                  <a:srgbClr val="0000FF"/>
                </a:solidFill>
                <a:latin typeface="Cambria" pitchFamily="18" charset="0"/>
              </a:rPr>
              <a:t>Прийти в себя;</a:t>
            </a:r>
          </a:p>
          <a:p>
            <a:r>
              <a:rPr lang="ru-RU" sz="2800" b="1">
                <a:solidFill>
                  <a:srgbClr val="0000FF"/>
                </a:solidFill>
                <a:latin typeface="Cambria" pitchFamily="18" charset="0"/>
              </a:rPr>
              <a:t>На себя не похож;</a:t>
            </a:r>
          </a:p>
          <a:p>
            <a:r>
              <a:rPr lang="ru-RU" sz="2800" b="1">
                <a:solidFill>
                  <a:srgbClr val="0000FF"/>
                </a:solidFill>
                <a:latin typeface="Cambria" pitchFamily="18" charset="0"/>
              </a:rPr>
              <a:t>Быть не в своей тарелке</a:t>
            </a:r>
          </a:p>
        </p:txBody>
      </p:sp>
      <p:sp>
        <p:nvSpPr>
          <p:cNvPr id="43013" name="TextBox 4"/>
          <p:cNvSpPr txBox="1">
            <a:spLocks noChangeArrowheads="1"/>
          </p:cNvSpPr>
          <p:nvPr/>
        </p:nvSpPr>
        <p:spPr bwMode="auto">
          <a:xfrm>
            <a:off x="428625" y="714375"/>
            <a:ext cx="36909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FF0000"/>
                </a:solidFill>
                <a:latin typeface="Cambria" pitchFamily="18" charset="0"/>
              </a:rPr>
              <a:t>1. В пословицах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Заголовок 1"/>
          <p:cNvSpPr>
            <a:spLocks noGrp="1"/>
          </p:cNvSpPr>
          <p:nvPr>
            <p:ph type="title"/>
          </p:nvPr>
        </p:nvSpPr>
        <p:spPr>
          <a:xfrm>
            <a:off x="1643063" y="0"/>
            <a:ext cx="7772400" cy="1143000"/>
          </a:xfrm>
        </p:spPr>
        <p:txBody>
          <a:bodyPr/>
          <a:lstStyle/>
          <a:p>
            <a:pPr eaLnBrk="1" hangingPunct="1"/>
            <a:r>
              <a:rPr lang="ru-RU" sz="4800" b="1" smtClean="0">
                <a:solidFill>
                  <a:srgbClr val="FF0000"/>
                </a:solidFill>
              </a:rPr>
              <a:t>В загадках</a:t>
            </a:r>
          </a:p>
        </p:txBody>
      </p:sp>
      <p:sp>
        <p:nvSpPr>
          <p:cNvPr id="44035" name="TextBox 2"/>
          <p:cNvSpPr txBox="1">
            <a:spLocks noChangeArrowheads="1"/>
          </p:cNvSpPr>
          <p:nvPr/>
        </p:nvSpPr>
        <p:spPr bwMode="auto">
          <a:xfrm>
            <a:off x="285750" y="1643063"/>
            <a:ext cx="4646613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Cambria" pitchFamily="18" charset="0"/>
              </a:rPr>
              <a:t>Весь</a:t>
            </a:r>
            <a:r>
              <a:rPr lang="ru-RU" sz="3200" b="1">
                <a:solidFill>
                  <a:srgbClr val="0000FF"/>
                </a:solidFill>
                <a:latin typeface="Cambria" pitchFamily="18" charset="0"/>
              </a:rPr>
              <a:t> мир одевает,</a:t>
            </a:r>
          </a:p>
          <a:p>
            <a:r>
              <a:rPr lang="ru-RU" sz="3200" b="1">
                <a:solidFill>
                  <a:srgbClr val="0000FF"/>
                </a:solidFill>
                <a:latin typeface="Cambria" pitchFamily="18" charset="0"/>
              </a:rPr>
              <a:t>А </a:t>
            </a:r>
            <a:r>
              <a:rPr lang="ru-RU" sz="3200" b="1">
                <a:solidFill>
                  <a:srgbClr val="FF0000"/>
                </a:solidFill>
                <a:latin typeface="Cambria" pitchFamily="18" charset="0"/>
              </a:rPr>
              <a:t>сама</a:t>
            </a:r>
            <a:r>
              <a:rPr lang="ru-RU" sz="3200" b="1">
                <a:solidFill>
                  <a:srgbClr val="0000FF"/>
                </a:solidFill>
                <a:latin typeface="Cambria" pitchFamily="18" charset="0"/>
              </a:rPr>
              <a:t> нагишом ходит.</a:t>
            </a:r>
          </a:p>
        </p:txBody>
      </p:sp>
      <p:pic>
        <p:nvPicPr>
          <p:cNvPr id="4403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72125" y="285750"/>
            <a:ext cx="1931988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7" name="TextBox 5"/>
          <p:cNvSpPr txBox="1">
            <a:spLocks noChangeArrowheads="1"/>
          </p:cNvSpPr>
          <p:nvPr/>
        </p:nvSpPr>
        <p:spPr bwMode="auto">
          <a:xfrm>
            <a:off x="357188" y="3286125"/>
            <a:ext cx="5745162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0000FF"/>
                </a:solidFill>
                <a:latin typeface="Cambria" pitchFamily="18" charset="0"/>
              </a:rPr>
              <a:t>Не портной,</a:t>
            </a:r>
          </a:p>
          <a:p>
            <a:r>
              <a:rPr lang="ru-RU" sz="3200" b="1">
                <a:solidFill>
                  <a:srgbClr val="0000FF"/>
                </a:solidFill>
                <a:latin typeface="Cambria" pitchFamily="18" charset="0"/>
              </a:rPr>
              <a:t>А </a:t>
            </a:r>
            <a:r>
              <a:rPr lang="ru-RU" sz="3200" b="1">
                <a:solidFill>
                  <a:srgbClr val="FF0000"/>
                </a:solidFill>
                <a:latin typeface="Cambria" pitchFamily="18" charset="0"/>
              </a:rPr>
              <a:t>всю</a:t>
            </a:r>
            <a:r>
              <a:rPr lang="ru-RU" sz="3200" b="1">
                <a:solidFill>
                  <a:srgbClr val="0000FF"/>
                </a:solidFill>
                <a:latin typeface="Cambria" pitchFamily="18" charset="0"/>
              </a:rPr>
              <a:t> жизнь с иглами ходит</a:t>
            </a:r>
            <a:r>
              <a:rPr lang="ru-RU" sz="3200">
                <a:solidFill>
                  <a:srgbClr val="0000FF"/>
                </a:solidFill>
                <a:latin typeface="Cambria" pitchFamily="18" charset="0"/>
              </a:rPr>
              <a:t>.</a:t>
            </a:r>
          </a:p>
        </p:txBody>
      </p:sp>
      <p:pic>
        <p:nvPicPr>
          <p:cNvPr id="44038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643563" y="4357688"/>
            <a:ext cx="2897187" cy="187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50" y="571500"/>
            <a:ext cx="6215063" cy="20621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3333CC"/>
                </a:solidFill>
                <a:latin typeface="+mj-lt"/>
              </a:rPr>
              <a:t>Очень много силы в </a:t>
            </a:r>
            <a:r>
              <a:rPr lang="ru-RU" sz="3200" b="1" dirty="0">
                <a:solidFill>
                  <a:srgbClr val="FF0000"/>
                </a:solidFill>
                <a:latin typeface="+mj-lt"/>
              </a:rPr>
              <a:t>нем</a:t>
            </a:r>
            <a:r>
              <a:rPr lang="ru-RU" sz="3200" b="1" dirty="0">
                <a:solidFill>
                  <a:srgbClr val="3333CC"/>
                </a:solidFill>
                <a:latin typeface="+mj-lt"/>
              </a:rPr>
              <a:t>,</a:t>
            </a:r>
            <a:br>
              <a:rPr lang="ru-RU" sz="3200" b="1" dirty="0">
                <a:solidFill>
                  <a:srgbClr val="3333CC"/>
                </a:solidFill>
                <a:latin typeface="+mj-lt"/>
              </a:rPr>
            </a:br>
            <a:r>
              <a:rPr lang="ru-RU" sz="3200" b="1" dirty="0">
                <a:solidFill>
                  <a:srgbClr val="3333CC"/>
                </a:solidFill>
                <a:latin typeface="+mj-lt"/>
              </a:rPr>
              <a:t>Ростом </a:t>
            </a:r>
            <a:r>
              <a:rPr lang="ru-RU" sz="3200" b="1" dirty="0">
                <a:solidFill>
                  <a:srgbClr val="FF0000"/>
                </a:solidFill>
                <a:latin typeface="+mj-lt"/>
              </a:rPr>
              <a:t>он</a:t>
            </a:r>
            <a:r>
              <a:rPr lang="ru-RU" sz="3200" b="1" dirty="0">
                <a:solidFill>
                  <a:srgbClr val="3333CC"/>
                </a:solidFill>
                <a:latin typeface="+mj-lt"/>
              </a:rPr>
              <a:t> почти </a:t>
            </a:r>
            <a:r>
              <a:rPr lang="ru-RU" sz="3200" b="1" dirty="0">
                <a:solidFill>
                  <a:srgbClr val="FF0000"/>
                </a:solidFill>
                <a:latin typeface="+mj-lt"/>
              </a:rPr>
              <a:t>что</a:t>
            </a:r>
            <a:r>
              <a:rPr lang="ru-RU" sz="3200" b="1" dirty="0">
                <a:solidFill>
                  <a:srgbClr val="3333CC"/>
                </a:solidFill>
                <a:latin typeface="+mj-lt"/>
              </a:rPr>
              <a:t> с дом.</a:t>
            </a:r>
            <a:br>
              <a:rPr lang="ru-RU" sz="3200" b="1" dirty="0">
                <a:solidFill>
                  <a:srgbClr val="3333CC"/>
                </a:solidFill>
                <a:latin typeface="+mj-lt"/>
              </a:rPr>
            </a:br>
            <a:r>
              <a:rPr lang="ru-RU" sz="3200" b="1" dirty="0">
                <a:solidFill>
                  <a:srgbClr val="3333CC"/>
                </a:solidFill>
                <a:latin typeface="+mj-lt"/>
              </a:rPr>
              <a:t>У </a:t>
            </a:r>
            <a:r>
              <a:rPr lang="ru-RU" sz="3200" b="1" dirty="0">
                <a:solidFill>
                  <a:srgbClr val="FF0000"/>
                </a:solidFill>
                <a:latin typeface="+mj-lt"/>
              </a:rPr>
              <a:t>него</a:t>
            </a:r>
            <a:r>
              <a:rPr lang="ru-RU" sz="3200" b="1" dirty="0">
                <a:solidFill>
                  <a:srgbClr val="3333CC"/>
                </a:solidFill>
                <a:latin typeface="+mj-lt"/>
              </a:rPr>
              <a:t> огромный нос,</a:t>
            </a:r>
            <a:br>
              <a:rPr lang="ru-RU" sz="3200" b="1" dirty="0">
                <a:solidFill>
                  <a:srgbClr val="3333CC"/>
                </a:solidFill>
                <a:latin typeface="+mj-lt"/>
              </a:rPr>
            </a:br>
            <a:r>
              <a:rPr lang="ru-RU" sz="3200" b="1" dirty="0">
                <a:solidFill>
                  <a:srgbClr val="3333CC"/>
                </a:solidFill>
                <a:latin typeface="+mj-lt"/>
              </a:rPr>
              <a:t>Будто нос лет </a:t>
            </a:r>
            <a:r>
              <a:rPr lang="ru-RU" sz="3200" b="1" dirty="0" err="1">
                <a:solidFill>
                  <a:srgbClr val="3333CC"/>
                </a:solidFill>
                <a:latin typeface="+mj-lt"/>
              </a:rPr>
              <a:t>тыщу</a:t>
            </a:r>
            <a:r>
              <a:rPr lang="ru-RU" sz="3200" b="1" dirty="0">
                <a:solidFill>
                  <a:srgbClr val="3333CC"/>
                </a:solidFill>
                <a:latin typeface="+mj-lt"/>
              </a:rPr>
              <a:t> рос. </a:t>
            </a:r>
            <a:endParaRPr lang="ru-RU" sz="3200" dirty="0">
              <a:solidFill>
                <a:srgbClr val="3333CC"/>
              </a:solidFill>
              <a:latin typeface="+mj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63" y="3357563"/>
            <a:ext cx="5572125" cy="20621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3333CC"/>
                </a:solidFill>
                <a:latin typeface="+mj-lt"/>
              </a:rPr>
              <a:t>На кустах в саду растёт,</a:t>
            </a:r>
            <a:br>
              <a:rPr lang="ru-RU" sz="3200" b="1" dirty="0">
                <a:solidFill>
                  <a:srgbClr val="3333CC"/>
                </a:solidFill>
                <a:latin typeface="+mj-lt"/>
              </a:rPr>
            </a:br>
            <a:r>
              <a:rPr lang="ru-RU" sz="3200" b="1" dirty="0">
                <a:solidFill>
                  <a:srgbClr val="3333CC"/>
                </a:solidFill>
                <a:latin typeface="+mj-lt"/>
              </a:rPr>
              <a:t>Запах сладкий, словно мёд.</a:t>
            </a:r>
            <a:br>
              <a:rPr lang="ru-RU" sz="3200" b="1" dirty="0">
                <a:solidFill>
                  <a:srgbClr val="3333CC"/>
                </a:solidFill>
                <a:latin typeface="+mj-lt"/>
              </a:rPr>
            </a:br>
            <a:r>
              <a:rPr lang="ru-RU" sz="3200" b="1" dirty="0">
                <a:solidFill>
                  <a:srgbClr val="3333CC"/>
                </a:solidFill>
                <a:latin typeface="+mj-lt"/>
              </a:rPr>
              <a:t>Но нередко льются слёзы</a:t>
            </a:r>
            <a:br>
              <a:rPr lang="ru-RU" sz="3200" b="1" dirty="0">
                <a:solidFill>
                  <a:srgbClr val="3333CC"/>
                </a:solidFill>
                <a:latin typeface="+mj-lt"/>
              </a:rPr>
            </a:br>
            <a:r>
              <a:rPr lang="ru-RU" sz="3200" b="1" dirty="0">
                <a:solidFill>
                  <a:srgbClr val="FF0000"/>
                </a:solidFill>
                <a:latin typeface="+mj-lt"/>
              </a:rPr>
              <a:t>Тех</a:t>
            </a:r>
            <a:r>
              <a:rPr lang="ru-RU" sz="3200" b="1" dirty="0">
                <a:solidFill>
                  <a:srgbClr val="3333CC"/>
                </a:solidFill>
                <a:latin typeface="+mj-lt"/>
              </a:rPr>
              <a:t>, </a:t>
            </a:r>
            <a:r>
              <a:rPr lang="ru-RU" sz="3200" b="1" dirty="0">
                <a:solidFill>
                  <a:srgbClr val="FF0000"/>
                </a:solidFill>
                <a:latin typeface="+mj-lt"/>
              </a:rPr>
              <a:t>кто</a:t>
            </a:r>
            <a:r>
              <a:rPr lang="ru-RU" sz="3200" b="1" dirty="0">
                <a:solidFill>
                  <a:srgbClr val="3333CC"/>
                </a:solidFill>
                <a:latin typeface="+mj-lt"/>
              </a:rPr>
              <a:t> рвёт </a:t>
            </a:r>
            <a:r>
              <a:rPr lang="ru-RU" sz="3200" b="1" dirty="0">
                <a:solidFill>
                  <a:srgbClr val="FF0000"/>
                </a:solidFill>
                <a:latin typeface="+mj-lt"/>
              </a:rPr>
              <a:t>их</a:t>
            </a:r>
            <a:r>
              <a:rPr lang="ru-RU" sz="3200" b="1" dirty="0">
                <a:solidFill>
                  <a:srgbClr val="3333CC"/>
                </a:solidFill>
                <a:latin typeface="+mj-lt"/>
              </a:rPr>
              <a:t>. </a:t>
            </a:r>
            <a:r>
              <a:rPr lang="ru-RU" sz="3200" b="1" dirty="0">
                <a:solidFill>
                  <a:srgbClr val="FF0000"/>
                </a:solidFill>
                <a:latin typeface="+mj-lt"/>
              </a:rPr>
              <a:t>Это</a:t>
            </a:r>
            <a:r>
              <a:rPr lang="ru-RU" sz="3200" b="1" dirty="0">
                <a:solidFill>
                  <a:srgbClr val="3333CC"/>
                </a:solidFill>
                <a:latin typeface="+mj-lt"/>
              </a:rPr>
              <a:t>?..</a:t>
            </a:r>
            <a:endParaRPr lang="ru-RU" sz="2800" b="1" dirty="0">
              <a:solidFill>
                <a:srgbClr val="3333CC"/>
              </a:solidFill>
              <a:latin typeface="+mj-lt"/>
            </a:endParaRPr>
          </a:p>
        </p:txBody>
      </p:sp>
      <p:pic>
        <p:nvPicPr>
          <p:cNvPr id="45060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000750" y="4071938"/>
            <a:ext cx="1905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1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857875" y="928688"/>
            <a:ext cx="1881188" cy="140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Заголовок 1"/>
          <p:cNvSpPr>
            <a:spLocks noGrp="1"/>
          </p:cNvSpPr>
          <p:nvPr>
            <p:ph type="title"/>
          </p:nvPr>
        </p:nvSpPr>
        <p:spPr>
          <a:xfrm>
            <a:off x="928688" y="2571750"/>
            <a:ext cx="7772400" cy="1143000"/>
          </a:xfrm>
        </p:spPr>
        <p:txBody>
          <a:bodyPr/>
          <a:lstStyle/>
          <a:p>
            <a:pPr eaLnBrk="1" hangingPunct="1"/>
            <a:r>
              <a:rPr lang="ru-RU" sz="5400" b="1" smtClean="0">
                <a:solidFill>
                  <a:srgbClr val="FF0000"/>
                </a:solidFill>
              </a:rPr>
              <a:t>Разговорный стиль</a:t>
            </a:r>
            <a:endParaRPr lang="ru-RU" sz="5400" smtClean="0"/>
          </a:p>
        </p:txBody>
      </p:sp>
      <p:pic>
        <p:nvPicPr>
          <p:cNvPr id="46083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143500" y="3857625"/>
            <a:ext cx="2724150" cy="205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4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71563" y="500063"/>
            <a:ext cx="3240087" cy="21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Заголовок 1"/>
          <p:cNvSpPr>
            <a:spLocks noGrp="1"/>
          </p:cNvSpPr>
          <p:nvPr>
            <p:ph type="title"/>
          </p:nvPr>
        </p:nvSpPr>
        <p:spPr>
          <a:xfrm>
            <a:off x="928688" y="-428625"/>
            <a:ext cx="7772400" cy="1143000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FF0000"/>
                </a:solidFill>
              </a:rPr>
              <a:t>        </a:t>
            </a:r>
          </a:p>
        </p:txBody>
      </p:sp>
      <p:sp>
        <p:nvSpPr>
          <p:cNvPr id="47107" name="TextBox 2"/>
          <p:cNvSpPr txBox="1">
            <a:spLocks noChangeArrowheads="1"/>
          </p:cNvSpPr>
          <p:nvPr/>
        </p:nvSpPr>
        <p:spPr bwMode="auto">
          <a:xfrm>
            <a:off x="1571625" y="642938"/>
            <a:ext cx="6500813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0000FF"/>
                </a:solidFill>
                <a:latin typeface="Cambria" pitchFamily="18" charset="0"/>
              </a:rPr>
              <a:t>       Личные местоимения  </a:t>
            </a:r>
          </a:p>
          <a:p>
            <a:r>
              <a:rPr lang="ru-RU" sz="4400" b="1">
                <a:solidFill>
                  <a:srgbClr val="FF0000"/>
                </a:solidFill>
                <a:latin typeface="Cambria" pitchFamily="18" charset="0"/>
              </a:rPr>
              <a:t>ты   </a:t>
            </a:r>
            <a:r>
              <a:rPr lang="ru-RU" sz="2400" b="1">
                <a:solidFill>
                  <a:srgbClr val="FF0000"/>
                </a:solidFill>
                <a:latin typeface="Cambria" pitchFamily="18" charset="0"/>
              </a:rPr>
              <a:t>                              </a:t>
            </a:r>
            <a:r>
              <a:rPr lang="ru-RU" sz="4400" b="1">
                <a:solidFill>
                  <a:srgbClr val="FF0000"/>
                </a:solidFill>
                <a:latin typeface="Cambria" pitchFamily="18" charset="0"/>
              </a:rPr>
              <a:t>вы</a:t>
            </a:r>
            <a:endParaRPr lang="ru-RU" sz="2400" b="1">
              <a:solidFill>
                <a:srgbClr val="FF0000"/>
              </a:solidFill>
              <a:latin typeface="Cambria" pitchFamily="18" charset="0"/>
            </a:endParaRPr>
          </a:p>
          <a:p>
            <a:endParaRPr lang="ru-RU" sz="2400" b="1">
              <a:solidFill>
                <a:srgbClr val="0000FF"/>
              </a:solidFill>
              <a:latin typeface="Cambria" pitchFamily="18" charset="0"/>
            </a:endParaRPr>
          </a:p>
          <a:p>
            <a:r>
              <a:rPr lang="ru-RU" sz="2400" b="1">
                <a:solidFill>
                  <a:srgbClr val="0000FF"/>
                </a:solidFill>
                <a:latin typeface="Cambria" pitchFamily="18" charset="0"/>
              </a:rPr>
              <a:t>                                                      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1786731" y="1928019"/>
            <a:ext cx="428625" cy="1588"/>
          </a:xfrm>
          <a:prstGeom prst="straightConnector1">
            <a:avLst/>
          </a:prstGeom>
          <a:ln w="412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5400000">
            <a:off x="4929981" y="1928019"/>
            <a:ext cx="428625" cy="1588"/>
          </a:xfrm>
          <a:prstGeom prst="straightConnector1">
            <a:avLst/>
          </a:prstGeom>
          <a:ln w="412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110" name="TextBox 6"/>
          <p:cNvSpPr txBox="1">
            <a:spLocks noChangeArrowheads="1"/>
          </p:cNvSpPr>
          <p:nvPr/>
        </p:nvSpPr>
        <p:spPr bwMode="auto">
          <a:xfrm>
            <a:off x="928688" y="2143125"/>
            <a:ext cx="2133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latin typeface="Cambria" pitchFamily="18" charset="0"/>
              </a:rPr>
              <a:t>Обращение </a:t>
            </a:r>
          </a:p>
          <a:p>
            <a:r>
              <a:rPr lang="ru-RU" sz="2400" b="1">
                <a:solidFill>
                  <a:srgbClr val="0000FF"/>
                </a:solidFill>
                <a:latin typeface="Cambria" pitchFamily="18" charset="0"/>
              </a:rPr>
              <a:t>к сверстнику</a:t>
            </a:r>
          </a:p>
        </p:txBody>
      </p:sp>
      <p:sp>
        <p:nvSpPr>
          <p:cNvPr id="47111" name="TextBox 7"/>
          <p:cNvSpPr txBox="1">
            <a:spLocks noChangeArrowheads="1"/>
          </p:cNvSpPr>
          <p:nvPr/>
        </p:nvSpPr>
        <p:spPr bwMode="auto">
          <a:xfrm>
            <a:off x="3714750" y="2143125"/>
            <a:ext cx="36258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00FF"/>
                </a:solidFill>
                <a:latin typeface="Cambria" pitchFamily="18" charset="0"/>
              </a:rPr>
              <a:t>         Обращение </a:t>
            </a:r>
          </a:p>
          <a:p>
            <a:r>
              <a:rPr lang="ru-RU" sz="2400" b="1">
                <a:solidFill>
                  <a:srgbClr val="0000FF"/>
                </a:solidFill>
                <a:latin typeface="Cambria" pitchFamily="18" charset="0"/>
              </a:rPr>
              <a:t>ко взрослому человеку</a:t>
            </a:r>
          </a:p>
        </p:txBody>
      </p:sp>
      <p:sp>
        <p:nvSpPr>
          <p:cNvPr id="47112" name="TextBox 13"/>
          <p:cNvSpPr txBox="1">
            <a:spLocks noChangeArrowheads="1"/>
          </p:cNvSpPr>
          <p:nvPr/>
        </p:nvSpPr>
        <p:spPr bwMode="auto">
          <a:xfrm>
            <a:off x="357188" y="3143250"/>
            <a:ext cx="8429625" cy="273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6600CC"/>
                </a:solidFill>
                <a:latin typeface="Cambria" pitchFamily="18" charset="0"/>
              </a:rPr>
              <a:t>Местоимение </a:t>
            </a:r>
            <a:r>
              <a:rPr lang="ru-RU" sz="2800" b="1">
                <a:solidFill>
                  <a:srgbClr val="FF0000"/>
                </a:solidFill>
                <a:latin typeface="Cambria" pitchFamily="18" charset="0"/>
              </a:rPr>
              <a:t>вы</a:t>
            </a:r>
            <a:r>
              <a:rPr lang="ru-RU" sz="2400" b="1">
                <a:solidFill>
                  <a:srgbClr val="6600CC"/>
                </a:solidFill>
                <a:latin typeface="Cambria" pitchFamily="18" charset="0"/>
              </a:rPr>
              <a:t>  в обращении к одному лицу появилось в русской речи в 18 веке и употреблялось среди образованных людей дворянского происхождения. К слугам и крестьянам обращались только на ты, подчёркивая этим неравенство.</a:t>
            </a:r>
          </a:p>
          <a:p>
            <a:r>
              <a:rPr lang="ru-RU" sz="2400" b="1">
                <a:solidFill>
                  <a:srgbClr val="6600CC"/>
                </a:solidFill>
                <a:latin typeface="Cambria" pitchFamily="18" charset="0"/>
              </a:rPr>
              <a:t>Сейчас можно обидеть человека, если в речи местоимение </a:t>
            </a:r>
            <a:r>
              <a:rPr lang="ru-RU" sz="2400" b="1">
                <a:solidFill>
                  <a:srgbClr val="FF0000"/>
                </a:solidFill>
                <a:latin typeface="Cambria" pitchFamily="18" charset="0"/>
              </a:rPr>
              <a:t>ты</a:t>
            </a:r>
            <a:r>
              <a:rPr lang="ru-RU" sz="2400" b="1">
                <a:solidFill>
                  <a:srgbClr val="6600CC"/>
                </a:solidFill>
                <a:latin typeface="Cambria" pitchFamily="18" charset="0"/>
              </a:rPr>
              <a:t> употребить вместо </a:t>
            </a:r>
            <a:r>
              <a:rPr lang="ru-RU" sz="2400" b="1">
                <a:solidFill>
                  <a:srgbClr val="FF0000"/>
                </a:solidFill>
                <a:latin typeface="Cambria" pitchFamily="18" charset="0"/>
              </a:rPr>
              <a:t>вы</a:t>
            </a:r>
            <a:r>
              <a:rPr lang="ru-RU" sz="2400" b="1">
                <a:solidFill>
                  <a:srgbClr val="6600CC"/>
                </a:solidFill>
                <a:latin typeface="Cambria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Заголовок 1"/>
          <p:cNvSpPr>
            <a:spLocks noGrp="1"/>
          </p:cNvSpPr>
          <p:nvPr>
            <p:ph type="title"/>
          </p:nvPr>
        </p:nvSpPr>
        <p:spPr>
          <a:xfrm>
            <a:off x="571500" y="0"/>
            <a:ext cx="9144000" cy="1143000"/>
          </a:xfrm>
        </p:spPr>
        <p:txBody>
          <a:bodyPr/>
          <a:lstStyle/>
          <a:p>
            <a:pPr eaLnBrk="1" hangingPunct="1"/>
            <a:r>
              <a:rPr lang="ru-RU" sz="2800" b="1" smtClean="0">
                <a:solidFill>
                  <a:srgbClr val="FF0000"/>
                </a:solidFill>
              </a:rPr>
              <a:t>Использованная литература и  ресурсы Интернет</a:t>
            </a:r>
          </a:p>
        </p:txBody>
      </p:sp>
      <p:sp>
        <p:nvSpPr>
          <p:cNvPr id="48131" name="TextBox 2"/>
          <p:cNvSpPr txBox="1">
            <a:spLocks noChangeArrowheads="1"/>
          </p:cNvSpPr>
          <p:nvPr/>
        </p:nvSpPr>
        <p:spPr bwMode="auto">
          <a:xfrm>
            <a:off x="714375" y="1214438"/>
            <a:ext cx="7643813" cy="784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200000"/>
              </a:lnSpc>
              <a:buFont typeface="Franklin Gothic Book" pitchFamily="34" charset="0"/>
              <a:buAutoNum type="arabicPeriod"/>
            </a:pPr>
            <a:r>
              <a:rPr lang="ru-RU" b="1">
                <a:solidFill>
                  <a:srgbClr val="0000FF"/>
                </a:solidFill>
                <a:latin typeface="Cambria" pitchFamily="18" charset="0"/>
              </a:rPr>
              <a:t>Воителева Т.М., Герасименко Н.А. Русский язык. 6 класс: Краткий курс.-М.: Дрофа, 1997.-80с.</a:t>
            </a:r>
          </a:p>
          <a:p>
            <a:pPr marL="342900" indent="-342900">
              <a:lnSpc>
                <a:spcPct val="200000"/>
              </a:lnSpc>
              <a:buFont typeface="Franklin Gothic Book" pitchFamily="34" charset="0"/>
              <a:buAutoNum type="arabicPeriod"/>
            </a:pPr>
            <a:r>
              <a:rPr lang="ru-RU" b="1">
                <a:solidFill>
                  <a:srgbClr val="3333CC"/>
                </a:solidFill>
                <a:latin typeface="Cambria" pitchFamily="18" charset="0"/>
              </a:rPr>
              <a:t>Интернет – картинки, портреты поэтов, писателей</a:t>
            </a:r>
          </a:p>
          <a:p>
            <a:pPr marL="342900" indent="-342900">
              <a:lnSpc>
                <a:spcPct val="200000"/>
              </a:lnSpc>
              <a:buFont typeface="Franklin Gothic Book" pitchFamily="34" charset="0"/>
              <a:buAutoNum type="arabicPeriod"/>
            </a:pPr>
            <a:r>
              <a:rPr lang="ru-RU" b="1">
                <a:solidFill>
                  <a:srgbClr val="3333CC"/>
                </a:solidFill>
                <a:latin typeface="Cambria" pitchFamily="18" charset="0"/>
              </a:rPr>
              <a:t>Пословицы и поговорки.-Мн.:Харвест,2004.-320с.-(Золотая коллекция)</a:t>
            </a:r>
          </a:p>
          <a:p>
            <a:pPr marL="342900" indent="-342900">
              <a:lnSpc>
                <a:spcPct val="200000"/>
              </a:lnSpc>
              <a:buFont typeface="Franklin Gothic Book" pitchFamily="34" charset="0"/>
              <a:buAutoNum type="arabicPeriod"/>
            </a:pPr>
            <a:r>
              <a:rPr lang="ru-RU" b="1">
                <a:solidFill>
                  <a:srgbClr val="3333CC"/>
                </a:solidFill>
                <a:latin typeface="Cambria" pitchFamily="18" charset="0"/>
              </a:rPr>
              <a:t>Путешествие в страну  Поэзия/Сост.Л.А.Солвьёва,- Л.: Лениздат,1988.-575с.</a:t>
            </a:r>
          </a:p>
          <a:p>
            <a:pPr marL="342900" indent="-342900">
              <a:lnSpc>
                <a:spcPct val="200000"/>
              </a:lnSpc>
              <a:buFont typeface="Franklin Gothic Book" pitchFamily="34" charset="0"/>
              <a:buAutoNum type="arabicPeriod"/>
            </a:pPr>
            <a:r>
              <a:rPr lang="ru-RU" b="1">
                <a:solidFill>
                  <a:srgbClr val="0000FF"/>
                </a:solidFill>
                <a:latin typeface="Cambria" pitchFamily="18" charset="0"/>
              </a:rPr>
              <a:t>Современный русский язык. Ч.2. Словообразование .Морфология./ Н.М. Шанский, А.Н. Тихонов.- 2-е изд..- М.: Просвещение, 1987 г.</a:t>
            </a:r>
            <a:endParaRPr lang="ru-RU" b="1">
              <a:solidFill>
                <a:srgbClr val="3333CC"/>
              </a:solidFill>
              <a:latin typeface="Cambria" pitchFamily="18" charset="0"/>
            </a:endParaRPr>
          </a:p>
          <a:p>
            <a:pPr marL="342900" indent="-342900">
              <a:lnSpc>
                <a:spcPct val="200000"/>
              </a:lnSpc>
              <a:buFont typeface="Franklin Gothic Book" pitchFamily="34" charset="0"/>
              <a:buAutoNum type="arabicPeriod"/>
            </a:pPr>
            <a:endParaRPr lang="ru-RU" b="1">
              <a:solidFill>
                <a:srgbClr val="3333CC"/>
              </a:solidFill>
              <a:latin typeface="Cambria" pitchFamily="18" charset="0"/>
            </a:endParaRPr>
          </a:p>
          <a:p>
            <a:pPr marL="342900" indent="-342900">
              <a:lnSpc>
                <a:spcPct val="200000"/>
              </a:lnSpc>
              <a:buFont typeface="Franklin Gothic Book" pitchFamily="34" charset="0"/>
              <a:buAutoNum type="arabicPeriod"/>
            </a:pPr>
            <a:endParaRPr lang="ru-RU" b="1">
              <a:solidFill>
                <a:srgbClr val="3333CC"/>
              </a:solidFill>
              <a:latin typeface="Cambria" pitchFamily="18" charset="0"/>
            </a:endParaRPr>
          </a:p>
          <a:p>
            <a:pPr marL="342900" indent="-342900">
              <a:lnSpc>
                <a:spcPct val="200000"/>
              </a:lnSpc>
              <a:buFont typeface="Franklin Gothic Book" pitchFamily="34" charset="0"/>
              <a:buAutoNum type="arabicPeriod"/>
            </a:pPr>
            <a:endParaRPr lang="ru-RU" b="1">
              <a:solidFill>
                <a:srgbClr val="0000FF"/>
              </a:solidFill>
              <a:latin typeface="Cambria" pitchFamily="18" charset="0"/>
            </a:endParaRPr>
          </a:p>
          <a:p>
            <a:pPr marL="342900" indent="-342900">
              <a:lnSpc>
                <a:spcPct val="200000"/>
              </a:lnSpc>
              <a:buFont typeface="Franklin Gothic Book" pitchFamily="34" charset="0"/>
              <a:buAutoNum type="arabicPeriod"/>
            </a:pPr>
            <a:endParaRPr lang="ru-RU" b="1">
              <a:solidFill>
                <a:srgbClr val="3333CC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6" descr="C:\Documents and Settings\Елена\Рабочий стол\GE113_350A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428625" y="500063"/>
            <a:ext cx="8229600" cy="5697537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endParaRPr lang="ru-RU" sz="4400" i="1" smtClean="0"/>
          </a:p>
          <a:p>
            <a:pPr algn="ctr" eaLnBrk="1" hangingPunct="1">
              <a:buFont typeface="Arial" charset="0"/>
              <a:buNone/>
            </a:pPr>
            <a:endParaRPr lang="ru-RU" sz="4400" i="1" smtClean="0"/>
          </a:p>
          <a:p>
            <a:pPr eaLnBrk="1" hangingPunct="1">
              <a:buFont typeface="Arial" charset="0"/>
              <a:buNone/>
            </a:pPr>
            <a:r>
              <a:rPr lang="ru-RU" sz="3600" b="1" i="1" smtClean="0">
                <a:solidFill>
                  <a:srgbClr val="FF0000"/>
                </a:solidFill>
                <a:latin typeface="Arial" charset="0"/>
                <a:cs typeface="Arial" charset="0"/>
              </a:rPr>
              <a:t>Часть речи, которая  </a:t>
            </a:r>
            <a:r>
              <a:rPr lang="ru-RU" sz="3600" b="1" i="1" smtClean="0">
                <a:solidFill>
                  <a:srgbClr val="FF0000"/>
                </a:solidFill>
                <a:latin typeface="Arial" charset="0"/>
              </a:rPr>
              <a:t>указывает на предметы, признаки и количества, но не называет их.</a:t>
            </a:r>
          </a:p>
          <a:p>
            <a:pPr eaLnBrk="1" hangingPunct="1">
              <a:buFont typeface="Arial" charset="0"/>
              <a:buNone/>
            </a:pPr>
            <a:endParaRPr lang="ru-RU" smtClean="0">
              <a:solidFill>
                <a:srgbClr val="FF00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428750" y="5786438"/>
            <a:ext cx="1928813" cy="85725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C00000"/>
                </a:solidFill>
              </a:rPr>
              <a:t>Ответ</a:t>
            </a:r>
          </a:p>
        </p:txBody>
      </p:sp>
      <p:sp>
        <p:nvSpPr>
          <p:cNvPr id="12293" name="Text Box 9"/>
          <p:cNvSpPr txBox="1">
            <a:spLocks noChangeArrowheads="1"/>
          </p:cNvSpPr>
          <p:nvPr/>
        </p:nvSpPr>
        <p:spPr bwMode="auto">
          <a:xfrm>
            <a:off x="684213" y="787400"/>
            <a:ext cx="82089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solidFill>
                  <a:schemeClr val="hlink"/>
                </a:solidFill>
              </a:rPr>
              <a:t>1. Дайте определение местоимению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915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9156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223375" cy="694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7" name="TextBox 5"/>
          <p:cNvSpPr txBox="1">
            <a:spLocks noChangeArrowheads="1"/>
          </p:cNvSpPr>
          <p:nvPr/>
        </p:nvSpPr>
        <p:spPr bwMode="auto">
          <a:xfrm>
            <a:off x="857250" y="5500688"/>
            <a:ext cx="7521575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800" b="1">
                <a:solidFill>
                  <a:srgbClr val="FFFF00"/>
                </a:solidFill>
              </a:rPr>
              <a:t> </a:t>
            </a:r>
            <a:r>
              <a:rPr lang="ru-RU" sz="6600" b="1">
                <a:solidFill>
                  <a:srgbClr val="FFFF00"/>
                </a:solidFill>
              </a:rPr>
              <a:t>Парк</a:t>
            </a:r>
            <a:r>
              <a:rPr lang="ru-RU" sz="4800" b="1">
                <a:solidFill>
                  <a:srgbClr val="FFFF00"/>
                </a:solidFill>
              </a:rPr>
              <a:t> </a:t>
            </a:r>
            <a:r>
              <a:rPr lang="ru-RU" sz="5400" b="1">
                <a:solidFill>
                  <a:srgbClr val="FFFF00"/>
                </a:solidFill>
              </a:rPr>
              <a:t>Орешниковый</a:t>
            </a:r>
            <a:endParaRPr lang="ru-RU" sz="4800" b="1">
              <a:solidFill>
                <a:srgbClr val="FFFF00"/>
              </a:solidFill>
            </a:endParaRPr>
          </a:p>
        </p:txBody>
      </p:sp>
      <p:sp>
        <p:nvSpPr>
          <p:cNvPr id="49158" name="TextBox 5"/>
          <p:cNvSpPr txBox="1">
            <a:spLocks noChangeArrowheads="1"/>
          </p:cNvSpPr>
          <p:nvPr/>
        </p:nvSpPr>
        <p:spPr bwMode="auto">
          <a:xfrm>
            <a:off x="785813" y="5429250"/>
            <a:ext cx="398462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 b="1">
                <a:solidFill>
                  <a:srgbClr val="FFFF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FF0000"/>
                </a:solidFill>
                <a:latin typeface="Arial" charset="0"/>
                <a:cs typeface="Arial" charset="0"/>
              </a:rPr>
              <a:t>Грамматические орешки</a:t>
            </a:r>
          </a:p>
        </p:txBody>
      </p:sp>
      <p:sp>
        <p:nvSpPr>
          <p:cNvPr id="50179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 2" pitchFamily="18" charset="2"/>
              <a:buNone/>
            </a:pPr>
            <a:r>
              <a:rPr lang="ru-RU" sz="2800" b="1" smtClean="0">
                <a:solidFill>
                  <a:srgbClr val="3333CC"/>
                </a:solidFill>
                <a:latin typeface="Arial" charset="0"/>
                <a:cs typeface="Arial" charset="0"/>
              </a:rPr>
              <a:t>1). Какие два местоимения мешают транспорту? </a:t>
            </a:r>
          </a:p>
          <a:p>
            <a:pPr>
              <a:lnSpc>
                <a:spcPct val="150000"/>
              </a:lnSpc>
              <a:buFont typeface="Wingdings 2" pitchFamily="18" charset="2"/>
              <a:buNone/>
            </a:pPr>
            <a:r>
              <a:rPr lang="ru-RU" sz="2800" b="1" smtClean="0">
                <a:solidFill>
                  <a:srgbClr val="3333CC"/>
                </a:solidFill>
                <a:latin typeface="Arial" charset="0"/>
                <a:cs typeface="Arial" charset="0"/>
              </a:rPr>
              <a:t>2). Какие местоимения самые чистые?  </a:t>
            </a:r>
          </a:p>
          <a:p>
            <a:pPr>
              <a:lnSpc>
                <a:spcPct val="150000"/>
              </a:lnSpc>
              <a:buFont typeface="Wingdings 2" pitchFamily="18" charset="2"/>
              <a:buNone/>
            </a:pPr>
            <a:r>
              <a:rPr lang="ru-RU" sz="2800" b="1" smtClean="0">
                <a:solidFill>
                  <a:srgbClr val="3333CC"/>
                </a:solidFill>
                <a:latin typeface="Arial" charset="0"/>
                <a:cs typeface="Arial" charset="0"/>
              </a:rPr>
              <a:t>3). Первый слог звук, который издаёт лягушка, второй местоимение. А вместе они - овощ.  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Заголовок 2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39800"/>
          </a:xfrm>
        </p:spPr>
        <p:txBody>
          <a:bodyPr/>
          <a:lstStyle/>
          <a:p>
            <a:r>
              <a:rPr lang="ru-RU" b="1" smtClean="0">
                <a:solidFill>
                  <a:srgbClr val="FF0000"/>
                </a:solidFill>
                <a:latin typeface="Arial" charset="0"/>
                <a:cs typeface="Arial" charset="0"/>
              </a:rPr>
              <a:t>Грамматические орешки</a:t>
            </a:r>
            <a:endParaRPr lang="ru-RU" smtClean="0"/>
          </a:p>
        </p:txBody>
      </p:sp>
      <p:sp>
        <p:nvSpPr>
          <p:cNvPr id="5120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357188" y="1785938"/>
            <a:ext cx="8786812" cy="38576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2800" b="1" smtClean="0">
                <a:solidFill>
                  <a:srgbClr val="3333CC"/>
                </a:solidFill>
                <a:latin typeface="Arial" charset="0"/>
                <a:cs typeface="Arial" charset="0"/>
              </a:rPr>
              <a:t>1). Какие два местоимения мешают транспорту?                  			</a:t>
            </a:r>
            <a:r>
              <a:rPr lang="ru-RU" sz="36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я-мы</a:t>
            </a:r>
            <a:endParaRPr lang="ru-RU" sz="2800" b="1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>
              <a:buFont typeface="Wingdings 2" pitchFamily="18" charset="2"/>
              <a:buNone/>
            </a:pPr>
            <a:r>
              <a:rPr lang="ru-RU" sz="2800" b="1" smtClean="0">
                <a:solidFill>
                  <a:srgbClr val="3333CC"/>
                </a:solidFill>
                <a:latin typeface="Arial" charset="0"/>
                <a:cs typeface="Arial" charset="0"/>
              </a:rPr>
              <a:t>2). Какие местоимения самые чистые?  </a:t>
            </a:r>
          </a:p>
          <a:p>
            <a:pPr>
              <a:buFont typeface="Wingdings 2" pitchFamily="18" charset="2"/>
              <a:buNone/>
            </a:pPr>
            <a:r>
              <a:rPr lang="ru-RU" sz="2800" b="1" smtClean="0">
                <a:solidFill>
                  <a:srgbClr val="FF0000"/>
                </a:solidFill>
              </a:rPr>
              <a:t>                                 </a:t>
            </a:r>
            <a:r>
              <a:rPr lang="ru-RU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ВЫ, МЫ, ТЫ</a:t>
            </a:r>
            <a:endParaRPr lang="ru-RU" sz="2800" b="1" smtClean="0">
              <a:solidFill>
                <a:srgbClr val="3333CC"/>
              </a:solidFill>
              <a:latin typeface="Arial" charset="0"/>
              <a:cs typeface="Arial" charset="0"/>
            </a:endParaRPr>
          </a:p>
          <a:p>
            <a:pPr>
              <a:buFont typeface="Wingdings 2" pitchFamily="18" charset="2"/>
              <a:buNone/>
            </a:pPr>
            <a:r>
              <a:rPr lang="ru-RU" sz="2800" b="1" smtClean="0">
                <a:solidFill>
                  <a:srgbClr val="3333CC"/>
                </a:solidFill>
                <a:latin typeface="Arial" charset="0"/>
                <a:cs typeface="Arial" charset="0"/>
              </a:rPr>
              <a:t>3). Первый слог звук, который издаёт лягушка, второй местоимение. А вместе они - овощ.  </a:t>
            </a:r>
          </a:p>
          <a:p>
            <a:pPr>
              <a:buFont typeface="Wingdings 2" pitchFamily="18" charset="2"/>
              <a:buNone/>
            </a:pPr>
            <a:r>
              <a:rPr lang="ru-RU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                         ты-ква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FF0000"/>
                </a:solidFill>
                <a:latin typeface="Arial" charset="0"/>
                <a:cs typeface="Arial" charset="0"/>
              </a:rPr>
              <a:t>Грамматические орешки</a:t>
            </a:r>
            <a:endParaRPr lang="ru-RU" smtClean="0"/>
          </a:p>
        </p:txBody>
      </p:sp>
      <p:sp>
        <p:nvSpPr>
          <p:cNvPr id="53251" name="Содержимое 2"/>
          <p:cNvSpPr>
            <a:spLocks noGrp="1"/>
          </p:cNvSpPr>
          <p:nvPr>
            <p:ph sz="quarter" idx="1"/>
          </p:nvPr>
        </p:nvSpPr>
        <p:spPr>
          <a:xfrm>
            <a:off x="357188" y="2000250"/>
            <a:ext cx="8401050" cy="4572000"/>
          </a:xfrm>
        </p:spPr>
        <p:txBody>
          <a:bodyPr/>
          <a:lstStyle/>
          <a:p>
            <a:pPr marL="514350" indent="-514350">
              <a:buFont typeface="Wingdings 2" pitchFamily="18" charset="2"/>
              <a:buNone/>
              <a:defRPr/>
            </a:pPr>
            <a:r>
              <a:rPr lang="ru-RU" sz="3200" b="1" dirty="0" smtClean="0">
                <a:solidFill>
                  <a:srgbClr val="3333CC"/>
                </a:solidFill>
                <a:latin typeface="Arial" charset="0"/>
                <a:cs typeface="Arial" charset="0"/>
              </a:rPr>
              <a:t>             </a:t>
            </a:r>
            <a:r>
              <a:rPr lang="ru-RU" sz="32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4). Четвёртое лишнее</a:t>
            </a:r>
          </a:p>
          <a:p>
            <a:pPr marL="514350" indent="-514350">
              <a:buFont typeface="Wingdings 2" pitchFamily="18" charset="2"/>
              <a:buNone/>
              <a:defRPr/>
            </a:pPr>
            <a:r>
              <a:rPr lang="ru-RU" sz="3200" b="1" dirty="0" smtClean="0">
                <a:solidFill>
                  <a:srgbClr val="3333CC"/>
                </a:solidFill>
                <a:latin typeface="Arial" charset="0"/>
                <a:cs typeface="Arial" charset="0"/>
              </a:rPr>
              <a:t>1. он, она, оно, я  </a:t>
            </a:r>
          </a:p>
          <a:p>
            <a:pPr marL="514350" indent="-514350">
              <a:buFont typeface="Wingdings 2" pitchFamily="18" charset="2"/>
              <a:buNone/>
              <a:defRPr/>
            </a:pPr>
            <a:r>
              <a:rPr lang="ru-RU" sz="3200" b="1" dirty="0" smtClean="0">
                <a:solidFill>
                  <a:srgbClr val="3333CC"/>
                </a:solidFill>
                <a:latin typeface="Arial" charset="0"/>
                <a:cs typeface="Arial" charset="0"/>
              </a:rPr>
              <a:t>2. я, ты, они, он  </a:t>
            </a:r>
          </a:p>
          <a:p>
            <a:pPr marL="514350" indent="-514350">
              <a:buFont typeface="Wingdings 2" pitchFamily="18" charset="2"/>
              <a:buNone/>
              <a:defRPr/>
            </a:pPr>
            <a:r>
              <a:rPr lang="ru-RU" sz="3200" b="1" dirty="0" smtClean="0">
                <a:solidFill>
                  <a:srgbClr val="3333CC"/>
                </a:solidFill>
                <a:latin typeface="Arial" charset="0"/>
                <a:cs typeface="Arial" charset="0"/>
              </a:rPr>
              <a:t>3. мы, он, но, вы  </a:t>
            </a:r>
          </a:p>
          <a:p>
            <a:pPr marL="514350" indent="-514350">
              <a:buFont typeface="Wingdings 2" pitchFamily="18" charset="2"/>
              <a:buNone/>
              <a:defRPr/>
            </a:pPr>
            <a:r>
              <a:rPr lang="ru-RU" sz="3200" b="1" dirty="0" smtClean="0">
                <a:solidFill>
                  <a:srgbClr val="3333CC"/>
                </a:solidFill>
                <a:latin typeface="Arial" charset="0"/>
                <a:cs typeface="Arial" charset="0"/>
              </a:rPr>
              <a:t>4. ты, к, от, за </a:t>
            </a:r>
          </a:p>
          <a:p>
            <a:pPr marL="514350" indent="-514350">
              <a:buFont typeface="Wingdings 2" pitchFamily="18" charset="2"/>
              <a:buNone/>
              <a:defRPr/>
            </a:pPr>
            <a:r>
              <a:rPr lang="ru-RU" sz="3200" b="1" dirty="0" smtClean="0">
                <a:solidFill>
                  <a:srgbClr val="3333CC"/>
                </a:solidFill>
                <a:latin typeface="Arial" charset="0"/>
                <a:cs typeface="Arial" charset="0"/>
              </a:rPr>
              <a:t>5. мне, мну, мни, мнём  </a:t>
            </a:r>
          </a:p>
          <a:p>
            <a:pPr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FF0000"/>
                </a:solidFill>
                <a:latin typeface="Arial" charset="0"/>
                <a:cs typeface="Arial" charset="0"/>
              </a:rPr>
              <a:t>Грамматические орешки</a:t>
            </a:r>
            <a:endParaRPr lang="ru-RU" smtClean="0"/>
          </a:p>
        </p:txBody>
      </p:sp>
      <p:sp>
        <p:nvSpPr>
          <p:cNvPr id="53251" name="Содержимое 2"/>
          <p:cNvSpPr>
            <a:spLocks noGrp="1"/>
          </p:cNvSpPr>
          <p:nvPr>
            <p:ph sz="quarter" idx="1"/>
          </p:nvPr>
        </p:nvSpPr>
        <p:spPr>
          <a:xfrm>
            <a:off x="357188" y="1571625"/>
            <a:ext cx="8401050" cy="45720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3200" b="1" smtClean="0">
                <a:solidFill>
                  <a:srgbClr val="3333CC"/>
                </a:solidFill>
                <a:latin typeface="Arial" charset="0"/>
                <a:cs typeface="Arial" charset="0"/>
              </a:rPr>
              <a:t>		</a:t>
            </a:r>
            <a:r>
              <a:rPr lang="ru-RU" sz="3200" b="1" smtClean="0">
                <a:solidFill>
                  <a:srgbClr val="C00000"/>
                </a:solidFill>
                <a:latin typeface="Arial" charset="0"/>
                <a:cs typeface="Arial" charset="0"/>
              </a:rPr>
              <a:t>4). Четвёртое лишнее</a:t>
            </a:r>
          </a:p>
          <a:p>
            <a:pPr>
              <a:buFont typeface="Wingdings 2" pitchFamily="18" charset="2"/>
              <a:buNone/>
            </a:pPr>
            <a:r>
              <a:rPr lang="ru-RU" sz="3200" b="1" smtClean="0">
                <a:solidFill>
                  <a:srgbClr val="3333CC"/>
                </a:solidFill>
                <a:latin typeface="Arial" charset="0"/>
                <a:cs typeface="Arial" charset="0"/>
              </a:rPr>
              <a:t>1. он, она, оно, </a:t>
            </a:r>
            <a:r>
              <a:rPr lang="ru-RU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я </a:t>
            </a:r>
            <a:r>
              <a:rPr lang="ru-RU" sz="3200" b="1" smtClean="0">
                <a:solidFill>
                  <a:srgbClr val="3333CC"/>
                </a:solidFill>
                <a:latin typeface="Arial" charset="0"/>
                <a:cs typeface="Arial" charset="0"/>
              </a:rPr>
              <a:t> </a:t>
            </a:r>
          </a:p>
          <a:p>
            <a:pPr>
              <a:buFont typeface="Wingdings 2" pitchFamily="18" charset="2"/>
              <a:buNone/>
            </a:pPr>
            <a:r>
              <a:rPr lang="ru-RU" sz="3200" b="1" smtClean="0">
                <a:solidFill>
                  <a:srgbClr val="3333CC"/>
                </a:solidFill>
                <a:latin typeface="Arial" charset="0"/>
                <a:cs typeface="Arial" charset="0"/>
              </a:rPr>
              <a:t>2. я, ты, </a:t>
            </a:r>
            <a:r>
              <a:rPr lang="ru-RU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они</a:t>
            </a:r>
            <a:r>
              <a:rPr lang="ru-RU" sz="3200" b="1" smtClean="0">
                <a:solidFill>
                  <a:srgbClr val="3333CC"/>
                </a:solidFill>
                <a:latin typeface="Arial" charset="0"/>
                <a:cs typeface="Arial" charset="0"/>
              </a:rPr>
              <a:t>, он  </a:t>
            </a:r>
          </a:p>
          <a:p>
            <a:pPr>
              <a:buFont typeface="Wingdings 2" pitchFamily="18" charset="2"/>
              <a:buNone/>
            </a:pPr>
            <a:r>
              <a:rPr lang="ru-RU" sz="3200" b="1" smtClean="0">
                <a:solidFill>
                  <a:srgbClr val="3333CC"/>
                </a:solidFill>
                <a:latin typeface="Arial" charset="0"/>
                <a:cs typeface="Arial" charset="0"/>
              </a:rPr>
              <a:t>3. мы, он, </a:t>
            </a:r>
            <a:r>
              <a:rPr lang="ru-RU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но</a:t>
            </a:r>
            <a:r>
              <a:rPr lang="ru-RU" sz="3200" b="1" smtClean="0">
                <a:solidFill>
                  <a:srgbClr val="3333CC"/>
                </a:solidFill>
                <a:latin typeface="Arial" charset="0"/>
                <a:cs typeface="Arial" charset="0"/>
              </a:rPr>
              <a:t>, вы  </a:t>
            </a:r>
          </a:p>
          <a:p>
            <a:pPr>
              <a:buFont typeface="Wingdings 2" pitchFamily="18" charset="2"/>
              <a:buNone/>
            </a:pPr>
            <a:r>
              <a:rPr lang="ru-RU" sz="3200" b="1" smtClean="0">
                <a:solidFill>
                  <a:srgbClr val="3333CC"/>
                </a:solidFill>
                <a:latin typeface="Arial" charset="0"/>
                <a:cs typeface="Arial" charset="0"/>
              </a:rPr>
              <a:t>4. </a:t>
            </a:r>
            <a:r>
              <a:rPr lang="ru-RU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ты</a:t>
            </a:r>
            <a:r>
              <a:rPr lang="ru-RU" sz="3200" b="1" smtClean="0">
                <a:solidFill>
                  <a:srgbClr val="3333CC"/>
                </a:solidFill>
                <a:latin typeface="Arial" charset="0"/>
                <a:cs typeface="Arial" charset="0"/>
              </a:rPr>
              <a:t>, к, от, за</a:t>
            </a:r>
          </a:p>
          <a:p>
            <a:pPr>
              <a:lnSpc>
                <a:spcPct val="115000"/>
              </a:lnSpc>
              <a:spcAft>
                <a:spcPts val="1000"/>
              </a:spcAft>
              <a:buFont typeface="Wingdings 2" pitchFamily="18" charset="2"/>
              <a:buNone/>
            </a:pPr>
            <a:r>
              <a:rPr lang="ru-RU" sz="3200" b="1" smtClean="0">
                <a:solidFill>
                  <a:srgbClr val="3333CC"/>
                </a:solidFill>
                <a:latin typeface="Arial" charset="0"/>
                <a:cs typeface="Arial" charset="0"/>
              </a:rPr>
              <a:t> </a:t>
            </a:r>
            <a:r>
              <a:rPr lang="ru-RU" sz="3200" b="1" smtClean="0">
                <a:solidFill>
                  <a:srgbClr val="3333CC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</a:t>
            </a:r>
            <a:r>
              <a:rPr lang="ru-RU" sz="3200" smtClean="0">
                <a:solidFill>
                  <a:srgbClr val="3333CC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smtClean="0">
                <a:solidFill>
                  <a:srgbClr val="FF0000"/>
                </a:solidFill>
                <a:latin typeface="Arial" charset="0"/>
                <a:ea typeface="Calibri" pitchFamily="34" charset="0"/>
                <a:cs typeface="Arial" charset="0"/>
              </a:rPr>
              <a:t>мне</a:t>
            </a:r>
            <a:r>
              <a:rPr lang="ru-RU" sz="3200" b="1" smtClean="0">
                <a:solidFill>
                  <a:srgbClr val="3333CC"/>
                </a:solidFill>
                <a:latin typeface="Arial" charset="0"/>
                <a:ea typeface="Calibri" pitchFamily="34" charset="0"/>
                <a:cs typeface="Arial" charset="0"/>
              </a:rPr>
              <a:t>, мну, мни, мнём  </a:t>
            </a:r>
            <a:endParaRPr lang="ru-RU" sz="2800" b="1" smtClean="0">
              <a:solidFill>
                <a:srgbClr val="3333CC"/>
              </a:solidFill>
              <a:latin typeface="Arial" charset="0"/>
              <a:ea typeface="Calibri" pitchFamily="34" charset="0"/>
              <a:cs typeface="Arial" charset="0"/>
            </a:endParaRPr>
          </a:p>
          <a:p>
            <a:endParaRPr lang="ru-RU" sz="3200" b="1" smtClean="0">
              <a:solidFill>
                <a:srgbClr val="3333CC"/>
              </a:solidFill>
              <a:latin typeface="Arial" charset="0"/>
              <a:cs typeface="Arial" charset="0"/>
            </a:endParaRPr>
          </a:p>
          <a:p>
            <a:endParaRPr lang="ru-RU" sz="3200" b="1" smtClean="0">
              <a:solidFill>
                <a:srgbClr val="3333CC"/>
              </a:solidFill>
              <a:latin typeface="Arial" charset="0"/>
              <a:cs typeface="Arial" charset="0"/>
            </a:endParaRP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1371600" y="928688"/>
            <a:ext cx="7772400" cy="4572000"/>
          </a:xfrm>
        </p:spPr>
        <p:txBody>
          <a:bodyPr/>
          <a:lstStyle/>
          <a:p>
            <a:pPr>
              <a:defRPr/>
            </a:pPr>
            <a:endParaRPr lang="ru-RU" b="1" dirty="0" smtClean="0">
              <a:solidFill>
                <a:srgbClr val="3333CC"/>
              </a:solidFill>
              <a:latin typeface="Arial" charset="0"/>
              <a:cs typeface="Arial" charset="0"/>
            </a:endParaRPr>
          </a:p>
          <a:p>
            <a:pPr marL="514350" indent="-514350">
              <a:buFont typeface="Wingdings 2" pitchFamily="18" charset="2"/>
              <a:buNone/>
              <a:defRPr/>
            </a:pPr>
            <a:r>
              <a:rPr lang="ru-RU" b="1" dirty="0" smtClean="0">
                <a:solidFill>
                  <a:srgbClr val="3333CC"/>
                </a:solidFill>
                <a:latin typeface="Arial" charset="0"/>
                <a:cs typeface="Arial" charset="0"/>
              </a:rPr>
              <a:t>5) Какое местоимение превратится в союз, если его прочитать наоборот?  </a:t>
            </a:r>
          </a:p>
          <a:p>
            <a:pPr marL="514350" indent="-514350">
              <a:buFont typeface="Wingdings 2" pitchFamily="18" charset="2"/>
              <a:buNone/>
              <a:defRPr/>
            </a:pPr>
            <a:r>
              <a:rPr lang="ru-RU" b="1" dirty="0" smtClean="0">
                <a:solidFill>
                  <a:srgbClr val="3333CC"/>
                </a:solidFill>
                <a:latin typeface="Arial" charset="0"/>
                <a:cs typeface="Arial" charset="0"/>
              </a:rPr>
              <a:t>6) Прибавьте к указательному местоимению личное, чтобы получить то, что предлагает учитель, когда ученики пишут сочинения?  </a:t>
            </a:r>
          </a:p>
          <a:p>
            <a:pPr marL="514350" indent="-514350">
              <a:buFont typeface="Wingdings 2" pitchFamily="18" charset="2"/>
              <a:buNone/>
              <a:defRPr/>
            </a:pPr>
            <a:r>
              <a:rPr lang="ru-RU" b="1" dirty="0" smtClean="0">
                <a:solidFill>
                  <a:srgbClr val="3333CC"/>
                </a:solidFill>
                <a:latin typeface="Arial" charset="0"/>
                <a:cs typeface="Arial" charset="0"/>
              </a:rPr>
              <a:t>7). Из какого указательного местоимения, если прибавите к нему сотню, можно испечь пирог или хлеб?  </a:t>
            </a:r>
          </a:p>
          <a:p>
            <a:pPr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1371600" y="928688"/>
            <a:ext cx="7772400" cy="4572000"/>
          </a:xfrm>
        </p:spPr>
        <p:txBody>
          <a:bodyPr/>
          <a:lstStyle/>
          <a:p>
            <a:pPr marL="514350" indent="-514350">
              <a:buFont typeface="Wingdings 2" pitchFamily="18" charset="2"/>
              <a:buNone/>
              <a:defRPr/>
            </a:pPr>
            <a:r>
              <a:rPr lang="ru-RU" b="1" dirty="0" smtClean="0">
                <a:solidFill>
                  <a:srgbClr val="3333CC"/>
                </a:solidFill>
                <a:latin typeface="Arial" charset="0"/>
                <a:cs typeface="Arial" charset="0"/>
              </a:rPr>
              <a:t> </a:t>
            </a:r>
          </a:p>
          <a:p>
            <a:pPr marL="514350" indent="-514350">
              <a:buFont typeface="Wingdings 2" pitchFamily="18" charset="2"/>
              <a:buNone/>
              <a:defRPr/>
            </a:pPr>
            <a:r>
              <a:rPr lang="ru-RU" b="1" dirty="0" smtClean="0">
                <a:solidFill>
                  <a:srgbClr val="3333CC"/>
                </a:solidFill>
                <a:latin typeface="Arial" charset="0"/>
                <a:cs typeface="Arial" charset="0"/>
              </a:rPr>
              <a:t>5) Какое местоимение превратится в союз, если его прочитать наоборот?  </a:t>
            </a:r>
            <a:r>
              <a:rPr lang="ru-RU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он</a:t>
            </a:r>
            <a:endParaRPr lang="ru-RU" b="1" dirty="0" smtClean="0">
              <a:solidFill>
                <a:srgbClr val="3333CC"/>
              </a:solidFill>
              <a:latin typeface="Arial" charset="0"/>
              <a:cs typeface="Arial" charset="0"/>
            </a:endParaRPr>
          </a:p>
          <a:p>
            <a:pPr marL="514350" indent="-514350">
              <a:buFont typeface="Wingdings 2" pitchFamily="18" charset="2"/>
              <a:buNone/>
              <a:defRPr/>
            </a:pPr>
            <a:r>
              <a:rPr lang="ru-RU" b="1" dirty="0" smtClean="0">
                <a:solidFill>
                  <a:srgbClr val="3333CC"/>
                </a:solidFill>
                <a:latin typeface="Arial" charset="0"/>
                <a:cs typeface="Arial" charset="0"/>
              </a:rPr>
              <a:t>6) Прибавьте к указательному местоимению личное, чтобы получить то, что предлагает учитель, когда ученики пишут сочинения?  </a:t>
            </a:r>
            <a:r>
              <a:rPr lang="ru-RU" b="1" dirty="0" err="1" smtClean="0">
                <a:solidFill>
                  <a:srgbClr val="FF0000"/>
                </a:solidFill>
                <a:latin typeface="Arial" charset="0"/>
                <a:cs typeface="Arial" charset="0"/>
              </a:rPr>
              <a:t>Те-мы</a:t>
            </a:r>
            <a:endParaRPr lang="ru-RU" b="1" dirty="0" smtClean="0">
              <a:solidFill>
                <a:srgbClr val="3333CC"/>
              </a:solidFill>
              <a:latin typeface="Arial" charset="0"/>
              <a:cs typeface="Arial" charset="0"/>
            </a:endParaRPr>
          </a:p>
          <a:p>
            <a:pPr marL="514350" indent="-514350">
              <a:buFont typeface="Wingdings 2" pitchFamily="18" charset="2"/>
              <a:buNone/>
              <a:defRPr/>
            </a:pPr>
            <a:r>
              <a:rPr lang="ru-RU" b="1" dirty="0" smtClean="0">
                <a:solidFill>
                  <a:srgbClr val="3333CC"/>
                </a:solidFill>
                <a:latin typeface="Arial" charset="0"/>
                <a:cs typeface="Arial" charset="0"/>
              </a:rPr>
              <a:t>7). Из какого указательного местоимения, если прибавите к нему сотню, можно испечь пирог или хлеб?  </a:t>
            </a:r>
            <a:r>
              <a:rPr lang="ru-RU" b="1" dirty="0" err="1" smtClean="0">
                <a:solidFill>
                  <a:srgbClr val="FF0000"/>
                </a:solidFill>
                <a:latin typeface="Arial" charset="0"/>
                <a:cs typeface="Arial" charset="0"/>
              </a:rPr>
              <a:t>Те-сто</a:t>
            </a:r>
            <a:endParaRPr lang="ru-RU" b="1" dirty="0" smtClean="0">
              <a:solidFill>
                <a:srgbClr val="3333CC"/>
              </a:solidFill>
              <a:latin typeface="Arial" charset="0"/>
              <a:cs typeface="Arial" charset="0"/>
            </a:endParaRPr>
          </a:p>
          <a:p>
            <a:pPr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5632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0"/>
            <a:ext cx="9126538" cy="6858000"/>
          </a:xfrm>
          <a:noFill/>
        </p:spPr>
      </p:pic>
      <p:sp>
        <p:nvSpPr>
          <p:cNvPr id="56324" name="TextBox 4"/>
          <p:cNvSpPr txBox="1">
            <a:spLocks noChangeArrowheads="1"/>
          </p:cNvSpPr>
          <p:nvPr/>
        </p:nvSpPr>
        <p:spPr bwMode="auto">
          <a:xfrm>
            <a:off x="571500" y="5643563"/>
            <a:ext cx="57848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5400" b="1">
                <a:solidFill>
                  <a:srgbClr val="FFFF00"/>
                </a:solidFill>
              </a:rPr>
              <a:t>Ручей Тестовый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4196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313" y="1071563"/>
            <a:ext cx="8643937" cy="5429250"/>
          </a:xfrm>
        </p:spPr>
        <p:txBody>
          <a:bodyPr rtlCol="0">
            <a:normAutofit fontScale="62500" lnSpcReduction="20000"/>
          </a:bodyPr>
          <a:lstStyle/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400" b="1" i="1" dirty="0" smtClean="0">
                <a:latin typeface="Times New Roman" pitchFamily="18" charset="0"/>
                <a:cs typeface="Times New Roman" pitchFamily="18" charset="0"/>
              </a:rPr>
              <a:t>1. Укажите строчку, в которой записаны только личные местоимения.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а) у них, обо мне, я, тебя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б) за ними, мой, себя, тот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в) вам, твой, вас, когда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г) к нам, нами, этот, никто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400" b="1" i="1" dirty="0" smtClean="0">
                <a:latin typeface="Times New Roman" pitchFamily="18" charset="0"/>
                <a:cs typeface="Times New Roman" pitchFamily="18" charset="0"/>
              </a:rPr>
              <a:t>2. Какую часть речи не может заменить местоимение в тексте?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а) имя существительное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б) имя прилагательное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в) глагол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г) имя числительное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3428993" y="214290"/>
            <a:ext cx="1673535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+mn-lt"/>
              </a:rPr>
              <a:t>Тест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4196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88" y="214313"/>
            <a:ext cx="8786812" cy="6286500"/>
          </a:xfrm>
        </p:spPr>
        <p:txBody>
          <a:bodyPr/>
          <a:lstStyle/>
          <a:p>
            <a:pPr algn="l"/>
            <a:r>
              <a:rPr lang="ru-RU" sz="2000" b="1" i="1" smtClean="0">
                <a:latin typeface="Times New Roman" pitchFamily="18" charset="0"/>
                <a:cs typeface="Times New Roman" pitchFamily="18" charset="0"/>
              </a:rPr>
              <a:t>3. Какую особенность имеет склонение местоимений 3-го лица?</a:t>
            </a:r>
          </a:p>
          <a:p>
            <a:pPr algn="l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а) местоимения 3-го лица не имеют формы именительного падежа</a:t>
            </a:r>
          </a:p>
          <a:p>
            <a:pPr algn="l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б) в косвенных падежах к местоимению 3 лица после предлога добавляется согласный Н </a:t>
            </a:r>
          </a:p>
          <a:p>
            <a:pPr algn="l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в) местоимения 3 лица не имеют формы множественного числа</a:t>
            </a:r>
          </a:p>
          <a:p>
            <a:pPr algn="l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г) местоимения 3 лица не склоняются</a:t>
            </a:r>
          </a:p>
          <a:p>
            <a:pPr algn="l"/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l"/>
            <a:r>
              <a:rPr lang="ru-RU" sz="2000" b="1" i="1" smtClean="0">
                <a:latin typeface="Times New Roman" pitchFamily="18" charset="0"/>
                <a:cs typeface="Times New Roman" pitchFamily="18" charset="0"/>
              </a:rPr>
              <a:t>4. Укажите неверное утверждение.</a:t>
            </a:r>
          </a:p>
          <a:p>
            <a:pPr algn="l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а) возвратное местоимение СЕБЯ принадлежит к группе местоимений-существительных</a:t>
            </a:r>
          </a:p>
          <a:p>
            <a:pPr algn="l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б) возвратное местоимение СЕБЯ не имеет именительного падежа</a:t>
            </a:r>
          </a:p>
          <a:p>
            <a:pPr algn="l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в) возвратное местоимение СЕБЯ указывает, что совершаемое действие направлено на само действующее лицо</a:t>
            </a:r>
          </a:p>
          <a:p>
            <a:pPr algn="l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г) возвратное местоимение СЕБЯ изменяется по родам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6" descr="C:\Documents and Settings\Елена\Рабочий стол\GE113_350A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Содержимое 2"/>
          <p:cNvSpPr>
            <a:spLocks noGrp="1"/>
          </p:cNvSpPr>
          <p:nvPr>
            <p:ph idx="1"/>
          </p:nvPr>
        </p:nvSpPr>
        <p:spPr>
          <a:xfrm>
            <a:off x="285750" y="2214563"/>
            <a:ext cx="8229600" cy="2049462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ru-RU" sz="3600" b="1" i="1" dirty="0" smtClean="0">
                <a:solidFill>
                  <a:srgbClr val="FF0000"/>
                </a:solidFill>
                <a:latin typeface="Arial" charset="0"/>
              </a:rPr>
              <a:t>Изменяются по падежам, некоторые по родам и числам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ru-RU" sz="3600" b="1" i="1" dirty="0" smtClean="0">
                <a:solidFill>
                  <a:srgbClr val="FF0000"/>
                </a:solidFill>
                <a:latin typeface="Arial" charset="0"/>
              </a:rPr>
              <a:t>В предложении – подлежащее, дополнение, определение.</a:t>
            </a:r>
          </a:p>
          <a:p>
            <a:pPr algn="ctr" eaLnBrk="1" hangingPunct="1">
              <a:buFont typeface="Arial" charset="0"/>
              <a:buNone/>
              <a:defRPr/>
            </a:pPr>
            <a:endParaRPr lang="ru-RU" sz="4800" i="1" dirty="0" smtClean="0">
              <a:solidFill>
                <a:srgbClr val="C00000"/>
              </a:solidFill>
            </a:endParaRPr>
          </a:p>
          <a:p>
            <a:pPr algn="ctr" eaLnBrk="1" hangingPunct="1">
              <a:buFont typeface="Arial" charset="0"/>
              <a:buNone/>
              <a:defRPr/>
            </a:pPr>
            <a:endParaRPr lang="ru-RU" sz="4000" dirty="0" smtClean="0">
              <a:solidFill>
                <a:srgbClr val="0D0D0D"/>
              </a:solidFill>
            </a:endParaRPr>
          </a:p>
          <a:p>
            <a:pPr algn="ctr" eaLnBrk="1" hangingPunct="1">
              <a:buFont typeface="Arial" charset="0"/>
              <a:buNone/>
              <a:defRPr/>
            </a:pPr>
            <a:endParaRPr lang="ru-RU" sz="4000" i="1" dirty="0" smtClean="0">
              <a:solidFill>
                <a:srgbClr val="00206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143750" y="5786438"/>
            <a:ext cx="1785938" cy="85725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C00000"/>
                </a:solidFill>
              </a:rPr>
              <a:t>Ответ</a:t>
            </a:r>
          </a:p>
        </p:txBody>
      </p:sp>
      <p:sp>
        <p:nvSpPr>
          <p:cNvPr id="13317" name="Text Box 10"/>
          <p:cNvSpPr txBox="1">
            <a:spLocks noChangeArrowheads="1"/>
          </p:cNvSpPr>
          <p:nvPr/>
        </p:nvSpPr>
        <p:spPr bwMode="auto">
          <a:xfrm>
            <a:off x="357188" y="785813"/>
            <a:ext cx="94107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0000FF"/>
                </a:solidFill>
              </a:rPr>
              <a:t>2. Как изменяются  местоимения</a:t>
            </a:r>
            <a:r>
              <a:rPr lang="ru-RU" sz="3600" b="1">
                <a:solidFill>
                  <a:srgbClr val="0000FF"/>
                </a:solidFill>
              </a:rPr>
              <a:t>?</a:t>
            </a:r>
          </a:p>
          <a:p>
            <a:r>
              <a:rPr lang="ru-RU" sz="4000" b="1">
                <a:solidFill>
                  <a:srgbClr val="0000FF"/>
                </a:solidFill>
              </a:rPr>
              <a:t>     Чем бывают в предложении?</a:t>
            </a:r>
            <a:endParaRPr lang="ru-RU" sz="4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9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4117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5" y="428625"/>
            <a:ext cx="8215313" cy="5210175"/>
          </a:xfrm>
        </p:spPr>
        <p:txBody>
          <a:bodyPr/>
          <a:lstStyle/>
          <a:p>
            <a:pPr algn="l"/>
            <a:r>
              <a:rPr lang="ru-RU" sz="2800" b="1" i="1" smtClean="0">
                <a:latin typeface="Times New Roman" pitchFamily="18" charset="0"/>
                <a:cs typeface="Times New Roman" pitchFamily="18" charset="0"/>
              </a:rPr>
              <a:t>5. Продолжите фразу.</a:t>
            </a:r>
          </a:p>
          <a:p>
            <a:pPr algn="l"/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Притяжательные местоимения в предложении обычно бывают…</a:t>
            </a:r>
            <a:endParaRPr lang="ru-RU" sz="280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l"/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а) определением</a:t>
            </a:r>
          </a:p>
          <a:p>
            <a:pPr algn="l"/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б) дополнением</a:t>
            </a:r>
          </a:p>
          <a:p>
            <a:pPr algn="l"/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в) обстоятельством</a:t>
            </a:r>
          </a:p>
          <a:p>
            <a:pPr algn="l"/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г) сказуемым </a:t>
            </a:r>
          </a:p>
          <a:p>
            <a:endParaRPr 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43137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Содержимое 2"/>
          <p:cNvSpPr>
            <a:spLocks noGrp="1"/>
          </p:cNvSpPr>
          <p:nvPr>
            <p:ph idx="4294967295"/>
          </p:nvPr>
        </p:nvSpPr>
        <p:spPr>
          <a:xfrm>
            <a:off x="0" y="928688"/>
            <a:ext cx="8715375" cy="4525962"/>
          </a:xfrm>
        </p:spPr>
        <p:txBody>
          <a:bodyPr/>
          <a:lstStyle/>
          <a:p>
            <a:pPr>
              <a:buFontTx/>
              <a:buNone/>
            </a:pPr>
            <a:r>
              <a:rPr lang="ru-RU" b="1" smtClean="0">
                <a:solidFill>
                  <a:srgbClr val="FF0000"/>
                </a:solidFill>
              </a:rPr>
              <a:t> </a:t>
            </a:r>
            <a:r>
              <a:rPr lang="ru-RU" sz="6000" b="1" smtClean="0">
                <a:solidFill>
                  <a:srgbClr val="FF0000"/>
                </a:solidFill>
              </a:rPr>
              <a:t>Ключи</a:t>
            </a:r>
            <a:endParaRPr lang="ru-RU" sz="6000" b="1" smtClean="0">
              <a:solidFill>
                <a:srgbClr val="3333CC"/>
              </a:solidFill>
            </a:endParaRPr>
          </a:p>
          <a:p>
            <a:pPr>
              <a:buFontTx/>
              <a:buNone/>
            </a:pPr>
            <a:r>
              <a:rPr lang="ru-RU" sz="6000" b="1" smtClean="0">
                <a:solidFill>
                  <a:srgbClr val="3333CC"/>
                </a:solidFill>
              </a:rPr>
              <a:t>          </a:t>
            </a:r>
          </a:p>
          <a:p>
            <a:pPr>
              <a:buFontTx/>
              <a:buNone/>
            </a:pPr>
            <a:r>
              <a:rPr lang="ru-RU" sz="6600" b="1" smtClean="0">
                <a:solidFill>
                  <a:srgbClr val="3333CC"/>
                </a:solidFill>
              </a:rPr>
              <a:t>        А В Б  Г А </a:t>
            </a:r>
            <a:endParaRPr lang="ru-RU" sz="3600" b="1" smtClean="0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ru-RU" b="1" smtClean="0">
                <a:solidFill>
                  <a:srgbClr val="FF0000"/>
                </a:solidFill>
              </a:rPr>
              <a:t> </a:t>
            </a:r>
          </a:p>
          <a:p>
            <a:pPr>
              <a:buFontTx/>
              <a:buNone/>
            </a:pPr>
            <a:r>
              <a:rPr lang="ru-RU" smtClean="0"/>
              <a:t>                                                                                            </a:t>
            </a:r>
            <a:endParaRPr lang="ru-RU" b="1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6144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0"/>
            <a:ext cx="9174163" cy="6858000"/>
          </a:xfrm>
          <a:noFill/>
        </p:spPr>
      </p:pic>
      <p:sp>
        <p:nvSpPr>
          <p:cNvPr id="61444" name="TextBox 4"/>
          <p:cNvSpPr txBox="1">
            <a:spLocks noChangeArrowheads="1"/>
          </p:cNvSpPr>
          <p:nvPr/>
        </p:nvSpPr>
        <p:spPr bwMode="auto">
          <a:xfrm>
            <a:off x="428625" y="5572125"/>
            <a:ext cx="751998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5400" b="1">
                <a:solidFill>
                  <a:srgbClr val="FFFF00"/>
                </a:solidFill>
              </a:rPr>
              <a:t>Площадь Творчества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458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000625" y="1357313"/>
            <a:ext cx="3146425" cy="2771775"/>
          </a:xfrm>
          <a:noFill/>
        </p:spPr>
      </p:pic>
      <p:pic>
        <p:nvPicPr>
          <p:cNvPr id="62467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14375" y="357188"/>
            <a:ext cx="3725863" cy="313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468" name="TextBox 3"/>
          <p:cNvSpPr txBox="1">
            <a:spLocks noChangeArrowheads="1"/>
          </p:cNvSpPr>
          <p:nvPr/>
        </p:nvSpPr>
        <p:spPr bwMode="auto">
          <a:xfrm>
            <a:off x="428625" y="4857750"/>
            <a:ext cx="82867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3333CC"/>
                </a:solidFill>
              </a:rPr>
              <a:t>Работа в парах. Составить памятку  </a:t>
            </a:r>
            <a:r>
              <a:rPr lang="ru-RU" sz="2400" b="1">
                <a:solidFill>
                  <a:srgbClr val="FF0000"/>
                </a:solidFill>
              </a:rPr>
              <a:t>«Правила дорожного движения  для пешехода» </a:t>
            </a:r>
            <a:r>
              <a:rPr lang="ru-RU" sz="2400" b="1">
                <a:solidFill>
                  <a:srgbClr val="3333CC"/>
                </a:solidFill>
              </a:rPr>
              <a:t>,   использовать  разные разряды местоимений.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458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Рисунок 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143500" y="4143375"/>
            <a:ext cx="1068388" cy="176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3491" name="Rectangle 1"/>
          <p:cNvSpPr>
            <a:spLocks noChangeArrowheads="1"/>
          </p:cNvSpPr>
          <p:nvPr/>
        </p:nvSpPr>
        <p:spPr bwMode="auto">
          <a:xfrm>
            <a:off x="3071813" y="2214563"/>
            <a:ext cx="6072187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2400" b="1">
                <a:solidFill>
                  <a:srgbClr val="FF0000"/>
                </a:solidFill>
                <a:ea typeface="Calibri" pitchFamily="34" charset="0"/>
                <a:cs typeface="Arial" charset="0"/>
              </a:rPr>
              <a:t>На дороге не спеши -</a:t>
            </a:r>
            <a:endParaRPr lang="ru-RU" sz="1200" b="1">
              <a:solidFill>
                <a:srgbClr val="FF0000"/>
              </a:solidFill>
              <a:ea typeface="Calibri" pitchFamily="34" charset="0"/>
              <a:cs typeface="Arial" charset="0"/>
            </a:endParaRPr>
          </a:p>
          <a:p>
            <a:pPr eaLnBrk="0" hangingPunct="0"/>
            <a:r>
              <a:rPr lang="ru-RU" sz="2400" b="1">
                <a:solidFill>
                  <a:srgbClr val="FF0000"/>
                </a:solidFill>
                <a:ea typeface="Calibri" pitchFamily="34" charset="0"/>
                <a:cs typeface="Arial" charset="0"/>
              </a:rPr>
              <a:t>Никуда ты не опоздаешь!</a:t>
            </a:r>
            <a:endParaRPr lang="ru-RU" sz="1200" b="1">
              <a:solidFill>
                <a:srgbClr val="FF0000"/>
              </a:solidFill>
              <a:ea typeface="Calibri" pitchFamily="34" charset="0"/>
              <a:cs typeface="Arial" charset="0"/>
            </a:endParaRPr>
          </a:p>
          <a:p>
            <a:pPr eaLnBrk="0" hangingPunct="0"/>
            <a:r>
              <a:rPr lang="ru-RU" sz="2400" b="1">
                <a:solidFill>
                  <a:srgbClr val="FF0000"/>
                </a:solidFill>
                <a:ea typeface="Calibri" pitchFamily="34" charset="0"/>
                <a:cs typeface="Arial" charset="0"/>
              </a:rPr>
              <a:t>Правила пешехода  выполняешь-</a:t>
            </a:r>
            <a:endParaRPr lang="ru-RU" sz="1200" b="1">
              <a:solidFill>
                <a:srgbClr val="FF0000"/>
              </a:solidFill>
              <a:ea typeface="Calibri" pitchFamily="34" charset="0"/>
              <a:cs typeface="Arial" charset="0"/>
            </a:endParaRPr>
          </a:p>
          <a:p>
            <a:pPr eaLnBrk="0" hangingPunct="0"/>
            <a:r>
              <a:rPr lang="ru-RU" sz="2400" b="1">
                <a:solidFill>
                  <a:srgbClr val="FF0000"/>
                </a:solidFill>
                <a:ea typeface="Calibri" pitchFamily="34" charset="0"/>
                <a:cs typeface="Arial" charset="0"/>
              </a:rPr>
              <a:t>Здоровье своё надолго сохраняешь!</a:t>
            </a:r>
            <a:endParaRPr lang="ru-RU" sz="3600" b="1">
              <a:solidFill>
                <a:srgbClr val="FF0000"/>
              </a:solidFill>
              <a:ea typeface="Calibri" pitchFamily="34" charset="0"/>
              <a:cs typeface="Arial" charset="0"/>
            </a:endParaRPr>
          </a:p>
        </p:txBody>
      </p:sp>
      <p:pic>
        <p:nvPicPr>
          <p:cNvPr id="63492" name="Рисунок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929188" y="357188"/>
            <a:ext cx="1152525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3493" name="TextBox 4"/>
          <p:cNvSpPr txBox="1">
            <a:spLocks noChangeArrowheads="1"/>
          </p:cNvSpPr>
          <p:nvPr/>
        </p:nvSpPr>
        <p:spPr bwMode="auto">
          <a:xfrm>
            <a:off x="285750" y="642938"/>
            <a:ext cx="357187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i="1">
                <a:solidFill>
                  <a:srgbClr val="3333CC"/>
                </a:solidFill>
              </a:rPr>
              <a:t>ПАМЯТКА, составленная учителем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458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Содержимое 2"/>
          <p:cNvSpPr>
            <a:spLocks noGrp="1"/>
          </p:cNvSpPr>
          <p:nvPr>
            <p:ph idx="4294967295"/>
          </p:nvPr>
        </p:nvSpPr>
        <p:spPr>
          <a:xfrm>
            <a:off x="0" y="928688"/>
            <a:ext cx="8715375" cy="4525962"/>
          </a:xfrm>
        </p:spPr>
        <p:txBody>
          <a:bodyPr/>
          <a:lstStyle/>
          <a:p>
            <a:pPr>
              <a:buFontTx/>
              <a:buNone/>
            </a:pPr>
            <a:r>
              <a:rPr lang="ru-RU" b="1" smtClean="0">
                <a:solidFill>
                  <a:srgbClr val="FF0000"/>
                </a:solidFill>
              </a:rPr>
              <a:t>      …Местоимения выделяются в особый класс слов – заменителей, которые, как «запасные игроки» на футбольном поле или «дублёры» в театре, выходят на поле, когда вынужденно «освобождают игру» знаменательные слова.</a:t>
            </a:r>
          </a:p>
          <a:p>
            <a:pPr>
              <a:buFontTx/>
              <a:buNone/>
            </a:pPr>
            <a:r>
              <a:rPr lang="ru-RU" b="1" smtClean="0">
                <a:solidFill>
                  <a:srgbClr val="FF0000"/>
                </a:solidFill>
              </a:rPr>
              <a:t> </a:t>
            </a:r>
          </a:p>
          <a:p>
            <a:pPr>
              <a:buFontTx/>
              <a:buNone/>
            </a:pPr>
            <a:r>
              <a:rPr lang="ru-RU" smtClean="0"/>
              <a:t>                                                                                              </a:t>
            </a:r>
            <a:r>
              <a:rPr lang="ru-RU" sz="3600" smtClean="0"/>
              <a:t>  </a:t>
            </a:r>
            <a:r>
              <a:rPr lang="ru-RU" sz="3600" b="1" smtClean="0">
                <a:solidFill>
                  <a:srgbClr val="3333CC"/>
                </a:solidFill>
              </a:rPr>
              <a:t>А.А.Реформатский</a:t>
            </a:r>
            <a:endParaRPr lang="ru-RU" b="1" smtClean="0">
              <a:solidFill>
                <a:srgbClr val="3333CC"/>
              </a:solidFill>
            </a:endParaRPr>
          </a:p>
          <a:p>
            <a:pPr>
              <a:buFontTx/>
              <a:buNone/>
            </a:pPr>
            <a:r>
              <a:rPr lang="ru-RU" smtClean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458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"/>
          <p:cNvSpPr>
            <a:spLocks noChangeArrowheads="1"/>
          </p:cNvSpPr>
          <p:nvPr/>
        </p:nvSpPr>
        <p:spPr bwMode="auto">
          <a:xfrm>
            <a:off x="214313" y="1428750"/>
            <a:ext cx="85598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 eaLnBrk="0" hangingPunct="0"/>
            <a:r>
              <a:rPr lang="ru-RU" sz="4000" b="1">
                <a:solidFill>
                  <a:srgbClr val="FF0000"/>
                </a:solidFill>
                <a:ea typeface="Calibri" pitchFamily="34" charset="0"/>
                <a:cs typeface="Arial" charset="0"/>
              </a:rPr>
              <a:t>Рефлексия</a:t>
            </a:r>
          </a:p>
          <a:p>
            <a:pPr algn="just" eaLnBrk="0" hangingPunct="0"/>
            <a:endParaRPr lang="ru-RU" sz="3200">
              <a:solidFill>
                <a:srgbClr val="FF0000"/>
              </a:solidFill>
              <a:ea typeface="Calibri" pitchFamily="34" charset="0"/>
              <a:cs typeface="Arial" charset="0"/>
            </a:endParaRPr>
          </a:p>
          <a:p>
            <a:pPr algn="just" eaLnBrk="0" hangingPunct="0"/>
            <a:endParaRPr lang="ru-RU" sz="1600">
              <a:solidFill>
                <a:srgbClr val="FF0000"/>
              </a:solidFill>
              <a:ea typeface="Calibri" pitchFamily="34" charset="0"/>
              <a:cs typeface="Arial" charset="0"/>
            </a:endParaRPr>
          </a:p>
          <a:p>
            <a:pPr algn="just" eaLnBrk="0" hangingPunct="0"/>
            <a:r>
              <a:rPr lang="ru-RU" sz="3200" b="1">
                <a:solidFill>
                  <a:srgbClr val="3333CC"/>
                </a:solidFill>
                <a:ea typeface="Calibri" pitchFamily="34" charset="0"/>
                <a:cs typeface="Arial" charset="0"/>
              </a:rPr>
              <a:t>Удалось ли нам  выполнить цели урока?</a:t>
            </a:r>
            <a:endParaRPr lang="ru-RU" sz="1600" b="1">
              <a:solidFill>
                <a:srgbClr val="3333CC"/>
              </a:solidFill>
              <a:ea typeface="Calibri" pitchFamily="34" charset="0"/>
              <a:cs typeface="Arial" charset="0"/>
            </a:endParaRPr>
          </a:p>
          <a:p>
            <a:pPr algn="just" eaLnBrk="0" hangingPunct="0"/>
            <a:r>
              <a:rPr lang="ru-RU" sz="3200" b="1">
                <a:solidFill>
                  <a:srgbClr val="3333CC"/>
                </a:solidFill>
                <a:ea typeface="Calibri" pitchFamily="34" charset="0"/>
                <a:cs typeface="Arial" charset="0"/>
              </a:rPr>
              <a:t>Что хорошо получилось?</a:t>
            </a:r>
            <a:endParaRPr lang="ru-RU" sz="1600" b="1">
              <a:solidFill>
                <a:srgbClr val="3333CC"/>
              </a:solidFill>
              <a:ea typeface="Calibri" pitchFamily="34" charset="0"/>
              <a:cs typeface="Arial" charset="0"/>
            </a:endParaRPr>
          </a:p>
          <a:p>
            <a:pPr algn="just" eaLnBrk="0" hangingPunct="0"/>
            <a:r>
              <a:rPr lang="ru-RU" sz="3200" b="1">
                <a:solidFill>
                  <a:srgbClr val="3333CC"/>
                </a:solidFill>
                <a:ea typeface="Calibri" pitchFamily="34" charset="0"/>
                <a:cs typeface="Arial" charset="0"/>
              </a:rPr>
              <a:t>Над чем надо ещё поработать?</a:t>
            </a:r>
            <a:endParaRPr lang="ru-RU" sz="1600" b="1">
              <a:solidFill>
                <a:srgbClr val="3333CC"/>
              </a:solidFill>
              <a:ea typeface="Calibri" pitchFamily="34" charset="0"/>
              <a:cs typeface="Arial" charset="0"/>
            </a:endParaRPr>
          </a:p>
          <a:p>
            <a:pPr algn="just" eaLnBrk="0" hangingPunct="0"/>
            <a:r>
              <a:rPr lang="ru-RU" sz="3200" b="1">
                <a:solidFill>
                  <a:srgbClr val="3333CC"/>
                </a:solidFill>
                <a:ea typeface="Calibri" pitchFamily="34" charset="0"/>
                <a:cs typeface="Arial" charset="0"/>
              </a:rPr>
              <a:t>За что можете себя похвалить?</a:t>
            </a:r>
            <a:endParaRPr lang="ru-RU" sz="4400" b="1">
              <a:solidFill>
                <a:srgbClr val="3333CC"/>
              </a:solidFill>
              <a:ea typeface="Calibri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458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1"/>
          <p:cNvSpPr>
            <a:spLocks noChangeArrowheads="1"/>
          </p:cNvSpPr>
          <p:nvPr/>
        </p:nvSpPr>
        <p:spPr bwMode="auto">
          <a:xfrm>
            <a:off x="214313" y="642938"/>
            <a:ext cx="8215312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2800" b="1">
                <a:solidFill>
                  <a:srgbClr val="FF0000"/>
                </a:solidFill>
                <a:ea typeface="Calibri" pitchFamily="34" charset="0"/>
                <a:cs typeface="Arial" charset="0"/>
              </a:rPr>
              <a:t>             Домашнее задание</a:t>
            </a:r>
          </a:p>
          <a:p>
            <a:pPr eaLnBrk="0" hangingPunct="0"/>
            <a:endParaRPr lang="ru-RU" sz="2800" b="1">
              <a:solidFill>
                <a:srgbClr val="FF0000"/>
              </a:solidFill>
              <a:ea typeface="Calibri" pitchFamily="34" charset="0"/>
              <a:cs typeface="Arial" charset="0"/>
            </a:endParaRPr>
          </a:p>
          <a:p>
            <a:pPr eaLnBrk="0" hangingPunct="0"/>
            <a:r>
              <a:rPr lang="ru-RU" sz="2800" b="1">
                <a:solidFill>
                  <a:srgbClr val="FF0000"/>
                </a:solidFill>
                <a:ea typeface="Calibri" pitchFamily="34" charset="0"/>
                <a:cs typeface="Arial" charset="0"/>
              </a:rPr>
              <a:t> </a:t>
            </a:r>
            <a:r>
              <a:rPr lang="ru-RU" sz="2800" b="1">
                <a:solidFill>
                  <a:srgbClr val="3333CC"/>
                </a:solidFill>
                <a:ea typeface="Calibri" pitchFamily="34" charset="0"/>
                <a:cs typeface="Arial" charset="0"/>
              </a:rPr>
              <a:t>Повторить</a:t>
            </a:r>
            <a:r>
              <a:rPr lang="ru-RU" sz="2800" b="1">
                <a:solidFill>
                  <a:srgbClr val="FF0000"/>
                </a:solidFill>
                <a:ea typeface="Calibri" pitchFamily="34" charset="0"/>
                <a:cs typeface="Arial" charset="0"/>
              </a:rPr>
              <a:t> </a:t>
            </a:r>
            <a:r>
              <a:rPr lang="ru-RU" sz="2800" b="1">
                <a:solidFill>
                  <a:srgbClr val="3333CC"/>
                </a:solidFill>
                <a:ea typeface="Calibri" pitchFamily="34" charset="0"/>
                <a:cs typeface="Arial" charset="0"/>
              </a:rPr>
              <a:t>параграфы 71-72</a:t>
            </a:r>
          </a:p>
          <a:p>
            <a:pPr eaLnBrk="0" hangingPunct="0"/>
            <a:r>
              <a:rPr lang="ru-RU" sz="2800" b="1">
                <a:solidFill>
                  <a:srgbClr val="3333CC"/>
                </a:solidFill>
                <a:ea typeface="Calibri" pitchFamily="34" charset="0"/>
                <a:cs typeface="Arial" charset="0"/>
              </a:rPr>
              <a:t> Подготовиться к диктанту.</a:t>
            </a:r>
          </a:p>
          <a:p>
            <a:pPr eaLnBrk="0" hangingPunct="0"/>
            <a:r>
              <a:rPr lang="ru-RU" sz="2800" b="1">
                <a:solidFill>
                  <a:srgbClr val="3333CC"/>
                </a:solidFill>
                <a:ea typeface="Calibri" pitchFamily="34" charset="0"/>
                <a:cs typeface="Arial" charset="0"/>
              </a:rPr>
              <a:t> Доработать памятку</a:t>
            </a:r>
          </a:p>
          <a:p>
            <a:pPr eaLnBrk="0" hangingPunct="0"/>
            <a:r>
              <a:rPr lang="ru-RU" sz="2800" b="1">
                <a:solidFill>
                  <a:srgbClr val="3333CC"/>
                </a:solidFill>
                <a:ea typeface="Calibri" pitchFamily="34" charset="0"/>
                <a:cs typeface="Arial" charset="0"/>
              </a:rPr>
              <a:t> </a:t>
            </a:r>
          </a:p>
          <a:p>
            <a:pPr eaLnBrk="0" hangingPunct="0"/>
            <a:endParaRPr lang="ru-RU" sz="4000" b="1">
              <a:solidFill>
                <a:srgbClr val="3333CC"/>
              </a:solidFill>
              <a:ea typeface="Calibri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Содержимое 2"/>
          <p:cNvSpPr>
            <a:spLocks noGrp="1"/>
          </p:cNvSpPr>
          <p:nvPr>
            <p:ph idx="4294967295"/>
          </p:nvPr>
        </p:nvSpPr>
        <p:spPr>
          <a:xfrm>
            <a:off x="0" y="2286000"/>
            <a:ext cx="8715375" cy="2786063"/>
          </a:xfrm>
        </p:spPr>
        <p:txBody>
          <a:bodyPr/>
          <a:lstStyle/>
          <a:p>
            <a:pPr algn="r">
              <a:buFont typeface="Arial" charset="0"/>
              <a:buNone/>
            </a:pPr>
            <a:r>
              <a:rPr lang="ru-RU" smtClean="0"/>
              <a:t>                 </a:t>
            </a:r>
          </a:p>
        </p:txBody>
      </p:sp>
      <p:sp>
        <p:nvSpPr>
          <p:cNvPr id="5" name="Прямоугольник 4"/>
          <p:cNvSpPr/>
          <p:nvPr/>
        </p:nvSpPr>
        <p:spPr>
          <a:xfrm rot="21074541">
            <a:off x="1965517" y="2967335"/>
            <a:ext cx="6156878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урок!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6" descr="C:\Documents and Settings\Елена\Рабочий стол\GE113_350A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кругленный прямоугольник 5"/>
          <p:cNvSpPr/>
          <p:nvPr/>
        </p:nvSpPr>
        <p:spPr>
          <a:xfrm>
            <a:off x="1643063" y="5715000"/>
            <a:ext cx="1785937" cy="85725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C00000"/>
                </a:solidFill>
              </a:rPr>
              <a:t>Ответ</a:t>
            </a:r>
          </a:p>
        </p:txBody>
      </p:sp>
      <p:sp>
        <p:nvSpPr>
          <p:cNvPr id="14340" name="Text Box 8"/>
          <p:cNvSpPr txBox="1">
            <a:spLocks noChangeArrowheads="1"/>
          </p:cNvSpPr>
          <p:nvPr/>
        </p:nvSpPr>
        <p:spPr bwMode="auto">
          <a:xfrm>
            <a:off x="735013" y="28098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4341" name="Text Box 9"/>
          <p:cNvSpPr txBox="1">
            <a:spLocks noChangeArrowheads="1"/>
          </p:cNvSpPr>
          <p:nvPr/>
        </p:nvSpPr>
        <p:spPr bwMode="auto">
          <a:xfrm>
            <a:off x="592138" y="568325"/>
            <a:ext cx="8012112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solidFill>
                  <a:srgbClr val="0000FF"/>
                </a:solidFill>
              </a:rPr>
              <a:t>3. Как изменяется местоимение </a:t>
            </a:r>
          </a:p>
          <a:p>
            <a:r>
              <a:rPr lang="ru-RU" sz="3600" b="1">
                <a:solidFill>
                  <a:srgbClr val="0000FF"/>
                </a:solidFill>
              </a:rPr>
              <a:t>                3-го лица?</a:t>
            </a:r>
          </a:p>
          <a:p>
            <a:endParaRPr lang="ru-RU" sz="3600"/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1357313" y="2857500"/>
            <a:ext cx="73580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FF0000"/>
                </a:solidFill>
              </a:rPr>
              <a:t>Изменяется по родам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15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6" descr="C:\Documents and Settings\Елена\Рабочий стол\GE113_350A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Содержимое 2"/>
          <p:cNvSpPr>
            <a:spLocks noGrp="1"/>
          </p:cNvSpPr>
          <p:nvPr>
            <p:ph idx="1"/>
          </p:nvPr>
        </p:nvSpPr>
        <p:spPr>
          <a:xfrm>
            <a:off x="457200" y="642938"/>
            <a:ext cx="8229600" cy="548322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ru-RU" smtClean="0"/>
          </a:p>
          <a:p>
            <a:pPr eaLnBrk="1" hangingPunct="1">
              <a:buFont typeface="Arial" charset="0"/>
              <a:buNone/>
            </a:pPr>
            <a:endParaRPr lang="ru-RU" smtClean="0"/>
          </a:p>
          <a:p>
            <a:pPr eaLnBrk="1" hangingPunct="1">
              <a:buFont typeface="Arial" charset="0"/>
              <a:buNone/>
            </a:pPr>
            <a:endParaRPr lang="ru-RU" smtClean="0"/>
          </a:p>
          <a:p>
            <a:pPr eaLnBrk="1" hangingPunct="1">
              <a:buFont typeface="Arial" charset="0"/>
              <a:buNone/>
            </a:pPr>
            <a:r>
              <a:rPr lang="ru-RU" sz="4000" smtClean="0">
                <a:solidFill>
                  <a:srgbClr val="7030A0"/>
                </a:solidFill>
              </a:rPr>
              <a:t>  </a:t>
            </a:r>
            <a:r>
              <a:rPr lang="ru-RU" sz="4000" b="1" smtClean="0">
                <a:solidFill>
                  <a:srgbClr val="7030A0"/>
                </a:solidFill>
              </a:rPr>
              <a:t>Возвратное </a:t>
            </a:r>
            <a:r>
              <a:rPr lang="ru-RU" sz="4800" b="1" smtClean="0">
                <a:solidFill>
                  <a:srgbClr val="FF0000"/>
                </a:solidFill>
              </a:rPr>
              <a:t>себя</a:t>
            </a:r>
            <a:endParaRPr lang="ru-RU" sz="4000" b="1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ru-RU" sz="4000" b="1" i="1" smtClean="0">
                <a:solidFill>
                  <a:srgbClr val="7030A0"/>
                </a:solidFill>
              </a:rPr>
              <a:t> Отрицательные: </a:t>
            </a:r>
            <a:r>
              <a:rPr lang="ru-RU" sz="4800" b="1" i="1" smtClean="0">
                <a:solidFill>
                  <a:srgbClr val="FF0000"/>
                </a:solidFill>
              </a:rPr>
              <a:t>некого</a:t>
            </a:r>
            <a:r>
              <a:rPr lang="ru-RU" sz="4800" b="1" i="1" smtClean="0">
                <a:solidFill>
                  <a:srgbClr val="7030A0"/>
                </a:solidFill>
              </a:rPr>
              <a:t>,</a:t>
            </a:r>
            <a:r>
              <a:rPr lang="ru-RU" sz="4800" b="1" i="1" smtClean="0">
                <a:solidFill>
                  <a:srgbClr val="FF0000"/>
                </a:solidFill>
              </a:rPr>
              <a:t>нечего</a:t>
            </a:r>
            <a:endParaRPr lang="ru-RU" sz="4000" b="1" i="1" smtClean="0">
              <a:solidFill>
                <a:srgbClr val="FF000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43063" y="5715000"/>
            <a:ext cx="1785937" cy="85725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C00000"/>
                </a:solidFill>
              </a:rPr>
              <a:t>Ответ</a:t>
            </a:r>
          </a:p>
        </p:txBody>
      </p:sp>
      <p:sp>
        <p:nvSpPr>
          <p:cNvPr id="15365" name="TextBox 7"/>
          <p:cNvSpPr txBox="1">
            <a:spLocks noChangeArrowheads="1"/>
          </p:cNvSpPr>
          <p:nvPr/>
        </p:nvSpPr>
        <p:spPr bwMode="auto">
          <a:xfrm>
            <a:off x="571500" y="500063"/>
            <a:ext cx="76152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0000FF"/>
                </a:solidFill>
              </a:rPr>
              <a:t>4. Какие местоимения не имеют </a:t>
            </a:r>
          </a:p>
          <a:p>
            <a:r>
              <a:rPr lang="ru-RU" sz="3600" b="1">
                <a:solidFill>
                  <a:srgbClr val="0000FF"/>
                </a:solidFill>
              </a:rPr>
              <a:t>    Именительного падежа?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6" descr="C:\Documents and Settings\Елена\Рабочий стол\GE113_350A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457200" y="142875"/>
            <a:ext cx="8229600" cy="5697538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ru-RU" smtClean="0"/>
          </a:p>
          <a:p>
            <a:pPr eaLnBrk="1" hangingPunct="1">
              <a:buFont typeface="Arial" charset="0"/>
              <a:buNone/>
            </a:pPr>
            <a:endParaRPr lang="ru-RU" smtClean="0"/>
          </a:p>
          <a:p>
            <a:pPr eaLnBrk="1" hangingPunct="1">
              <a:buFont typeface="Arial" charset="0"/>
              <a:buNone/>
            </a:pPr>
            <a:endParaRPr lang="ru-RU" smtClean="0"/>
          </a:p>
          <a:p>
            <a:pPr algn="ctr" eaLnBrk="1" hangingPunct="1">
              <a:buFont typeface="Arial" charset="0"/>
              <a:buNone/>
            </a:pPr>
            <a:r>
              <a:rPr lang="ru-RU" sz="3600" smtClean="0">
                <a:solidFill>
                  <a:srgbClr val="002060"/>
                </a:solidFill>
              </a:rPr>
              <a:t>  </a:t>
            </a:r>
          </a:p>
          <a:p>
            <a:pPr algn="ctr" eaLnBrk="1" hangingPunct="1">
              <a:buFont typeface="Arial" charset="0"/>
              <a:buNone/>
            </a:pPr>
            <a:endParaRPr lang="ru-RU" sz="3600" b="1" smtClean="0">
              <a:solidFill>
                <a:srgbClr val="002060"/>
              </a:solidFill>
            </a:endParaRPr>
          </a:p>
          <a:p>
            <a:pPr algn="ctr" eaLnBrk="1" hangingPunct="1">
              <a:buFont typeface="Arial" charset="0"/>
              <a:buNone/>
            </a:pPr>
            <a:r>
              <a:rPr lang="ru-RU" sz="4400" b="1" smtClean="0">
                <a:solidFill>
                  <a:srgbClr val="FF0000"/>
                </a:solidFill>
              </a:rPr>
              <a:t>Для выражения вопроса</a:t>
            </a:r>
            <a:endParaRPr lang="ru-RU" sz="4400" smtClean="0">
              <a:solidFill>
                <a:srgbClr val="00206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643063" y="5715000"/>
            <a:ext cx="1785937" cy="85725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C00000"/>
                </a:solidFill>
              </a:rPr>
              <a:t>Ответ</a:t>
            </a:r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571500" y="642938"/>
            <a:ext cx="75850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0000FF"/>
                </a:solidFill>
              </a:rPr>
              <a:t>5. Для чего служат </a:t>
            </a:r>
          </a:p>
          <a:p>
            <a:r>
              <a:rPr lang="ru-RU" sz="3600" b="1">
                <a:solidFill>
                  <a:srgbClr val="0000FF"/>
                </a:solidFill>
              </a:rPr>
              <a:t>вопросительные местоимения?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6" descr="C:\Documents and Settings\Елена\Рабочий стол\GE113_350A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92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Содержимое 2"/>
          <p:cNvSpPr>
            <a:spLocks noGrp="1"/>
          </p:cNvSpPr>
          <p:nvPr>
            <p:ph idx="1"/>
          </p:nvPr>
        </p:nvSpPr>
        <p:spPr>
          <a:xfrm>
            <a:off x="357188" y="500063"/>
            <a:ext cx="8443912" cy="3714750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endParaRPr lang="ru-RU" sz="4000" i="1" smtClean="0"/>
          </a:p>
          <a:p>
            <a:pPr algn="ctr" eaLnBrk="1" hangingPunct="1">
              <a:buFont typeface="Arial" charset="0"/>
              <a:buNone/>
            </a:pPr>
            <a:endParaRPr lang="ru-RU" sz="4000" i="1" smtClean="0">
              <a:solidFill>
                <a:srgbClr val="C00000"/>
              </a:solidFill>
            </a:endParaRPr>
          </a:p>
          <a:p>
            <a:pPr eaLnBrk="1" hangingPunct="1">
              <a:buFont typeface="Arial" charset="0"/>
              <a:buNone/>
            </a:pPr>
            <a:endParaRPr lang="ru-RU" smtClean="0"/>
          </a:p>
          <a:p>
            <a:pPr eaLnBrk="1" hangingPunct="1">
              <a:buFont typeface="Arial" charset="0"/>
              <a:buNone/>
            </a:pPr>
            <a:r>
              <a:rPr lang="ru-RU" sz="4000" b="1" smtClean="0">
                <a:solidFill>
                  <a:srgbClr val="FF0000"/>
                </a:solidFill>
              </a:rPr>
              <a:t>Для  связи простых предложений в составе сложных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14438" y="6000750"/>
            <a:ext cx="1785937" cy="85725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C00000"/>
                </a:solidFill>
              </a:rPr>
              <a:t>Ответ</a:t>
            </a:r>
          </a:p>
        </p:txBody>
      </p:sp>
      <p:sp>
        <p:nvSpPr>
          <p:cNvPr id="17413" name="TextBox 7"/>
          <p:cNvSpPr txBox="1">
            <a:spLocks noChangeArrowheads="1"/>
          </p:cNvSpPr>
          <p:nvPr/>
        </p:nvSpPr>
        <p:spPr bwMode="auto">
          <a:xfrm>
            <a:off x="500063" y="714375"/>
            <a:ext cx="78835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solidFill>
                  <a:srgbClr val="0000FF"/>
                </a:solidFill>
              </a:rPr>
              <a:t>6. Для чего служат </a:t>
            </a:r>
          </a:p>
          <a:p>
            <a:r>
              <a:rPr lang="ru-RU" sz="3600" b="1">
                <a:solidFill>
                  <a:srgbClr val="0000FF"/>
                </a:solidFill>
              </a:rPr>
              <a:t>относительные местоимения?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  <p:bldP spid="7" grpId="0" animBg="1"/>
      <p:bldP spid="7" grpId="1" animBg="1"/>
    </p:bld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CCFF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CCFF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846</TotalTime>
  <Words>1459</Words>
  <Application>Microsoft Office PowerPoint</Application>
  <PresentationFormat>Экран (4:3)</PresentationFormat>
  <Paragraphs>368</Paragraphs>
  <Slides>58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58</vt:i4>
      </vt:variant>
    </vt:vector>
  </HeadingPairs>
  <TitlesOfParts>
    <vt:vector size="70" baseType="lpstr">
      <vt:lpstr>Arial</vt:lpstr>
      <vt:lpstr>Calibri</vt:lpstr>
      <vt:lpstr>Cambria</vt:lpstr>
      <vt:lpstr>Wingdings 2</vt:lpstr>
      <vt:lpstr>Perpetua</vt:lpstr>
      <vt:lpstr>Times New Roman</vt:lpstr>
      <vt:lpstr>Bookman Old Style</vt:lpstr>
      <vt:lpstr>Franklin Gothic Book</vt:lpstr>
      <vt:lpstr>1_Тема Office</vt:lpstr>
      <vt:lpstr>Оформление по умолчанию</vt:lpstr>
      <vt:lpstr>Справедливость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7. Как пишется приставка не- в неопределённых  местоимениях? </vt:lpstr>
      <vt:lpstr>8. Как в неопределённых местоимениях пишутся приставка кое-, суффиксы –то, -либо, -нибудь?</vt:lpstr>
      <vt:lpstr>9. Как пишутся неопределённые и отрицательные местоимения с предлогами?</vt:lpstr>
      <vt:lpstr>Слайд 13</vt:lpstr>
      <vt:lpstr>Вспомните разряды местоимений!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Местоимения  в разных стилях речи</vt:lpstr>
      <vt:lpstr>Роль в речи</vt:lpstr>
      <vt:lpstr>Россия начинается с пристрастья К труду, к терпенью, к правде, к доброте. Вот  в чём её звезда. Она прекрасна!                                                    (В.Боков)</vt:lpstr>
      <vt:lpstr>Художественный стиль</vt:lpstr>
      <vt:lpstr>     Местоимения разных разрядов обладают особой изобразительной силой.       По богатству красок и эмоциональности  первое место занимают личные (я, ты, мы..) местоимения.  второе место занимают притяжательные местоимения (мой, твой, наш, ваш, свой),  третье  – неопределенные (какой-то, чей-то, кто-либо, кое-кто..).      Многие русские поэты в своих стихотворениях любили использовать различные разряды местоимений.  </vt:lpstr>
      <vt:lpstr>       Личные и  притяжательные    местоимения</vt:lpstr>
      <vt:lpstr>Слайд 30</vt:lpstr>
      <vt:lpstr>Слайд 31</vt:lpstr>
      <vt:lpstr>Слайд 32</vt:lpstr>
      <vt:lpstr>Слайд 33</vt:lpstr>
      <vt:lpstr>Местоимения используются: </vt:lpstr>
      <vt:lpstr>В загадках</vt:lpstr>
      <vt:lpstr>Слайд 36</vt:lpstr>
      <vt:lpstr>Разговорный стиль</vt:lpstr>
      <vt:lpstr>        </vt:lpstr>
      <vt:lpstr>Использованная литература и  ресурсы Интернет</vt:lpstr>
      <vt:lpstr>Слайд 40</vt:lpstr>
      <vt:lpstr>Грамматические орешки</vt:lpstr>
      <vt:lpstr>Грамматические орешки</vt:lpstr>
      <vt:lpstr>Грамматические орешки</vt:lpstr>
      <vt:lpstr>Грамматические орешки</vt:lpstr>
      <vt:lpstr>Слайд 45</vt:lpstr>
      <vt:lpstr>Слайд 46</vt:lpstr>
      <vt:lpstr>Слайд 47</vt:lpstr>
      <vt:lpstr>Слайд 48</vt:lpstr>
      <vt:lpstr>Слайд 49</vt:lpstr>
      <vt:lpstr>Слайд 50</vt:lpstr>
      <vt:lpstr>Слайд 51</vt:lpstr>
      <vt:lpstr>Слайд 52</vt:lpstr>
      <vt:lpstr>Слайд 53</vt:lpstr>
      <vt:lpstr>Слайд 54</vt:lpstr>
      <vt:lpstr>Слайд 55</vt:lpstr>
      <vt:lpstr>Слайд 56</vt:lpstr>
      <vt:lpstr>Слайд 57</vt:lpstr>
      <vt:lpstr>Слайд 58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местоимение</dc:title>
  <dc:creator>User</dc:creator>
  <cp:lastModifiedBy>Дарёна</cp:lastModifiedBy>
  <cp:revision>76</cp:revision>
  <dcterms:created xsi:type="dcterms:W3CDTF">2011-03-22T12:08:48Z</dcterms:created>
  <dcterms:modified xsi:type="dcterms:W3CDTF">2012-04-19T18:52:26Z</dcterms:modified>
</cp:coreProperties>
</file>