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257" r:id="rId14"/>
    <p:sldId id="258" r:id="rId15"/>
    <p:sldId id="260" r:id="rId16"/>
    <p:sldId id="262" r:id="rId17"/>
    <p:sldId id="263" r:id="rId18"/>
    <p:sldId id="265" r:id="rId19"/>
    <p:sldId id="267" r:id="rId20"/>
    <p:sldId id="269" r:id="rId21"/>
    <p:sldId id="270" r:id="rId22"/>
    <p:sldId id="271" r:id="rId23"/>
    <p:sldId id="272" r:id="rId24"/>
    <p:sldId id="273" r:id="rId25"/>
    <p:sldId id="275" r:id="rId26"/>
    <p:sldId id="276" r:id="rId27"/>
    <p:sldId id="278" r:id="rId28"/>
    <p:sldId id="280" r:id="rId29"/>
    <p:sldId id="285" r:id="rId30"/>
    <p:sldId id="306" r:id="rId31"/>
    <p:sldId id="283" r:id="rId32"/>
    <p:sldId id="286" r:id="rId33"/>
    <p:sldId id="284" r:id="rId34"/>
    <p:sldId id="287" r:id="rId35"/>
    <p:sldId id="288" r:id="rId36"/>
    <p:sldId id="290" r:id="rId37"/>
    <p:sldId id="305" r:id="rId38"/>
    <p:sldId id="303" r:id="rId39"/>
    <p:sldId id="30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709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8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06/relationships/legacyDocTextInfo" Target="legacyDocTextInfo.bin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E06CD-8AFB-4269-A578-24073D49BA8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CE31B-34FD-4491-9607-799CF9266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CE31B-34FD-4491-9607-799CF926692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C3C0-3D38-4230-9C7B-413A27B550A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D77603A-45E9-4F6C-9EDD-CE899C377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C3C0-3D38-4230-9C7B-413A27B550A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603A-45E9-4F6C-9EDD-CE899C377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C3C0-3D38-4230-9C7B-413A27B550A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603A-45E9-4F6C-9EDD-CE899C377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C3C0-3D38-4230-9C7B-413A27B550A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D77603A-45E9-4F6C-9EDD-CE899C377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C3C0-3D38-4230-9C7B-413A27B550A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603A-45E9-4F6C-9EDD-CE899C3772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C3C0-3D38-4230-9C7B-413A27B550A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603A-45E9-4F6C-9EDD-CE899C377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C3C0-3D38-4230-9C7B-413A27B550A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D77603A-45E9-4F6C-9EDD-CE899C3772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C3C0-3D38-4230-9C7B-413A27B550A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603A-45E9-4F6C-9EDD-CE899C377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C3C0-3D38-4230-9C7B-413A27B550A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603A-45E9-4F6C-9EDD-CE899C377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C3C0-3D38-4230-9C7B-413A27B550A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603A-45E9-4F6C-9EDD-CE899C377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C3C0-3D38-4230-9C7B-413A27B550A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603A-45E9-4F6C-9EDD-CE899C3772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1E0C3C0-3D38-4230-9C7B-413A27B550A9}" type="datetimeFigureOut">
              <a:rPr lang="ru-RU" smtClean="0"/>
              <a:pPr/>
              <a:t>11.01.2012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D77603A-45E9-4F6C-9EDD-CE899C3772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 spokes="3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785795"/>
            <a:ext cx="8458200" cy="5289992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5400" i="1" dirty="0" smtClean="0">
                <a:solidFill>
                  <a:srgbClr val="002060"/>
                </a:solidFill>
              </a:rPr>
              <a:t>Отдел</a:t>
            </a:r>
            <a:br>
              <a:rPr lang="ru-RU" sz="5400" i="1" dirty="0" smtClean="0">
                <a:solidFill>
                  <a:srgbClr val="002060"/>
                </a:solidFill>
              </a:rPr>
            </a:br>
            <a:r>
              <a:rPr lang="ru-RU" sz="5400" i="1" dirty="0" smtClean="0">
                <a:solidFill>
                  <a:srgbClr val="002060"/>
                </a:solidFill>
              </a:rPr>
              <a:t/>
            </a:r>
            <a:br>
              <a:rPr lang="ru-RU" sz="5400" i="1" dirty="0" smtClean="0">
                <a:solidFill>
                  <a:srgbClr val="002060"/>
                </a:solidFill>
              </a:rPr>
            </a:br>
            <a:r>
              <a:rPr lang="ru-RU" sz="5400" i="1" dirty="0" smtClean="0">
                <a:solidFill>
                  <a:srgbClr val="002060"/>
                </a:solidFill>
              </a:rPr>
              <a:t>моховидные</a:t>
            </a:r>
            <a:endParaRPr lang="ru-RU" sz="54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72132" y="4643446"/>
            <a:ext cx="3267068" cy="785818"/>
          </a:xfrm>
        </p:spPr>
        <p:txBody>
          <a:bodyPr>
            <a:normAutofit fontScale="92500"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Выполнила учитель 1 квалификационной категории МОУ «СОШ №4» г. Чистополь, Татарстан</a:t>
            </a:r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442333">
            <a:off x="706046" y="670294"/>
            <a:ext cx="2310782" cy="2126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1912">
            <a:off x="6260622" y="453459"/>
            <a:ext cx="2439397" cy="2498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90704">
            <a:off x="428596" y="4000504"/>
            <a:ext cx="442915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b="0">
                <a:latin typeface="Calibri" pitchFamily="34" charset="0"/>
              </a:rPr>
              <a:t>Проверь свои знания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1989139"/>
            <a:ext cx="7559524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8.Не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имеет органов для передвижения и прикрепления</a:t>
            </a:r>
            <a:r>
              <a:rPr lang="ru-RU" sz="24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95236" name="Picture 4" descr="Файл:Nuvola apps kview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910" y="1341438"/>
            <a:ext cx="1524000" cy="1800225"/>
          </a:xfrm>
          <a:prstGeom prst="rect">
            <a:avLst/>
          </a:prstGeom>
          <a:noFill/>
        </p:spPr>
      </p:pic>
      <p:sp>
        <p:nvSpPr>
          <p:cNvPr id="95237" name="Oval 5"/>
          <p:cNvSpPr>
            <a:spLocks noChangeArrowheads="1"/>
          </p:cNvSpPr>
          <p:nvPr/>
        </p:nvSpPr>
        <p:spPr bwMode="auto">
          <a:xfrm>
            <a:off x="427366" y="292417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а</a:t>
            </a:r>
          </a:p>
        </p:txBody>
      </p:sp>
      <p:sp>
        <p:nvSpPr>
          <p:cNvPr id="95238" name="Oval 6"/>
          <p:cNvSpPr>
            <a:spLocks noChangeArrowheads="1"/>
          </p:cNvSpPr>
          <p:nvPr/>
        </p:nvSpPr>
        <p:spPr bwMode="auto">
          <a:xfrm>
            <a:off x="427366" y="3644901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в</a:t>
            </a:r>
          </a:p>
        </p:txBody>
      </p:sp>
      <p:sp>
        <p:nvSpPr>
          <p:cNvPr id="95239" name="Oval 7"/>
          <p:cNvSpPr>
            <a:spLocks noChangeArrowheads="1"/>
          </p:cNvSpPr>
          <p:nvPr/>
        </p:nvSpPr>
        <p:spPr bwMode="auto">
          <a:xfrm>
            <a:off x="427366" y="436562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</a:t>
            </a:r>
          </a:p>
        </p:txBody>
      </p:sp>
      <p:sp>
        <p:nvSpPr>
          <p:cNvPr id="95240" name="Oval 8"/>
          <p:cNvSpPr>
            <a:spLocks noChangeArrowheads="1"/>
          </p:cNvSpPr>
          <p:nvPr/>
        </p:nvSpPr>
        <p:spPr bwMode="auto">
          <a:xfrm>
            <a:off x="427366" y="5084763"/>
            <a:ext cx="486497" cy="5762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d</a:t>
            </a:r>
            <a:endParaRPr lang="ru-RU" sz="2400"/>
          </a:p>
        </p:txBody>
      </p:sp>
      <p:sp>
        <p:nvSpPr>
          <p:cNvPr id="95241" name="AutoShape 9"/>
          <p:cNvSpPr>
            <a:spLocks noChangeArrowheads="1"/>
          </p:cNvSpPr>
          <p:nvPr/>
        </p:nvSpPr>
        <p:spPr bwMode="auto">
          <a:xfrm>
            <a:off x="1158455" y="292417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Улотрикс</a:t>
            </a:r>
          </a:p>
        </p:txBody>
      </p:sp>
      <p:sp>
        <p:nvSpPr>
          <p:cNvPr id="95242" name="AutoShape 10"/>
          <p:cNvSpPr>
            <a:spLocks noChangeArrowheads="1"/>
          </p:cNvSpPr>
          <p:nvPr/>
        </p:nvSpPr>
        <p:spPr bwMode="auto">
          <a:xfrm>
            <a:off x="1158455" y="3644901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Хлорелла</a:t>
            </a:r>
          </a:p>
        </p:txBody>
      </p:sp>
      <p:sp>
        <p:nvSpPr>
          <p:cNvPr id="95243" name="AutoShape 11"/>
          <p:cNvSpPr>
            <a:spLocks noChangeArrowheads="1"/>
          </p:cNvSpPr>
          <p:nvPr/>
        </p:nvSpPr>
        <p:spPr bwMode="auto">
          <a:xfrm>
            <a:off x="1158455" y="436562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Хламидомонада</a:t>
            </a:r>
          </a:p>
        </p:txBody>
      </p:sp>
      <p:sp>
        <p:nvSpPr>
          <p:cNvPr id="95244" name="AutoShape 12"/>
          <p:cNvSpPr>
            <a:spLocks noChangeArrowheads="1"/>
          </p:cNvSpPr>
          <p:nvPr/>
        </p:nvSpPr>
        <p:spPr bwMode="auto">
          <a:xfrm>
            <a:off x="1158455" y="5084763"/>
            <a:ext cx="2986180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Ламинария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b="0">
                <a:latin typeface="Calibri" pitchFamily="34" charset="0"/>
              </a:rPr>
              <a:t>Проверь свои знания</a:t>
            </a: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0" y="1989139"/>
            <a:ext cx="7559524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9.В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честь этих водорослей дали название морю:</a:t>
            </a:r>
          </a:p>
        </p:txBody>
      </p:sp>
      <p:pic>
        <p:nvPicPr>
          <p:cNvPr id="96260" name="Picture 4" descr="Файл:Nuvola apps kview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910" y="1341438"/>
            <a:ext cx="1524000" cy="1800225"/>
          </a:xfrm>
          <a:prstGeom prst="rect">
            <a:avLst/>
          </a:prstGeom>
          <a:noFill/>
        </p:spPr>
      </p:pic>
      <p:sp>
        <p:nvSpPr>
          <p:cNvPr id="96261" name="Oval 5"/>
          <p:cNvSpPr>
            <a:spLocks noChangeArrowheads="1"/>
          </p:cNvSpPr>
          <p:nvPr/>
        </p:nvSpPr>
        <p:spPr bwMode="auto">
          <a:xfrm>
            <a:off x="427366" y="292417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а</a:t>
            </a:r>
          </a:p>
        </p:txBody>
      </p:sp>
      <p:sp>
        <p:nvSpPr>
          <p:cNvPr id="96262" name="Oval 6"/>
          <p:cNvSpPr>
            <a:spLocks noChangeArrowheads="1"/>
          </p:cNvSpPr>
          <p:nvPr/>
        </p:nvSpPr>
        <p:spPr bwMode="auto">
          <a:xfrm>
            <a:off x="427366" y="3644901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в</a:t>
            </a:r>
          </a:p>
        </p:txBody>
      </p:sp>
      <p:sp>
        <p:nvSpPr>
          <p:cNvPr id="96263" name="Oval 7"/>
          <p:cNvSpPr>
            <a:spLocks noChangeArrowheads="1"/>
          </p:cNvSpPr>
          <p:nvPr/>
        </p:nvSpPr>
        <p:spPr bwMode="auto">
          <a:xfrm>
            <a:off x="427366" y="436562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</a:t>
            </a:r>
          </a:p>
        </p:txBody>
      </p:sp>
      <p:sp>
        <p:nvSpPr>
          <p:cNvPr id="96264" name="Oval 8"/>
          <p:cNvSpPr>
            <a:spLocks noChangeArrowheads="1"/>
          </p:cNvSpPr>
          <p:nvPr/>
        </p:nvSpPr>
        <p:spPr bwMode="auto">
          <a:xfrm>
            <a:off x="427366" y="5084763"/>
            <a:ext cx="486497" cy="5762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d</a:t>
            </a:r>
            <a:endParaRPr lang="ru-RU" sz="2400"/>
          </a:p>
        </p:txBody>
      </p:sp>
      <p:sp>
        <p:nvSpPr>
          <p:cNvPr id="96265" name="AutoShape 9"/>
          <p:cNvSpPr>
            <a:spLocks noChangeArrowheads="1"/>
          </p:cNvSpPr>
          <p:nvPr/>
        </p:nvSpPr>
        <p:spPr bwMode="auto">
          <a:xfrm>
            <a:off x="1158455" y="292417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Ламинария</a:t>
            </a:r>
          </a:p>
        </p:txBody>
      </p:sp>
      <p:sp>
        <p:nvSpPr>
          <p:cNvPr id="96266" name="AutoShape 10"/>
          <p:cNvSpPr>
            <a:spLocks noChangeArrowheads="1"/>
          </p:cNvSpPr>
          <p:nvPr/>
        </p:nvSpPr>
        <p:spPr bwMode="auto">
          <a:xfrm>
            <a:off x="1158455" y="3644901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Хламидомонада</a:t>
            </a:r>
          </a:p>
        </p:txBody>
      </p:sp>
      <p:sp>
        <p:nvSpPr>
          <p:cNvPr id="96267" name="AutoShape 11"/>
          <p:cNvSpPr>
            <a:spLocks noChangeArrowheads="1"/>
          </p:cNvSpPr>
          <p:nvPr/>
        </p:nvSpPr>
        <p:spPr bwMode="auto">
          <a:xfrm>
            <a:off x="1158455" y="436562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Саргассум </a:t>
            </a:r>
          </a:p>
        </p:txBody>
      </p:sp>
      <p:sp>
        <p:nvSpPr>
          <p:cNvPr id="96268" name="AutoShape 12"/>
          <p:cNvSpPr>
            <a:spLocks noChangeArrowheads="1"/>
          </p:cNvSpPr>
          <p:nvPr/>
        </p:nvSpPr>
        <p:spPr bwMode="auto">
          <a:xfrm>
            <a:off x="1158455" y="5084763"/>
            <a:ext cx="2986180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Кладофора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b="0">
                <a:latin typeface="Calibri" pitchFamily="34" charset="0"/>
              </a:rPr>
              <a:t>Проверь свои знания</a:t>
            </a: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1916113"/>
            <a:ext cx="7376752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10.Выросты </a:t>
            </a:r>
            <a:r>
              <a:rPr lang="ru-RU" sz="2400" b="1" dirty="0">
                <a:solidFill>
                  <a:schemeClr val="bg1"/>
                </a:solidFill>
              </a:rPr>
              <a:t>тела водоросли, служащие для прикрепления к подводным предметам:</a:t>
            </a:r>
          </a:p>
        </p:txBody>
      </p:sp>
      <p:pic>
        <p:nvPicPr>
          <p:cNvPr id="98308" name="Picture 4" descr="Файл:Nuvola apps kview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910" y="1341438"/>
            <a:ext cx="1524000" cy="1800225"/>
          </a:xfrm>
          <a:prstGeom prst="rect">
            <a:avLst/>
          </a:prstGeom>
          <a:noFill/>
        </p:spPr>
      </p:pic>
      <p:sp>
        <p:nvSpPr>
          <p:cNvPr id="98309" name="Oval 5"/>
          <p:cNvSpPr>
            <a:spLocks noChangeArrowheads="1"/>
          </p:cNvSpPr>
          <p:nvPr/>
        </p:nvSpPr>
        <p:spPr bwMode="auto">
          <a:xfrm>
            <a:off x="427366" y="292417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а</a:t>
            </a:r>
          </a:p>
        </p:txBody>
      </p:sp>
      <p:sp>
        <p:nvSpPr>
          <p:cNvPr id="98310" name="Oval 6"/>
          <p:cNvSpPr>
            <a:spLocks noChangeArrowheads="1"/>
          </p:cNvSpPr>
          <p:nvPr/>
        </p:nvSpPr>
        <p:spPr bwMode="auto">
          <a:xfrm>
            <a:off x="427366" y="3644901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в</a:t>
            </a:r>
          </a:p>
        </p:txBody>
      </p:sp>
      <p:sp>
        <p:nvSpPr>
          <p:cNvPr id="98311" name="Oval 7"/>
          <p:cNvSpPr>
            <a:spLocks noChangeArrowheads="1"/>
          </p:cNvSpPr>
          <p:nvPr/>
        </p:nvSpPr>
        <p:spPr bwMode="auto">
          <a:xfrm>
            <a:off x="427366" y="436562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</a:t>
            </a:r>
          </a:p>
        </p:txBody>
      </p:sp>
      <p:sp>
        <p:nvSpPr>
          <p:cNvPr id="98312" name="Oval 8"/>
          <p:cNvSpPr>
            <a:spLocks noChangeArrowheads="1"/>
          </p:cNvSpPr>
          <p:nvPr/>
        </p:nvSpPr>
        <p:spPr bwMode="auto">
          <a:xfrm>
            <a:off x="427366" y="5084763"/>
            <a:ext cx="486497" cy="5762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d</a:t>
            </a:r>
            <a:endParaRPr lang="ru-RU" sz="2400"/>
          </a:p>
        </p:txBody>
      </p:sp>
      <p:sp>
        <p:nvSpPr>
          <p:cNvPr id="98313" name="AutoShape 9"/>
          <p:cNvSpPr>
            <a:spLocks noChangeArrowheads="1"/>
          </p:cNvSpPr>
          <p:nvPr/>
        </p:nvSpPr>
        <p:spPr bwMode="auto">
          <a:xfrm>
            <a:off x="1158455" y="2924176"/>
            <a:ext cx="3170297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Корни</a:t>
            </a:r>
          </a:p>
        </p:txBody>
      </p:sp>
      <p:sp>
        <p:nvSpPr>
          <p:cNvPr id="98314" name="AutoShape 10"/>
          <p:cNvSpPr>
            <a:spLocks noChangeArrowheads="1"/>
          </p:cNvSpPr>
          <p:nvPr/>
        </p:nvSpPr>
        <p:spPr bwMode="auto">
          <a:xfrm>
            <a:off x="1158455" y="3644901"/>
            <a:ext cx="3170297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Ризоиды</a:t>
            </a:r>
          </a:p>
        </p:txBody>
      </p:sp>
      <p:sp>
        <p:nvSpPr>
          <p:cNvPr id="98315" name="AutoShape 11"/>
          <p:cNvSpPr>
            <a:spLocks noChangeArrowheads="1"/>
          </p:cNvSpPr>
          <p:nvPr/>
        </p:nvSpPr>
        <p:spPr bwMode="auto">
          <a:xfrm>
            <a:off x="1158455" y="4365626"/>
            <a:ext cx="3170297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Щупальца</a:t>
            </a:r>
          </a:p>
        </p:txBody>
      </p:sp>
      <p:sp>
        <p:nvSpPr>
          <p:cNvPr id="98316" name="AutoShape 12"/>
          <p:cNvSpPr>
            <a:spLocks noChangeArrowheads="1"/>
          </p:cNvSpPr>
          <p:nvPr/>
        </p:nvSpPr>
        <p:spPr bwMode="auto">
          <a:xfrm>
            <a:off x="1158455" y="5084763"/>
            <a:ext cx="3170297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Ситовидные пучки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Почему псилофиты могли находиться вне воды, а водоросли нет?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Зеленые водоросли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25000" lnSpcReduction="20000"/>
          </a:bodyPr>
          <a:lstStyle/>
          <a:p>
            <a:endParaRPr lang="ru-RU" b="1" dirty="0" smtClean="0"/>
          </a:p>
          <a:p>
            <a:r>
              <a:rPr lang="ru-RU" sz="9800" b="1" dirty="0" smtClean="0"/>
              <a:t>                    </a:t>
            </a:r>
          </a:p>
          <a:p>
            <a:r>
              <a:rPr lang="ru-RU" sz="9800" b="1" dirty="0" smtClean="0"/>
              <a:t>            </a:t>
            </a:r>
            <a:r>
              <a:rPr lang="ru-RU" sz="12800" b="1" dirty="0" smtClean="0">
                <a:solidFill>
                  <a:srgbClr val="FF0000"/>
                </a:solidFill>
              </a:rPr>
              <a:t>Псилофиты</a:t>
            </a:r>
            <a:endParaRPr lang="ru-RU" sz="12800" dirty="0" smtClean="0">
              <a:solidFill>
                <a:srgbClr val="FF0000"/>
              </a:solidFill>
            </a:endParaRPr>
          </a:p>
          <a:p>
            <a:endParaRPr lang="ru-RU" sz="6700" dirty="0"/>
          </a:p>
        </p:txBody>
      </p:sp>
      <p:pic>
        <p:nvPicPr>
          <p:cNvPr id="8" name="Содержимое 7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0988" y="1785926"/>
            <a:ext cx="429101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785926"/>
            <a:ext cx="364333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52"/>
            <a:ext cx="857256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686800" cy="8382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Классификация мхов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2050" name="Organization Chart 2"/>
          <p:cNvGraphicFramePr>
            <a:graphicFrameLocks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ompatibility">
            <com:legacyDrawing xmlns:com="http://schemas.openxmlformats.org/drawingml/2006/compatibility" spid="_x0000_s2050"/>
          </a:graphicData>
        </a:graphic>
      </p:graphicFrame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Печёночные мхи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Печёночные мхи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мелкие и нежные мохообразные растения.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Одни из них снабжены стебельками и листьями, лишенными всяких жилок и расположенными в два или три ряда; те, что находятся на стороне, обращенной к почве, чешуевидны и совершенно другой формы, чем остальные.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Documents and Settings\Лена\Мои документы\Мои рисунки\Рисунок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5050" y="1304556"/>
            <a:ext cx="5340350" cy="341068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Маршанция – представитель печеночных мхов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Маршанция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многолетнее растение, имеющее вид зелёного лопастного листка (слоевища), стелющегося по поверхности земли. На верхней, иногда ромбически-испещрённой поверхности, находятся чашечки с выводковыми почками.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Файл:MarchantiaPolymorph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05225" y="1104900"/>
            <a:ext cx="5080000" cy="3810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Листостебельные мхи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7030A0"/>
                </a:solidFill>
              </a:rPr>
              <a:t>Зеленые мхи </a:t>
            </a:r>
          </a:p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7030A0"/>
                </a:solidFill>
              </a:rPr>
              <a:t>Сфагновые мхи </a:t>
            </a:r>
          </a:p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214554"/>
            <a:ext cx="4071966" cy="40177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85992"/>
            <a:ext cx="4000528" cy="38576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/>
          </p:cNvSpPr>
          <p:nvPr>
            <p:ph type="title"/>
          </p:nvPr>
        </p:nvSpPr>
        <p:spPr bwMode="auto">
          <a:xfrm>
            <a:off x="243249" y="357166"/>
            <a:ext cx="8595683" cy="2071702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9600" b="0" dirty="0">
                <a:latin typeface="Calibri" pitchFamily="34" charset="0"/>
              </a:rPr>
              <a:t>Зелёный мох</a:t>
            </a:r>
            <a:br>
              <a:rPr lang="ru-RU" sz="9600" b="0" dirty="0">
                <a:latin typeface="Calibri" pitchFamily="34" charset="0"/>
              </a:rPr>
            </a:br>
            <a:r>
              <a:rPr lang="ru-RU" sz="9600" b="0" dirty="0">
                <a:latin typeface="Calibri" pitchFamily="34" charset="0"/>
              </a:rPr>
              <a:t>Кукушкин лён</a:t>
            </a:r>
          </a:p>
        </p:txBody>
      </p:sp>
      <p:pic>
        <p:nvPicPr>
          <p:cNvPr id="4" name="Picture 24" descr="File:Polytrichum.commune.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643182"/>
            <a:ext cx="5499110" cy="369570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 bwMode="auto">
          <a:xfrm>
            <a:off x="1366740" y="285728"/>
            <a:ext cx="7258486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b="0" dirty="0">
                <a:latin typeface="Calibri" pitchFamily="34" charset="0"/>
              </a:rPr>
              <a:t>Проверь свои знания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1989139"/>
            <a:ext cx="7559524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Выбери один правильный ответ из четырёх</a:t>
            </a:r>
          </a:p>
        </p:txBody>
      </p:sp>
      <p:pic>
        <p:nvPicPr>
          <p:cNvPr id="64520" name="Picture 8" descr="Файл:Nuvola apps kview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910" y="1341438"/>
            <a:ext cx="1524000" cy="1800225"/>
          </a:xfrm>
          <a:prstGeom prst="rect">
            <a:avLst/>
          </a:prstGeom>
          <a:noFill/>
        </p:spPr>
      </p:pic>
      <p:sp>
        <p:nvSpPr>
          <p:cNvPr id="64521" name="AutoShap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011842" y="3716338"/>
            <a:ext cx="4633820" cy="1008062"/>
          </a:xfrm>
          <a:prstGeom prst="roundRect">
            <a:avLst>
              <a:gd name="adj" fmla="val 16667"/>
            </a:avLst>
          </a:prstGeom>
          <a:solidFill>
            <a:srgbClr val="CC00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Calibri" pitchFamily="34" charset="0"/>
              </a:rPr>
              <a:t>Начать тест «Водоросли»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ru-RU" sz="4800" b="0" dirty="0">
                <a:solidFill>
                  <a:srgbClr val="FF0000"/>
                </a:solidFill>
                <a:latin typeface="Calibri" pitchFamily="34" charset="0"/>
              </a:rPr>
              <a:t>Общий вид и внешнее строение</a:t>
            </a:r>
          </a:p>
        </p:txBody>
      </p:sp>
      <p:pic>
        <p:nvPicPr>
          <p:cNvPr id="130054" name="Picture 6" descr="Кукушкин лё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842" y="1268414"/>
            <a:ext cx="1861322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5" name="Line 7"/>
          <p:cNvSpPr>
            <a:spLocks noChangeShapeType="1"/>
          </p:cNvSpPr>
          <p:nvPr/>
        </p:nvSpPr>
        <p:spPr bwMode="auto">
          <a:xfrm>
            <a:off x="1584477" y="1628775"/>
            <a:ext cx="280475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4449705" y="1412875"/>
            <a:ext cx="414597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Коробочка со спорами</a:t>
            </a:r>
          </a:p>
        </p:txBody>
      </p:sp>
      <p:sp>
        <p:nvSpPr>
          <p:cNvPr id="130057" name="Line 9"/>
          <p:cNvSpPr>
            <a:spLocks noChangeShapeType="1"/>
          </p:cNvSpPr>
          <p:nvPr/>
        </p:nvSpPr>
        <p:spPr bwMode="auto">
          <a:xfrm>
            <a:off x="2194614" y="3933825"/>
            <a:ext cx="280475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4998022" y="3716338"/>
            <a:ext cx="414597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Лист</a:t>
            </a:r>
          </a:p>
        </p:txBody>
      </p:sp>
      <p:sp>
        <p:nvSpPr>
          <p:cNvPr id="130059" name="Line 11"/>
          <p:cNvSpPr>
            <a:spLocks noChangeShapeType="1"/>
          </p:cNvSpPr>
          <p:nvPr/>
        </p:nvSpPr>
        <p:spPr bwMode="auto">
          <a:xfrm>
            <a:off x="1951365" y="4365625"/>
            <a:ext cx="280475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60" name="Text Box 12"/>
          <p:cNvSpPr txBox="1">
            <a:spLocks noChangeArrowheads="1"/>
          </p:cNvSpPr>
          <p:nvPr/>
        </p:nvSpPr>
        <p:spPr bwMode="auto">
          <a:xfrm>
            <a:off x="4754773" y="4149725"/>
            <a:ext cx="414597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Стебель</a:t>
            </a:r>
          </a:p>
        </p:txBody>
      </p:sp>
      <p:sp>
        <p:nvSpPr>
          <p:cNvPr id="130061" name="Oval 13"/>
          <p:cNvSpPr>
            <a:spLocks noChangeArrowheads="1"/>
          </p:cNvSpPr>
          <p:nvPr/>
        </p:nvSpPr>
        <p:spPr bwMode="auto">
          <a:xfrm>
            <a:off x="792911" y="6381751"/>
            <a:ext cx="305069" cy="333375"/>
          </a:xfrm>
          <a:prstGeom prst="ellipse">
            <a:avLst/>
          </a:prstGeom>
          <a:noFill/>
          <a:ln w="38100">
            <a:solidFill>
              <a:srgbClr val="CC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0062" name="Oval 14"/>
          <p:cNvSpPr>
            <a:spLocks noChangeArrowheads="1"/>
          </p:cNvSpPr>
          <p:nvPr/>
        </p:nvSpPr>
        <p:spPr bwMode="auto">
          <a:xfrm>
            <a:off x="4023683" y="4941888"/>
            <a:ext cx="1524000" cy="1727200"/>
          </a:xfrm>
          <a:prstGeom prst="ellipse">
            <a:avLst/>
          </a:prstGeom>
          <a:noFill/>
          <a:ln w="38100">
            <a:solidFill>
              <a:srgbClr val="CC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0064" name="Freeform 16"/>
          <p:cNvSpPr>
            <a:spLocks/>
          </p:cNvSpPr>
          <p:nvPr/>
        </p:nvSpPr>
        <p:spPr bwMode="auto">
          <a:xfrm>
            <a:off x="4201080" y="5351463"/>
            <a:ext cx="1206836" cy="417512"/>
          </a:xfrm>
          <a:custGeom>
            <a:avLst/>
            <a:gdLst/>
            <a:ahLst/>
            <a:cxnLst>
              <a:cxn ang="0">
                <a:pos x="898" y="0"/>
              </a:cxn>
              <a:cxn ang="0">
                <a:pos x="796" y="60"/>
              </a:cxn>
              <a:cxn ang="0">
                <a:pos x="745" y="77"/>
              </a:cxn>
              <a:cxn ang="0">
                <a:pos x="703" y="119"/>
              </a:cxn>
              <a:cxn ang="0">
                <a:pos x="635" y="170"/>
              </a:cxn>
              <a:cxn ang="0">
                <a:pos x="542" y="204"/>
              </a:cxn>
              <a:cxn ang="0">
                <a:pos x="288" y="221"/>
              </a:cxn>
              <a:cxn ang="0">
                <a:pos x="0" y="246"/>
              </a:cxn>
            </a:cxnLst>
            <a:rect l="0" t="0" r="r" b="b"/>
            <a:pathLst>
              <a:path w="898" h="263">
                <a:moveTo>
                  <a:pt x="898" y="0"/>
                </a:moveTo>
                <a:cubicBezTo>
                  <a:pt x="860" y="13"/>
                  <a:pt x="829" y="37"/>
                  <a:pt x="796" y="60"/>
                </a:cubicBezTo>
                <a:cubicBezTo>
                  <a:pt x="781" y="70"/>
                  <a:pt x="762" y="71"/>
                  <a:pt x="745" y="77"/>
                </a:cubicBezTo>
                <a:cubicBezTo>
                  <a:pt x="700" y="144"/>
                  <a:pt x="759" y="63"/>
                  <a:pt x="703" y="119"/>
                </a:cubicBezTo>
                <a:cubicBezTo>
                  <a:pt x="675" y="147"/>
                  <a:pt x="676" y="155"/>
                  <a:pt x="635" y="170"/>
                </a:cubicBezTo>
                <a:cubicBezTo>
                  <a:pt x="590" y="203"/>
                  <a:pt x="607" y="199"/>
                  <a:pt x="542" y="204"/>
                </a:cubicBezTo>
                <a:cubicBezTo>
                  <a:pt x="457" y="211"/>
                  <a:pt x="288" y="221"/>
                  <a:pt x="288" y="221"/>
                </a:cubicBezTo>
                <a:cubicBezTo>
                  <a:pt x="150" y="263"/>
                  <a:pt x="336" y="246"/>
                  <a:pt x="0" y="24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65" name="Freeform 17"/>
          <p:cNvSpPr>
            <a:spLocks/>
          </p:cNvSpPr>
          <p:nvPr/>
        </p:nvSpPr>
        <p:spPr bwMode="auto">
          <a:xfrm>
            <a:off x="5164668" y="5157788"/>
            <a:ext cx="77947" cy="355600"/>
          </a:xfrm>
          <a:custGeom>
            <a:avLst/>
            <a:gdLst/>
            <a:ahLst/>
            <a:cxnLst>
              <a:cxn ang="0">
                <a:pos x="11" y="161"/>
              </a:cxn>
              <a:cxn ang="0">
                <a:pos x="62" y="0"/>
              </a:cxn>
            </a:cxnLst>
            <a:rect l="0" t="0" r="r" b="b"/>
            <a:pathLst>
              <a:path w="62" h="161">
                <a:moveTo>
                  <a:pt x="11" y="161"/>
                </a:moveTo>
                <a:cubicBezTo>
                  <a:pt x="31" y="105"/>
                  <a:pt x="0" y="29"/>
                  <a:pt x="62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66" name="Freeform 18"/>
          <p:cNvSpPr>
            <a:spLocks/>
          </p:cNvSpPr>
          <p:nvPr/>
        </p:nvSpPr>
        <p:spPr bwMode="auto">
          <a:xfrm>
            <a:off x="4473895" y="5727700"/>
            <a:ext cx="170677" cy="431800"/>
          </a:xfrm>
          <a:custGeom>
            <a:avLst/>
            <a:gdLst/>
            <a:ahLst/>
            <a:cxnLst>
              <a:cxn ang="0">
                <a:pos x="127" y="0"/>
              </a:cxn>
              <a:cxn ang="0">
                <a:pos x="59" y="102"/>
              </a:cxn>
              <a:cxn ang="0">
                <a:pos x="0" y="272"/>
              </a:cxn>
            </a:cxnLst>
            <a:rect l="0" t="0" r="r" b="b"/>
            <a:pathLst>
              <a:path w="127" h="272">
                <a:moveTo>
                  <a:pt x="127" y="0"/>
                </a:moveTo>
                <a:cubicBezTo>
                  <a:pt x="118" y="49"/>
                  <a:pt x="108" y="87"/>
                  <a:pt x="59" y="102"/>
                </a:cubicBezTo>
                <a:cubicBezTo>
                  <a:pt x="13" y="167"/>
                  <a:pt x="0" y="193"/>
                  <a:pt x="0" y="272"/>
                </a:cubicBezTo>
              </a:path>
            </a:pathLst>
          </a:custGeom>
          <a:noFill/>
          <a:ln w="38100" cmpd="sng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67" name="Freeform 19"/>
          <p:cNvSpPr>
            <a:spLocks/>
          </p:cNvSpPr>
          <p:nvPr/>
        </p:nvSpPr>
        <p:spPr bwMode="auto">
          <a:xfrm>
            <a:off x="4519588" y="5943600"/>
            <a:ext cx="318508" cy="228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42"/>
              </a:cxn>
              <a:cxn ang="0">
                <a:pos x="118" y="110"/>
              </a:cxn>
              <a:cxn ang="0">
                <a:pos x="220" y="119"/>
              </a:cxn>
              <a:cxn ang="0">
                <a:pos x="237" y="144"/>
              </a:cxn>
            </a:cxnLst>
            <a:rect l="0" t="0" r="r" b="b"/>
            <a:pathLst>
              <a:path w="237" h="144">
                <a:moveTo>
                  <a:pt x="0" y="0"/>
                </a:moveTo>
                <a:cubicBezTo>
                  <a:pt x="16" y="16"/>
                  <a:pt x="35" y="26"/>
                  <a:pt x="51" y="42"/>
                </a:cubicBezTo>
                <a:cubicBezTo>
                  <a:pt x="71" y="62"/>
                  <a:pt x="86" y="103"/>
                  <a:pt x="118" y="110"/>
                </a:cubicBezTo>
                <a:cubicBezTo>
                  <a:pt x="151" y="117"/>
                  <a:pt x="186" y="116"/>
                  <a:pt x="220" y="119"/>
                </a:cubicBezTo>
                <a:cubicBezTo>
                  <a:pt x="226" y="127"/>
                  <a:pt x="237" y="144"/>
                  <a:pt x="237" y="144"/>
                </a:cubicBezTo>
              </a:path>
            </a:pathLst>
          </a:custGeom>
          <a:noFill/>
          <a:ln w="38100" cmpd="sng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68" name="Freeform 20"/>
          <p:cNvSpPr>
            <a:spLocks/>
          </p:cNvSpPr>
          <p:nvPr/>
        </p:nvSpPr>
        <p:spPr bwMode="auto">
          <a:xfrm>
            <a:off x="4621726" y="5862639"/>
            <a:ext cx="447523" cy="128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8" y="76"/>
              </a:cxn>
              <a:cxn ang="0">
                <a:pos x="203" y="59"/>
              </a:cxn>
              <a:cxn ang="0">
                <a:pos x="254" y="43"/>
              </a:cxn>
              <a:cxn ang="0">
                <a:pos x="280" y="34"/>
              </a:cxn>
              <a:cxn ang="0">
                <a:pos x="330" y="51"/>
              </a:cxn>
            </a:cxnLst>
            <a:rect l="0" t="0" r="r" b="b"/>
            <a:pathLst>
              <a:path w="333" h="81">
                <a:moveTo>
                  <a:pt x="0" y="0"/>
                </a:moveTo>
                <a:cubicBezTo>
                  <a:pt x="19" y="58"/>
                  <a:pt x="9" y="58"/>
                  <a:pt x="68" y="76"/>
                </a:cubicBezTo>
                <a:cubicBezTo>
                  <a:pt x="217" y="65"/>
                  <a:pt x="136" y="81"/>
                  <a:pt x="203" y="59"/>
                </a:cubicBezTo>
                <a:cubicBezTo>
                  <a:pt x="220" y="53"/>
                  <a:pt x="237" y="49"/>
                  <a:pt x="254" y="43"/>
                </a:cubicBezTo>
                <a:cubicBezTo>
                  <a:pt x="263" y="40"/>
                  <a:pt x="280" y="34"/>
                  <a:pt x="280" y="34"/>
                </a:cubicBezTo>
                <a:cubicBezTo>
                  <a:pt x="333" y="43"/>
                  <a:pt x="330" y="26"/>
                  <a:pt x="330" y="51"/>
                </a:cubicBezTo>
              </a:path>
            </a:pathLst>
          </a:custGeom>
          <a:noFill/>
          <a:ln w="38100" cmpd="sng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69" name="Freeform 21"/>
          <p:cNvSpPr>
            <a:spLocks/>
          </p:cNvSpPr>
          <p:nvPr/>
        </p:nvSpPr>
        <p:spPr bwMode="auto">
          <a:xfrm>
            <a:off x="4890509" y="5970589"/>
            <a:ext cx="38973" cy="28257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29" y="178"/>
              </a:cxn>
            </a:cxnLst>
            <a:rect l="0" t="0" r="r" b="b"/>
            <a:pathLst>
              <a:path w="29" h="178">
                <a:moveTo>
                  <a:pt x="20" y="0"/>
                </a:moveTo>
                <a:cubicBezTo>
                  <a:pt x="15" y="58"/>
                  <a:pt x="0" y="124"/>
                  <a:pt x="29" y="178"/>
                </a:cubicBezTo>
              </a:path>
            </a:pathLst>
          </a:custGeom>
          <a:noFill/>
          <a:ln w="38100" cmpd="sng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70" name="plant"/>
          <p:cNvSpPr>
            <a:spLocks noEditPoints="1" noChangeArrowheads="1"/>
          </p:cNvSpPr>
          <p:nvPr/>
        </p:nvSpPr>
        <p:spPr bwMode="auto">
          <a:xfrm>
            <a:off x="4449704" y="5300664"/>
            <a:ext cx="305068" cy="47307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71" name="Line 23"/>
          <p:cNvSpPr>
            <a:spLocks noChangeShapeType="1"/>
          </p:cNvSpPr>
          <p:nvPr/>
        </p:nvSpPr>
        <p:spPr bwMode="auto">
          <a:xfrm flipV="1">
            <a:off x="913863" y="5084764"/>
            <a:ext cx="3475365" cy="1296987"/>
          </a:xfrm>
          <a:prstGeom prst="line">
            <a:avLst/>
          </a:prstGeom>
          <a:noFill/>
          <a:ln w="38100">
            <a:solidFill>
              <a:srgbClr val="CC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72" name="Line 24"/>
          <p:cNvSpPr>
            <a:spLocks noChangeShapeType="1"/>
          </p:cNvSpPr>
          <p:nvPr/>
        </p:nvSpPr>
        <p:spPr bwMode="auto">
          <a:xfrm>
            <a:off x="1036159" y="6669088"/>
            <a:ext cx="3658138" cy="0"/>
          </a:xfrm>
          <a:prstGeom prst="line">
            <a:avLst/>
          </a:prstGeom>
          <a:noFill/>
          <a:ln w="38100">
            <a:solidFill>
              <a:srgbClr val="CC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73" name="Line 25"/>
          <p:cNvSpPr>
            <a:spLocks noChangeShapeType="1"/>
          </p:cNvSpPr>
          <p:nvPr/>
        </p:nvSpPr>
        <p:spPr bwMode="auto">
          <a:xfrm>
            <a:off x="4937545" y="6021388"/>
            <a:ext cx="140170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74" name="Text Box 26"/>
          <p:cNvSpPr txBox="1">
            <a:spLocks noChangeArrowheads="1"/>
          </p:cNvSpPr>
          <p:nvPr/>
        </p:nvSpPr>
        <p:spPr bwMode="auto">
          <a:xfrm>
            <a:off x="6339250" y="5805488"/>
            <a:ext cx="414597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Ризоиды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78581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Микроскопическое строение листа мха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5" y="1571612"/>
            <a:ext cx="7715304" cy="497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Белый мох    СФАГНУМ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8215370" cy="51435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Общий вид и внешнее строение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4" descr="{907B05F3-716B-46B0-B3A3-AB37A5F96248}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l="3189" t="2362" r="49606" b="41103"/>
          <a:stretch>
            <a:fillRect/>
          </a:stretch>
        </p:blipFill>
        <p:spPr bwMode="auto">
          <a:xfrm>
            <a:off x="304800" y="2080145"/>
            <a:ext cx="4191000" cy="376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 descr="{3E7BAB88-B265-4222-BD5A-50D462989037}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4000" contrast="38000"/>
          </a:blip>
          <a:srcRect l="2452" t="1935" r="3065" b="1451"/>
          <a:stretch>
            <a:fillRect/>
          </a:stretch>
        </p:blipFill>
        <p:spPr bwMode="auto">
          <a:xfrm>
            <a:off x="4997401" y="1600200"/>
            <a:ext cx="364499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1000108"/>
            <a:ext cx="3714744" cy="3000396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Почему сфагнум приводит к заболачиванию</a:t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низинных участков леса </a:t>
            </a:r>
            <a:r>
              <a:rPr lang="ru-RU" i="1" dirty="0" smtClean="0">
                <a:solidFill>
                  <a:srgbClr val="FF0000"/>
                </a:solidFill>
              </a:rPr>
              <a:t>?</a:t>
            </a:r>
            <a:endParaRPr lang="ru-RU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sz="half" idx="2"/>
          </p:nvPr>
        </p:nvSpPr>
        <p:spPr>
          <a:xfrm>
            <a:off x="1571604" y="5143512"/>
            <a:ext cx="5867400" cy="768350"/>
          </a:xfrm>
        </p:spPr>
        <p:txBody>
          <a:bodyPr>
            <a:noAutofit/>
          </a:bodyPr>
          <a:lstStyle/>
          <a:p>
            <a:pPr algn="ctr"/>
            <a:r>
              <a:rPr lang="ru-RU" sz="6000" i="1" dirty="0" smtClean="0">
                <a:solidFill>
                  <a:schemeClr val="accent2">
                    <a:lumMod val="50000"/>
                  </a:schemeClr>
                </a:solidFill>
              </a:rPr>
              <a:t>Проблемный вопрос</a:t>
            </a:r>
          </a:p>
          <a:p>
            <a:pPr algn="ctr">
              <a:buNone/>
            </a:pPr>
            <a:endParaRPr lang="ru-RU" sz="6000" i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ru-RU" sz="6000" i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ru-RU" sz="6000" i="1" dirty="0">
              <a:solidFill>
                <a:srgbClr val="FF0000"/>
              </a:solidFill>
            </a:endParaRPr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515" b="1515"/>
          <a:stretch>
            <a:fillRect/>
          </a:stretch>
        </p:blipFill>
        <p:spPr bwMode="auto">
          <a:xfrm>
            <a:off x="357158" y="642918"/>
            <a:ext cx="5029200" cy="3657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500174"/>
            <a:ext cx="3214710" cy="107157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Проблемная ситуация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3286124"/>
            <a:ext cx="8191528" cy="321471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Взять 10 грамм сухого сфагнума и залить 250 граммами воды.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Что наблюдаете?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Куда делась вода? Во сколько раз масса вода превышает массу мха?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Сделайте то же с обычной губкой, предварительно рассмотрев её в лупу.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С чем связано впитывающее свойство губки?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Нет ли таких же пустот в листьях сфагнума?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Рассмотрите лист  мха под микроскопом.</a:t>
            </a:r>
            <a:endParaRPr lang="ru-RU" sz="2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515" b="1515"/>
          <a:stretch>
            <a:fillRect/>
          </a:stretch>
        </p:blipFill>
        <p:spPr bwMode="auto">
          <a:xfrm>
            <a:off x="3505200" y="616634"/>
            <a:ext cx="5029200" cy="2383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Водоносные клетки листа сфагнума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Схема внутреннего строения листа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 микроскопом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5" descr="{907B05F3-716B-46B0-B3A3-AB37A5F96248}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l="50314" t="2362" r="1418" b="32599"/>
          <a:stretch>
            <a:fillRect/>
          </a:stretch>
        </p:blipFill>
        <p:spPr bwMode="auto">
          <a:xfrm>
            <a:off x="476269" y="1316038"/>
            <a:ext cx="3900449" cy="39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78384"/>
            <a:ext cx="4289425" cy="321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i="1" dirty="0" smtClean="0">
                <a:solidFill>
                  <a:srgbClr val="FF0000"/>
                </a:solidFill>
              </a:rPr>
              <a:t>Почему сфагнум приводит к заболачиванию</a:t>
            </a:r>
            <a:br>
              <a:rPr lang="ru-RU" sz="3100" i="1" dirty="0" smtClean="0">
                <a:solidFill>
                  <a:srgbClr val="FF0000"/>
                </a:solidFill>
              </a:rPr>
            </a:br>
            <a:r>
              <a:rPr lang="ru-RU" sz="3100" i="1" dirty="0" smtClean="0">
                <a:solidFill>
                  <a:srgbClr val="FF0000"/>
                </a:solidFill>
              </a:rPr>
              <a:t>низинных участков леса ?</a:t>
            </a: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u="sng" dirty="0" smtClean="0">
                <a:solidFill>
                  <a:schemeClr val="tx1"/>
                </a:solidFill>
              </a:rPr>
              <a:t>Решение проблемы</a:t>
            </a:r>
            <a:endParaRPr lang="ru-RU" i="1" u="sng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4400" i="1" dirty="0" smtClean="0">
                <a:solidFill>
                  <a:schemeClr val="accent3">
                    <a:lumMod val="50000"/>
                  </a:schemeClr>
                </a:solidFill>
              </a:rPr>
              <a:t>Благодаря водоносным клеткам мох накапливает и задерживает воду, что с годами приводит к заболачиванию низинных участков.</a:t>
            </a:r>
            <a:endParaRPr lang="ru-RU" sz="44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Размножение мхов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Взрослое растение мха гаметофит(1-2) .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С помощью капли воды (3)сперматозоиды попадают на женское растение , оплодотворяя яйцеклетку.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Из зиготы формируется  спорофит в виде коробочки (4-5).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В ней созревают споры(6-7).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Попав в почву, споры прорастают формируя  новый </a:t>
            </a:r>
            <a:r>
              <a:rPr lang="ru-RU" sz="2000" b="1" u="sng" dirty="0" smtClean="0">
                <a:solidFill>
                  <a:schemeClr val="tx1"/>
                </a:solidFill>
              </a:rPr>
              <a:t>гаметофит (</a:t>
            </a:r>
            <a:r>
              <a:rPr lang="ru-RU" sz="2000" b="1" dirty="0" smtClean="0">
                <a:solidFill>
                  <a:schemeClr val="tx1"/>
                </a:solidFill>
              </a:rPr>
              <a:t>(8-11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5" name="Picture 2" descr="C:\Фотографии\октябрь 2011\102_PANA\P10200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609600"/>
            <a:ext cx="4929222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b="0">
                <a:latin typeface="Calibri" pitchFamily="34" charset="0"/>
              </a:rPr>
              <a:t>Проверь свои знания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0" y="1989139"/>
            <a:ext cx="7559524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dirty="0" smtClean="0">
                <a:solidFill>
                  <a:schemeClr val="bg1"/>
                </a:solidFill>
              </a:rPr>
              <a:t>    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1.К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колониальным водорослям относится </a:t>
            </a:r>
          </a:p>
        </p:txBody>
      </p:sp>
      <p:pic>
        <p:nvPicPr>
          <p:cNvPr id="87044" name="Picture 4" descr="Файл:Nuvola apps kview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910" y="1341438"/>
            <a:ext cx="1524000" cy="1800225"/>
          </a:xfrm>
          <a:prstGeom prst="rect">
            <a:avLst/>
          </a:prstGeom>
          <a:noFill/>
        </p:spPr>
      </p:pic>
      <p:sp>
        <p:nvSpPr>
          <p:cNvPr id="87045" name="Oval 5"/>
          <p:cNvSpPr>
            <a:spLocks noChangeArrowheads="1"/>
          </p:cNvSpPr>
          <p:nvPr/>
        </p:nvSpPr>
        <p:spPr bwMode="auto">
          <a:xfrm>
            <a:off x="427366" y="292417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а</a:t>
            </a:r>
          </a:p>
        </p:txBody>
      </p:sp>
      <p:sp>
        <p:nvSpPr>
          <p:cNvPr id="87046" name="Oval 6"/>
          <p:cNvSpPr>
            <a:spLocks noChangeArrowheads="1"/>
          </p:cNvSpPr>
          <p:nvPr/>
        </p:nvSpPr>
        <p:spPr bwMode="auto">
          <a:xfrm>
            <a:off x="427366" y="3644901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в</a:t>
            </a:r>
          </a:p>
        </p:txBody>
      </p:sp>
      <p:sp>
        <p:nvSpPr>
          <p:cNvPr id="87047" name="Oval 7"/>
          <p:cNvSpPr>
            <a:spLocks noChangeArrowheads="1"/>
          </p:cNvSpPr>
          <p:nvPr/>
        </p:nvSpPr>
        <p:spPr bwMode="auto">
          <a:xfrm>
            <a:off x="427366" y="436562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</a:t>
            </a:r>
          </a:p>
        </p:txBody>
      </p:sp>
      <p:sp>
        <p:nvSpPr>
          <p:cNvPr id="87048" name="Oval 8"/>
          <p:cNvSpPr>
            <a:spLocks noChangeArrowheads="1"/>
          </p:cNvSpPr>
          <p:nvPr/>
        </p:nvSpPr>
        <p:spPr bwMode="auto">
          <a:xfrm>
            <a:off x="427366" y="5084763"/>
            <a:ext cx="486497" cy="5762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d</a:t>
            </a:r>
            <a:endParaRPr lang="ru-RU" sz="2400"/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>
            <a:off x="1158455" y="292417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Улотрикс</a:t>
            </a: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>
            <a:off x="1158455" y="3644901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Хламидомонада</a:t>
            </a:r>
          </a:p>
        </p:txBody>
      </p:sp>
      <p:sp>
        <p:nvSpPr>
          <p:cNvPr id="87051" name="AutoShape 11"/>
          <p:cNvSpPr>
            <a:spLocks noChangeArrowheads="1"/>
          </p:cNvSpPr>
          <p:nvPr/>
        </p:nvSpPr>
        <p:spPr bwMode="auto">
          <a:xfrm>
            <a:off x="1158455" y="436562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Вольвокс</a:t>
            </a:r>
          </a:p>
        </p:txBody>
      </p:sp>
      <p:sp>
        <p:nvSpPr>
          <p:cNvPr id="87052" name="AutoShape 12"/>
          <p:cNvSpPr>
            <a:spLocks noChangeArrowheads="1"/>
          </p:cNvSpPr>
          <p:nvPr/>
        </p:nvSpPr>
        <p:spPr bwMode="auto">
          <a:xfrm>
            <a:off x="1158455" y="5084763"/>
            <a:ext cx="2986180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Спирогира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Практическое значение мхов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14282" y="3929066"/>
            <a:ext cx="1771656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химической промышленности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7000892" y="4071942"/>
            <a:ext cx="178595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народной медицине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7000892" y="2071678"/>
            <a:ext cx="178595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озеленении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85720" y="1500174"/>
            <a:ext cx="1843094" cy="157163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топливной промышленности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образование торфа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428992" y="3429000"/>
            <a:ext cx="214314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строительстве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5715008" y="1357298"/>
            <a:ext cx="1214446" cy="85725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6200000" flipH="1">
            <a:off x="4536281" y="1535893"/>
            <a:ext cx="2628912" cy="212884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1678761" y="1750207"/>
            <a:ext cx="2357454" cy="171451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3107521" y="1964521"/>
            <a:ext cx="2500330" cy="14287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2143108" y="1214422"/>
            <a:ext cx="1214446" cy="57150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140910">
            <a:off x="565160" y="5370069"/>
            <a:ext cx="1658354" cy="111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44637">
            <a:off x="6858016" y="5286388"/>
            <a:ext cx="142875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/>
          <p:nvPr/>
        </p:nvPicPr>
        <p:blipFill>
          <a:blip r:embed="rId4" cstate="print">
            <a:lum contrast="5000"/>
          </a:blip>
          <a:srcRect/>
          <a:stretch>
            <a:fillRect/>
          </a:stretch>
        </p:blipFill>
        <p:spPr bwMode="auto">
          <a:xfrm>
            <a:off x="3753718" y="4797595"/>
            <a:ext cx="1754214" cy="1496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28596" y="285728"/>
            <a:ext cx="7500990" cy="7143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</a:rPr>
              <a:t>1.Образование торфа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835824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В отсутствии кислорода органика на дне болота не разлагается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428604"/>
            <a:ext cx="8458200" cy="43719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830" r="1830"/>
          <a:stretch>
            <a:fillRect/>
          </a:stretch>
        </p:blipFill>
        <p:spPr bwMode="auto">
          <a:xfrm>
            <a:off x="500034" y="214290"/>
            <a:ext cx="8034366" cy="4572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2. в химической промышленности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00034" y="2571744"/>
            <a:ext cx="155734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Древес-ный</a:t>
            </a:r>
            <a:r>
              <a:rPr lang="ru-RU" sz="2400" b="1" dirty="0" smtClean="0">
                <a:solidFill>
                  <a:schemeClr val="tx1"/>
                </a:solidFill>
              </a:rPr>
              <a:t> спирт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42910" y="4714884"/>
            <a:ext cx="220028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пластмассы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86512" y="4643446"/>
            <a:ext cx="200026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Изоляционная лента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215206" y="2571744"/>
            <a:ext cx="128588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смолы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786446" y="1500174"/>
            <a:ext cx="9144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6200000" flipH="1">
            <a:off x="4393405" y="2107397"/>
            <a:ext cx="2928958" cy="1571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 flipV="1">
            <a:off x="2357422" y="1571612"/>
            <a:ext cx="1071570" cy="100013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2178827" y="2107397"/>
            <a:ext cx="2714644" cy="150019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 3.В озеленении и декорировании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0830841">
            <a:off x="542451" y="1434977"/>
            <a:ext cx="2928958" cy="2643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142984"/>
            <a:ext cx="3143250" cy="3846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4214818"/>
            <a:ext cx="2714644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3.   В народной медицине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57158" y="1785927"/>
            <a:ext cx="3500462" cy="3476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43372" y="1214422"/>
            <a:ext cx="4848228" cy="51101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Интересна история внедрения сфагнума в официальную медицинскую промышленность. На рубеже 19 - 20 веков сфагнум упаковывался и рассылался по всем губерниям России. Вместе с этими упаковками врачи и фельдшеры получали специальную анкету, в которой они должны были оценить свойства этого нового перевязочного материала. По результатам было выявлено, что практически все врачи высоко оценили сфагнум, его гигроскопичность, рыхлость и его антибактериальные свойства.</a:t>
            </a:r>
          </a:p>
          <a:p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dirty="0" smtClean="0"/>
              <a:t>.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при строительстве бревенчатых домов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30272">
            <a:off x="4329091" y="2065919"/>
            <a:ext cx="4476209" cy="3922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0360623">
            <a:off x="500781" y="1859442"/>
            <a:ext cx="3746197" cy="27120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Значение в природе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419100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85860"/>
            <a:ext cx="434340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14282" y="785794"/>
            <a:ext cx="8643999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Arial" pitchFamily="34" charset="0"/>
                <a:ea typeface="Times New Roman" pitchFamily="18" charset="0"/>
              </a:rPr>
              <a:t>Л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абораторная работа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 Строение мха кукушкин лен»: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Цель: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рассмотреть особенности вегетативного тела мха, а также строение спорангия.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Ход работы: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-рассмотрите и опишите строение мха  (окраска, размеры листьев, стебля).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-зарисуйте растение и обозначьте его  части.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- найдите мужские и женские экземпляры. Чем они отличаются?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- рассмотрите спорангий.(внешнее строение и микропрепарат через микроскоп)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- сделайте вывод об особенностях строения и размножения мхов.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b="0">
                <a:latin typeface="Calibri" pitchFamily="34" charset="0"/>
              </a:rPr>
              <a:t>Проверь свои знания</a:t>
            </a: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0" y="1989139"/>
            <a:ext cx="7559524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2.У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водорослей тело представлено </a:t>
            </a:r>
          </a:p>
        </p:txBody>
      </p:sp>
      <p:pic>
        <p:nvPicPr>
          <p:cNvPr id="88068" name="Picture 4" descr="Файл:Nuvola apps kview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910" y="1341438"/>
            <a:ext cx="1524000" cy="1800225"/>
          </a:xfrm>
          <a:prstGeom prst="rect">
            <a:avLst/>
          </a:prstGeom>
          <a:noFill/>
        </p:spPr>
      </p:pic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427366" y="292417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а</a:t>
            </a:r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>
            <a:off x="427366" y="3644901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в</a:t>
            </a:r>
          </a:p>
        </p:txBody>
      </p:sp>
      <p:sp>
        <p:nvSpPr>
          <p:cNvPr id="88071" name="Oval 7"/>
          <p:cNvSpPr>
            <a:spLocks noChangeArrowheads="1"/>
          </p:cNvSpPr>
          <p:nvPr/>
        </p:nvSpPr>
        <p:spPr bwMode="auto">
          <a:xfrm>
            <a:off x="427366" y="436562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</a:t>
            </a:r>
          </a:p>
        </p:txBody>
      </p:sp>
      <p:sp>
        <p:nvSpPr>
          <p:cNvPr id="88072" name="Oval 8"/>
          <p:cNvSpPr>
            <a:spLocks noChangeArrowheads="1"/>
          </p:cNvSpPr>
          <p:nvPr/>
        </p:nvSpPr>
        <p:spPr bwMode="auto">
          <a:xfrm>
            <a:off x="427366" y="5084763"/>
            <a:ext cx="486497" cy="5762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d</a:t>
            </a:r>
            <a:endParaRPr lang="ru-RU" sz="2400"/>
          </a:p>
        </p:txBody>
      </p:sp>
      <p:sp>
        <p:nvSpPr>
          <p:cNvPr id="88073" name="AutoShape 9"/>
          <p:cNvSpPr>
            <a:spLocks noChangeArrowheads="1"/>
          </p:cNvSpPr>
          <p:nvPr/>
        </p:nvSpPr>
        <p:spPr bwMode="auto">
          <a:xfrm>
            <a:off x="1158455" y="292417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Листьями</a:t>
            </a:r>
          </a:p>
        </p:txBody>
      </p:sp>
      <p:sp>
        <p:nvSpPr>
          <p:cNvPr id="88074" name="AutoShape 10"/>
          <p:cNvSpPr>
            <a:spLocks noChangeArrowheads="1"/>
          </p:cNvSpPr>
          <p:nvPr/>
        </p:nvSpPr>
        <p:spPr bwMode="auto">
          <a:xfrm>
            <a:off x="1158455" y="3644901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Слоевищем и корнями</a:t>
            </a: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auto">
          <a:xfrm>
            <a:off x="1158455" y="436562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Слоевищем</a:t>
            </a:r>
          </a:p>
        </p:txBody>
      </p:sp>
      <p:sp>
        <p:nvSpPr>
          <p:cNvPr id="88076" name="AutoShape 12"/>
          <p:cNvSpPr>
            <a:spLocks noChangeArrowheads="1"/>
          </p:cNvSpPr>
          <p:nvPr/>
        </p:nvSpPr>
        <p:spPr bwMode="auto">
          <a:xfrm>
            <a:off x="1158455" y="5084763"/>
            <a:ext cx="2986180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Листьями и корнями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b="0">
                <a:latin typeface="Calibri" pitchFamily="34" charset="0"/>
              </a:rPr>
              <a:t>Проверь свои знания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0" y="1916113"/>
            <a:ext cx="7376752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3.К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водорослям, которые передвигаются с помощью жгутиков, относится(</a:t>
            </a:r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ятся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89092" name="Picture 4" descr="Файл:Nuvola apps kview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910" y="1341438"/>
            <a:ext cx="1524000" cy="1800225"/>
          </a:xfrm>
          <a:prstGeom prst="rect">
            <a:avLst/>
          </a:prstGeom>
          <a:noFill/>
        </p:spPr>
      </p:pic>
      <p:sp>
        <p:nvSpPr>
          <p:cNvPr id="89093" name="Oval 5"/>
          <p:cNvSpPr>
            <a:spLocks noChangeArrowheads="1"/>
          </p:cNvSpPr>
          <p:nvPr/>
        </p:nvSpPr>
        <p:spPr bwMode="auto">
          <a:xfrm>
            <a:off x="427366" y="292417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а</a:t>
            </a:r>
          </a:p>
        </p:txBody>
      </p:sp>
      <p:sp>
        <p:nvSpPr>
          <p:cNvPr id="89094" name="Oval 6"/>
          <p:cNvSpPr>
            <a:spLocks noChangeArrowheads="1"/>
          </p:cNvSpPr>
          <p:nvPr/>
        </p:nvSpPr>
        <p:spPr bwMode="auto">
          <a:xfrm>
            <a:off x="427366" y="3644901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в</a:t>
            </a:r>
          </a:p>
        </p:txBody>
      </p:sp>
      <p:sp>
        <p:nvSpPr>
          <p:cNvPr id="89095" name="Oval 7"/>
          <p:cNvSpPr>
            <a:spLocks noChangeArrowheads="1"/>
          </p:cNvSpPr>
          <p:nvPr/>
        </p:nvSpPr>
        <p:spPr bwMode="auto">
          <a:xfrm>
            <a:off x="427366" y="436562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</a:t>
            </a:r>
          </a:p>
        </p:txBody>
      </p:sp>
      <p:sp>
        <p:nvSpPr>
          <p:cNvPr id="89096" name="Oval 8"/>
          <p:cNvSpPr>
            <a:spLocks noChangeArrowheads="1"/>
          </p:cNvSpPr>
          <p:nvPr/>
        </p:nvSpPr>
        <p:spPr bwMode="auto">
          <a:xfrm>
            <a:off x="427366" y="5084763"/>
            <a:ext cx="486497" cy="5762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d</a:t>
            </a:r>
            <a:endParaRPr lang="ru-RU" sz="2400"/>
          </a:p>
        </p:txBody>
      </p:sp>
      <p:sp>
        <p:nvSpPr>
          <p:cNvPr id="89097" name="AutoShape 9"/>
          <p:cNvSpPr>
            <a:spLocks noChangeArrowheads="1"/>
          </p:cNvSpPr>
          <p:nvPr/>
        </p:nvSpPr>
        <p:spPr bwMode="auto">
          <a:xfrm>
            <a:off x="1158455" y="2924176"/>
            <a:ext cx="3170297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Вольвокс и порфира </a:t>
            </a:r>
          </a:p>
        </p:txBody>
      </p:sp>
      <p:sp>
        <p:nvSpPr>
          <p:cNvPr id="89098" name="AutoShape 10"/>
          <p:cNvSpPr>
            <a:spLocks noChangeArrowheads="1"/>
          </p:cNvSpPr>
          <p:nvPr/>
        </p:nvSpPr>
        <p:spPr bwMode="auto">
          <a:xfrm>
            <a:off x="1158455" y="3644901"/>
            <a:ext cx="3170297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Вольвокс и хламидомонада</a:t>
            </a:r>
          </a:p>
        </p:txBody>
      </p:sp>
      <p:sp>
        <p:nvSpPr>
          <p:cNvPr id="89099" name="AutoShape 11"/>
          <p:cNvSpPr>
            <a:spLocks noChangeArrowheads="1"/>
          </p:cNvSpPr>
          <p:nvPr/>
        </p:nvSpPr>
        <p:spPr bwMode="auto">
          <a:xfrm>
            <a:off x="1158455" y="4365626"/>
            <a:ext cx="3170297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Ламинария</a:t>
            </a:r>
          </a:p>
        </p:txBody>
      </p:sp>
      <p:sp>
        <p:nvSpPr>
          <p:cNvPr id="89100" name="AutoShape 12"/>
          <p:cNvSpPr>
            <a:spLocks noChangeArrowheads="1"/>
          </p:cNvSpPr>
          <p:nvPr/>
        </p:nvSpPr>
        <p:spPr bwMode="auto">
          <a:xfrm>
            <a:off x="1158455" y="5084763"/>
            <a:ext cx="3170297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Фукус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b="0" dirty="0">
                <a:latin typeface="Calibri" pitchFamily="34" charset="0"/>
              </a:rPr>
              <a:t>Проверь свои знания</a:t>
            </a: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0" y="1989139"/>
            <a:ext cx="7559524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4.Морской 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капустой называют </a:t>
            </a:r>
          </a:p>
        </p:txBody>
      </p:sp>
      <p:pic>
        <p:nvPicPr>
          <p:cNvPr id="90116" name="Picture 4" descr="Файл:Nuvola apps kview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910" y="1341438"/>
            <a:ext cx="1524000" cy="1800225"/>
          </a:xfrm>
          <a:prstGeom prst="rect">
            <a:avLst/>
          </a:prstGeom>
          <a:noFill/>
        </p:spPr>
      </p:pic>
      <p:sp>
        <p:nvSpPr>
          <p:cNvPr id="90117" name="Oval 5"/>
          <p:cNvSpPr>
            <a:spLocks noChangeArrowheads="1"/>
          </p:cNvSpPr>
          <p:nvPr/>
        </p:nvSpPr>
        <p:spPr bwMode="auto">
          <a:xfrm>
            <a:off x="427366" y="292417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а</a:t>
            </a:r>
          </a:p>
        </p:txBody>
      </p:sp>
      <p:sp>
        <p:nvSpPr>
          <p:cNvPr id="90118" name="Oval 6"/>
          <p:cNvSpPr>
            <a:spLocks noChangeArrowheads="1"/>
          </p:cNvSpPr>
          <p:nvPr/>
        </p:nvSpPr>
        <p:spPr bwMode="auto">
          <a:xfrm>
            <a:off x="427366" y="3644901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в</a:t>
            </a:r>
          </a:p>
        </p:txBody>
      </p:sp>
      <p:sp>
        <p:nvSpPr>
          <p:cNvPr id="90119" name="Oval 7"/>
          <p:cNvSpPr>
            <a:spLocks noChangeArrowheads="1"/>
          </p:cNvSpPr>
          <p:nvPr/>
        </p:nvSpPr>
        <p:spPr bwMode="auto">
          <a:xfrm>
            <a:off x="427366" y="436562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</a:t>
            </a:r>
          </a:p>
        </p:txBody>
      </p:sp>
      <p:sp>
        <p:nvSpPr>
          <p:cNvPr id="90120" name="Oval 8"/>
          <p:cNvSpPr>
            <a:spLocks noChangeArrowheads="1"/>
          </p:cNvSpPr>
          <p:nvPr/>
        </p:nvSpPr>
        <p:spPr bwMode="auto">
          <a:xfrm>
            <a:off x="427366" y="5084763"/>
            <a:ext cx="486497" cy="5762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d</a:t>
            </a:r>
            <a:endParaRPr lang="ru-RU" sz="2400"/>
          </a:p>
        </p:txBody>
      </p:sp>
      <p:sp>
        <p:nvSpPr>
          <p:cNvPr id="90121" name="AutoShape 9"/>
          <p:cNvSpPr>
            <a:spLocks noChangeArrowheads="1"/>
          </p:cNvSpPr>
          <p:nvPr/>
        </p:nvSpPr>
        <p:spPr bwMode="auto">
          <a:xfrm>
            <a:off x="1158455" y="292417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хлореллу</a:t>
            </a:r>
          </a:p>
        </p:txBody>
      </p:sp>
      <p:sp>
        <p:nvSpPr>
          <p:cNvPr id="90122" name="AutoShape 10"/>
          <p:cNvSpPr>
            <a:spLocks noChangeArrowheads="1"/>
          </p:cNvSpPr>
          <p:nvPr/>
        </p:nvSpPr>
        <p:spPr bwMode="auto">
          <a:xfrm>
            <a:off x="1158455" y="3644901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хламидомонаду</a:t>
            </a:r>
          </a:p>
        </p:txBody>
      </p:sp>
      <p:sp>
        <p:nvSpPr>
          <p:cNvPr id="90123" name="AutoShape 11"/>
          <p:cNvSpPr>
            <a:spLocks noChangeArrowheads="1"/>
          </p:cNvSpPr>
          <p:nvPr/>
        </p:nvSpPr>
        <p:spPr bwMode="auto">
          <a:xfrm>
            <a:off x="1158455" y="436562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ламинарию</a:t>
            </a:r>
          </a:p>
        </p:txBody>
      </p:sp>
      <p:sp>
        <p:nvSpPr>
          <p:cNvPr id="90124" name="AutoShape 12"/>
          <p:cNvSpPr>
            <a:spLocks noChangeArrowheads="1"/>
          </p:cNvSpPr>
          <p:nvPr/>
        </p:nvSpPr>
        <p:spPr bwMode="auto">
          <a:xfrm>
            <a:off x="1158455" y="5084763"/>
            <a:ext cx="2986180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спирогиру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b="0">
                <a:latin typeface="Calibri" pitchFamily="34" charset="0"/>
              </a:rPr>
              <a:t>Проверь свои знания</a:t>
            </a: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0" y="1989139"/>
            <a:ext cx="7929586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dirty="0">
                <a:solidFill>
                  <a:schemeClr val="bg1"/>
                </a:solidFill>
              </a:rPr>
              <a:t> 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5.К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какой группе водорослей относится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улотрикс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pic>
        <p:nvPicPr>
          <p:cNvPr id="91140" name="Picture 4" descr="Файл:Nuvola apps kview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910" y="1341438"/>
            <a:ext cx="1524000" cy="1800225"/>
          </a:xfrm>
          <a:prstGeom prst="rect">
            <a:avLst/>
          </a:prstGeom>
          <a:noFill/>
        </p:spPr>
      </p:pic>
      <p:sp>
        <p:nvSpPr>
          <p:cNvPr id="91141" name="Oval 5"/>
          <p:cNvSpPr>
            <a:spLocks noChangeArrowheads="1"/>
          </p:cNvSpPr>
          <p:nvPr/>
        </p:nvSpPr>
        <p:spPr bwMode="auto">
          <a:xfrm>
            <a:off x="427366" y="292417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а</a:t>
            </a:r>
          </a:p>
        </p:txBody>
      </p:sp>
      <p:sp>
        <p:nvSpPr>
          <p:cNvPr id="91142" name="Oval 6"/>
          <p:cNvSpPr>
            <a:spLocks noChangeArrowheads="1"/>
          </p:cNvSpPr>
          <p:nvPr/>
        </p:nvSpPr>
        <p:spPr bwMode="auto">
          <a:xfrm>
            <a:off x="427366" y="3644901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в</a:t>
            </a:r>
          </a:p>
        </p:txBody>
      </p:sp>
      <p:sp>
        <p:nvSpPr>
          <p:cNvPr id="91143" name="Oval 7"/>
          <p:cNvSpPr>
            <a:spLocks noChangeArrowheads="1"/>
          </p:cNvSpPr>
          <p:nvPr/>
        </p:nvSpPr>
        <p:spPr bwMode="auto">
          <a:xfrm>
            <a:off x="427366" y="436562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</a:t>
            </a:r>
          </a:p>
        </p:txBody>
      </p:sp>
      <p:sp>
        <p:nvSpPr>
          <p:cNvPr id="91144" name="Oval 8"/>
          <p:cNvSpPr>
            <a:spLocks noChangeArrowheads="1"/>
          </p:cNvSpPr>
          <p:nvPr/>
        </p:nvSpPr>
        <p:spPr bwMode="auto">
          <a:xfrm>
            <a:off x="427366" y="5084763"/>
            <a:ext cx="486497" cy="5762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d</a:t>
            </a:r>
            <a:endParaRPr lang="ru-RU" sz="2400"/>
          </a:p>
        </p:txBody>
      </p:sp>
      <p:sp>
        <p:nvSpPr>
          <p:cNvPr id="91145" name="AutoShape 9"/>
          <p:cNvSpPr>
            <a:spLocks noChangeArrowheads="1"/>
          </p:cNvSpPr>
          <p:nvPr/>
        </p:nvSpPr>
        <p:spPr bwMode="auto">
          <a:xfrm>
            <a:off x="1158455" y="292417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К бурым</a:t>
            </a:r>
          </a:p>
        </p:txBody>
      </p:sp>
      <p:sp>
        <p:nvSpPr>
          <p:cNvPr id="91146" name="AutoShape 10"/>
          <p:cNvSpPr>
            <a:spLocks noChangeArrowheads="1"/>
          </p:cNvSpPr>
          <p:nvPr/>
        </p:nvSpPr>
        <p:spPr bwMode="auto">
          <a:xfrm>
            <a:off x="1158455" y="3644901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К зелёным</a:t>
            </a:r>
          </a:p>
        </p:txBody>
      </p:sp>
      <p:sp>
        <p:nvSpPr>
          <p:cNvPr id="91147" name="AutoShape 11"/>
          <p:cNvSpPr>
            <a:spLocks noChangeArrowheads="1"/>
          </p:cNvSpPr>
          <p:nvPr/>
        </p:nvSpPr>
        <p:spPr bwMode="auto">
          <a:xfrm>
            <a:off x="1158455" y="436562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К сине-зелёным</a:t>
            </a:r>
          </a:p>
        </p:txBody>
      </p:sp>
      <p:sp>
        <p:nvSpPr>
          <p:cNvPr id="91148" name="AutoShape 12"/>
          <p:cNvSpPr>
            <a:spLocks noChangeArrowheads="1"/>
          </p:cNvSpPr>
          <p:nvPr/>
        </p:nvSpPr>
        <p:spPr bwMode="auto">
          <a:xfrm>
            <a:off x="1158455" y="5084763"/>
            <a:ext cx="2986180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К красным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b="0">
                <a:latin typeface="Calibri" pitchFamily="34" charset="0"/>
              </a:rPr>
              <a:t>Проверь свои знания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0" y="1989139"/>
            <a:ext cx="7559524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6.Чем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отличается клетка водорослей от клетки бактерий</a:t>
            </a:r>
            <a:r>
              <a:rPr lang="ru-RU" sz="24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92164" name="Picture 4" descr="Файл:Nuvola apps kview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3714752"/>
            <a:ext cx="1524000" cy="1800225"/>
          </a:xfrm>
          <a:prstGeom prst="rect">
            <a:avLst/>
          </a:prstGeom>
          <a:noFill/>
        </p:spPr>
      </p:pic>
      <p:sp>
        <p:nvSpPr>
          <p:cNvPr id="92165" name="Oval 5"/>
          <p:cNvSpPr>
            <a:spLocks noChangeArrowheads="1"/>
          </p:cNvSpPr>
          <p:nvPr/>
        </p:nvSpPr>
        <p:spPr bwMode="auto">
          <a:xfrm>
            <a:off x="427366" y="292417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а</a:t>
            </a:r>
          </a:p>
        </p:txBody>
      </p:sp>
      <p:sp>
        <p:nvSpPr>
          <p:cNvPr id="92166" name="Oval 6"/>
          <p:cNvSpPr>
            <a:spLocks noChangeArrowheads="1"/>
          </p:cNvSpPr>
          <p:nvPr/>
        </p:nvSpPr>
        <p:spPr bwMode="auto">
          <a:xfrm>
            <a:off x="427366" y="3644901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в</a:t>
            </a:r>
          </a:p>
        </p:txBody>
      </p:sp>
      <p:sp>
        <p:nvSpPr>
          <p:cNvPr id="92167" name="Oval 7"/>
          <p:cNvSpPr>
            <a:spLocks noChangeArrowheads="1"/>
          </p:cNvSpPr>
          <p:nvPr/>
        </p:nvSpPr>
        <p:spPr bwMode="auto">
          <a:xfrm>
            <a:off x="427366" y="436562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</a:t>
            </a:r>
          </a:p>
        </p:txBody>
      </p:sp>
      <p:sp>
        <p:nvSpPr>
          <p:cNvPr id="92168" name="Oval 8"/>
          <p:cNvSpPr>
            <a:spLocks noChangeArrowheads="1"/>
          </p:cNvSpPr>
          <p:nvPr/>
        </p:nvSpPr>
        <p:spPr bwMode="auto">
          <a:xfrm>
            <a:off x="427366" y="5084763"/>
            <a:ext cx="486497" cy="5762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d</a:t>
            </a:r>
            <a:endParaRPr lang="ru-RU" sz="2400"/>
          </a:p>
        </p:txBody>
      </p:sp>
      <p:sp>
        <p:nvSpPr>
          <p:cNvPr id="92169" name="AutoShape 9"/>
          <p:cNvSpPr>
            <a:spLocks noChangeArrowheads="1"/>
          </p:cNvSpPr>
          <p:nvPr/>
        </p:nvSpPr>
        <p:spPr bwMode="auto">
          <a:xfrm>
            <a:off x="1158455" y="292417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Наличием ядра</a:t>
            </a:r>
          </a:p>
        </p:txBody>
      </p:sp>
      <p:sp>
        <p:nvSpPr>
          <p:cNvPr id="92170" name="AutoShape 10"/>
          <p:cNvSpPr>
            <a:spLocks noChangeArrowheads="1"/>
          </p:cNvSpPr>
          <p:nvPr/>
        </p:nvSpPr>
        <p:spPr bwMode="auto">
          <a:xfrm>
            <a:off x="1158455" y="3644901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Наличием оболочки</a:t>
            </a:r>
          </a:p>
        </p:txBody>
      </p:sp>
      <p:sp>
        <p:nvSpPr>
          <p:cNvPr id="92171" name="AutoShape 11"/>
          <p:cNvSpPr>
            <a:spLocks noChangeArrowheads="1"/>
          </p:cNvSpPr>
          <p:nvPr/>
        </p:nvSpPr>
        <p:spPr bwMode="auto">
          <a:xfrm>
            <a:off x="1158455" y="4365626"/>
            <a:ext cx="2986180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Наличием цитоплазмы</a:t>
            </a:r>
          </a:p>
        </p:txBody>
      </p:sp>
      <p:sp>
        <p:nvSpPr>
          <p:cNvPr id="92172" name="AutoShape 12"/>
          <p:cNvSpPr>
            <a:spLocks noChangeArrowheads="1"/>
          </p:cNvSpPr>
          <p:nvPr/>
        </p:nvSpPr>
        <p:spPr bwMode="auto">
          <a:xfrm>
            <a:off x="1158455" y="5084763"/>
            <a:ext cx="2986180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Формой клетки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b="0">
                <a:latin typeface="Calibri" pitchFamily="34" charset="0"/>
              </a:rPr>
              <a:t>Проверь свои знания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0" y="1916113"/>
            <a:ext cx="7376752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7.Одноклеточная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водоросль, передвигающаяся с помощью жгутиков:</a:t>
            </a:r>
          </a:p>
        </p:txBody>
      </p:sp>
      <p:pic>
        <p:nvPicPr>
          <p:cNvPr id="93188" name="Picture 4" descr="Файл:Nuvola apps kview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910" y="1341438"/>
            <a:ext cx="1524000" cy="1800225"/>
          </a:xfrm>
          <a:prstGeom prst="rect">
            <a:avLst/>
          </a:prstGeom>
          <a:noFill/>
        </p:spPr>
      </p:pic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427366" y="292417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а</a:t>
            </a:r>
          </a:p>
        </p:txBody>
      </p:sp>
      <p:sp>
        <p:nvSpPr>
          <p:cNvPr id="93190" name="Oval 6"/>
          <p:cNvSpPr>
            <a:spLocks noChangeArrowheads="1"/>
          </p:cNvSpPr>
          <p:nvPr/>
        </p:nvSpPr>
        <p:spPr bwMode="auto">
          <a:xfrm>
            <a:off x="427366" y="3644901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в</a:t>
            </a:r>
          </a:p>
        </p:txBody>
      </p:sp>
      <p:sp>
        <p:nvSpPr>
          <p:cNvPr id="93191" name="Oval 7"/>
          <p:cNvSpPr>
            <a:spLocks noChangeArrowheads="1"/>
          </p:cNvSpPr>
          <p:nvPr/>
        </p:nvSpPr>
        <p:spPr bwMode="auto">
          <a:xfrm>
            <a:off x="427366" y="4365626"/>
            <a:ext cx="486497" cy="5762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</a:t>
            </a:r>
          </a:p>
        </p:txBody>
      </p:sp>
      <p:sp>
        <p:nvSpPr>
          <p:cNvPr id="93192" name="Oval 8"/>
          <p:cNvSpPr>
            <a:spLocks noChangeArrowheads="1"/>
          </p:cNvSpPr>
          <p:nvPr/>
        </p:nvSpPr>
        <p:spPr bwMode="auto">
          <a:xfrm>
            <a:off x="427366" y="5084763"/>
            <a:ext cx="486497" cy="5762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d</a:t>
            </a:r>
            <a:endParaRPr lang="ru-RU" sz="2400"/>
          </a:p>
        </p:txBody>
      </p:sp>
      <p:sp>
        <p:nvSpPr>
          <p:cNvPr id="93193" name="AutoShape 9"/>
          <p:cNvSpPr>
            <a:spLocks noChangeArrowheads="1"/>
          </p:cNvSpPr>
          <p:nvPr/>
        </p:nvSpPr>
        <p:spPr bwMode="auto">
          <a:xfrm>
            <a:off x="1158455" y="2924176"/>
            <a:ext cx="3170297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Хлорелла</a:t>
            </a:r>
          </a:p>
        </p:txBody>
      </p:sp>
      <p:sp>
        <p:nvSpPr>
          <p:cNvPr id="93194" name="AutoShape 10"/>
          <p:cNvSpPr>
            <a:spLocks noChangeArrowheads="1"/>
          </p:cNvSpPr>
          <p:nvPr/>
        </p:nvSpPr>
        <p:spPr bwMode="auto">
          <a:xfrm>
            <a:off x="1158455" y="3644901"/>
            <a:ext cx="3170297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Ламинария</a:t>
            </a:r>
          </a:p>
        </p:txBody>
      </p:sp>
      <p:sp>
        <p:nvSpPr>
          <p:cNvPr id="93195" name="AutoShape 11"/>
          <p:cNvSpPr>
            <a:spLocks noChangeArrowheads="1"/>
          </p:cNvSpPr>
          <p:nvPr/>
        </p:nvSpPr>
        <p:spPr bwMode="auto">
          <a:xfrm>
            <a:off x="1158455" y="4365626"/>
            <a:ext cx="3170297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Хламидомонада</a:t>
            </a:r>
          </a:p>
        </p:txBody>
      </p:sp>
      <p:sp>
        <p:nvSpPr>
          <p:cNvPr id="93196" name="AutoShape 12"/>
          <p:cNvSpPr>
            <a:spLocks noChangeArrowheads="1"/>
          </p:cNvSpPr>
          <p:nvPr/>
        </p:nvSpPr>
        <p:spPr bwMode="auto">
          <a:xfrm>
            <a:off x="1158455" y="5084763"/>
            <a:ext cx="3170297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/>
              <a:t>Спирогира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410</TotalTime>
  <Words>661</Words>
  <Application>Microsoft Office PowerPoint</Application>
  <PresentationFormat>Экран (4:3)</PresentationFormat>
  <Paragraphs>189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 Отдел  моховидные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Почему псилофиты могли находиться вне воды, а водоросли нет? </vt:lpstr>
      <vt:lpstr>Слайд 14</vt:lpstr>
      <vt:lpstr>Классификация мхов</vt:lpstr>
      <vt:lpstr>Печёночные мхи</vt:lpstr>
      <vt:lpstr>Маршанция – представитель печеночных мхов</vt:lpstr>
      <vt:lpstr>Листостебельные мхи</vt:lpstr>
      <vt:lpstr>Зелёный мох Кукушкин лён</vt:lpstr>
      <vt:lpstr>Общий вид и внешнее строение</vt:lpstr>
      <vt:lpstr>Слайд 21</vt:lpstr>
      <vt:lpstr>Микроскопическое строение листа мха</vt:lpstr>
      <vt:lpstr>Белый мох    СФАГНУМ</vt:lpstr>
      <vt:lpstr>Общий вид и внешнее строение</vt:lpstr>
      <vt:lpstr>Почему сфагнум приводит к заболачиванию низинных участков леса ?</vt:lpstr>
      <vt:lpstr>Проблемная ситуация</vt:lpstr>
      <vt:lpstr>Водоносные клетки листа сфагнума</vt:lpstr>
      <vt:lpstr>Почему сфагнум приводит к заболачиванию низинных участков леса ? </vt:lpstr>
      <vt:lpstr>Размножение мхов</vt:lpstr>
      <vt:lpstr>Практическое значение мхов</vt:lpstr>
      <vt:lpstr>Слайд 31</vt:lpstr>
      <vt:lpstr>В отсутствии кислорода органика на дне болота не разлагается</vt:lpstr>
      <vt:lpstr>2. в химической промышленности</vt:lpstr>
      <vt:lpstr> 3.В озеленении и декорировании</vt:lpstr>
      <vt:lpstr>3.   В народной медицине</vt:lpstr>
      <vt:lpstr>Слайд 36</vt:lpstr>
      <vt:lpstr> 4.при строительстве бревенчатых домов</vt:lpstr>
      <vt:lpstr>Значение в природе</vt:lpstr>
      <vt:lpstr>Слайд 39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Отдел  моховидные</dc:title>
  <dc:creator>Лена</dc:creator>
  <cp:lastModifiedBy>pc54</cp:lastModifiedBy>
  <cp:revision>41</cp:revision>
  <dcterms:created xsi:type="dcterms:W3CDTF">2011-10-24T05:08:55Z</dcterms:created>
  <dcterms:modified xsi:type="dcterms:W3CDTF">2012-01-11T14:25:56Z</dcterms:modified>
</cp:coreProperties>
</file>