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tags/tag8.xml" ContentType="application/vnd.openxmlformats-officedocument.presentationml.tags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diagrams/quickStyle2.xml" ContentType="application/vnd.openxmlformats-officedocument.drawingml.diagramStyle+xml"/>
  <Override PartName="/ppt/activeX/activeX2.xml" ContentType="application/vnd.ms-office.activeX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tags/tag12.xml" ContentType="application/vnd.openxmlformats-officedocument.presentationml.tags+xml"/>
  <Override PartName="/ppt/tags/tag23.xml" ContentType="application/vnd.openxmlformats-officedocument.presentationml.tags+xml"/>
  <Default Extension="xlsx" ContentType="application/vnd.openxmlformats-officedocument.spreadsheetml.sheet"/>
  <Override PartName="/ppt/charts/chart3.xml" ContentType="application/vnd.openxmlformats-officedocument.drawingml.chart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diagrams/colors4.xml" ContentType="application/vnd.openxmlformats-officedocument.drawingml.diagramColor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Default Extension="bin" ContentType="application/vnd.ms-office.activeX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ags/tag5.xml" ContentType="application/vnd.openxmlformats-officedocument.presentationml.tags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diagrams/quickStyle1.xml" ContentType="application/vnd.openxmlformats-officedocument.drawingml.diagramStyle+xml"/>
  <Override PartName="/ppt/activeX/activeX1.xml" ContentType="application/vnd.ms-office.activeX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iagrams/layout2.xml" ContentType="application/vnd.openxmlformats-officedocument.drawingml.diagramLayout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13.xml" ContentType="application/vnd.openxmlformats-officedocument.presentationml.tags+xml"/>
  <Override PartName="/ppt/diagrams/data3.xml" ContentType="application/vnd.openxmlformats-officedocument.drawingml.diagramData+xml"/>
  <Override PartName="/ppt/tags/tag22.xml" ContentType="application/vnd.openxmlformats-officedocument.presentationml.tags+xml"/>
  <Override PartName="/ppt/charts/chart4.xml" ContentType="application/vnd.openxmlformats-officedocument.drawingml.chart+xml"/>
  <Override PartName="/ppt/tags/tag31.xml" ContentType="application/vnd.openxmlformats-officedocument.presentationml.tags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diagrams/data1.xml" ContentType="application/vnd.openxmlformats-officedocument.drawingml.diagramData+xml"/>
  <Override PartName="/ppt/tags/tag11.xml" ContentType="application/vnd.openxmlformats-officedocument.presentationml.tags+xml"/>
  <Override PartName="/ppt/diagrams/colors3.xml" ContentType="application/vnd.openxmlformats-officedocument.drawingml.diagramColors+xml"/>
  <Override PartName="/ppt/tags/tag20.xml" ContentType="application/vnd.openxmlformats-officedocument.presentationml.tags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diagrams/drawing4.xml" ContentType="application/vnd.ms-office.drawingml.diagramDrawing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tags/tag2.xml" ContentType="application/vnd.openxmlformats-officedocument.presentationml.tags+xml"/>
  <Default Extension="xls" ContentType="application/vnd.ms-exce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tags/tag29.xml" ContentType="application/vnd.openxmlformats-officedocument.presentationml.tags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14.xml" ContentType="application/vnd.openxmlformats-officedocument.presentationml.tags+xml"/>
  <Override PartName="/ppt/diagrams/layout3.xml" ContentType="application/vnd.openxmlformats-officedocument.drawingml.diagramLayout+xml"/>
  <Override PartName="/ppt/tags/tag25.xml" ContentType="application/vnd.openxmlformats-officedocument.presentationml.tags+xml"/>
  <Override PartName="/ppt/diagrams/data4.xml" ContentType="application/vnd.openxmlformats-officedocument.drawingml.diagramData+xml"/>
  <Override PartName="/ppt/tags/tag32.xml" ContentType="application/vnd.openxmlformats-officedocument.presentationml.tag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charts/chart1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58" r:id="rId4"/>
    <p:sldId id="267" r:id="rId5"/>
    <p:sldId id="268" r:id="rId6"/>
    <p:sldId id="269" r:id="rId7"/>
    <p:sldId id="270" r:id="rId8"/>
    <p:sldId id="271" r:id="rId9"/>
    <p:sldId id="305" r:id="rId10"/>
    <p:sldId id="272" r:id="rId11"/>
    <p:sldId id="259" r:id="rId12"/>
    <p:sldId id="273" r:id="rId13"/>
    <p:sldId id="274" r:id="rId14"/>
    <p:sldId id="281" r:id="rId15"/>
    <p:sldId id="275" r:id="rId16"/>
    <p:sldId id="276" r:id="rId17"/>
    <p:sldId id="277" r:id="rId18"/>
    <p:sldId id="278" r:id="rId19"/>
    <p:sldId id="279" r:id="rId20"/>
    <p:sldId id="280" r:id="rId21"/>
    <p:sldId id="319" r:id="rId22"/>
    <p:sldId id="282" r:id="rId23"/>
    <p:sldId id="320" r:id="rId24"/>
    <p:sldId id="309" r:id="rId25"/>
    <p:sldId id="311" r:id="rId26"/>
    <p:sldId id="313" r:id="rId27"/>
    <p:sldId id="306" r:id="rId28"/>
    <p:sldId id="284" r:id="rId29"/>
    <p:sldId id="285" r:id="rId30"/>
    <p:sldId id="263" r:id="rId31"/>
    <p:sldId id="286" r:id="rId32"/>
    <p:sldId id="287" r:id="rId33"/>
    <p:sldId id="288" r:id="rId34"/>
    <p:sldId id="321" r:id="rId35"/>
    <p:sldId id="289" r:id="rId36"/>
    <p:sldId id="290" r:id="rId37"/>
    <p:sldId id="292" r:id="rId38"/>
    <p:sldId id="291" r:id="rId39"/>
    <p:sldId id="322" r:id="rId40"/>
    <p:sldId id="265" r:id="rId41"/>
    <p:sldId id="315" r:id="rId42"/>
    <p:sldId id="301" r:id="rId43"/>
    <p:sldId id="296" r:id="rId44"/>
    <p:sldId id="307" r:id="rId45"/>
    <p:sldId id="316" r:id="rId46"/>
    <p:sldId id="299" r:id="rId47"/>
    <p:sldId id="323" r:id="rId48"/>
    <p:sldId id="324" r:id="rId49"/>
    <p:sldId id="318" r:id="rId50"/>
    <p:sldId id="325" r:id="rId51"/>
    <p:sldId id="300" r:id="rId52"/>
    <p:sldId id="326" r:id="rId53"/>
    <p:sldId id="327" r:id="rId54"/>
    <p:sldId id="328" r:id="rId5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33"/>
    <a:srgbClr val="FF99FF"/>
    <a:srgbClr val="FFFF00"/>
    <a:srgbClr val="0066FF"/>
    <a:srgbClr val="FF9900"/>
    <a:srgbClr val="D8EEB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60" autoAdjust="0"/>
    <p:restoredTop sz="94660"/>
  </p:normalViewPr>
  <p:slideViewPr>
    <p:cSldViewPr>
      <p:cViewPr varScale="1">
        <p:scale>
          <a:sx n="95" d="100"/>
          <a:sy n="95" d="100"/>
        </p:scale>
        <p:origin x="-45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sz="20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Десятка</a:t>
            </a:r>
            <a:r>
              <a:rPr lang="ru-RU" sz="2000" baseline="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 стран лидеров по добыче нефти в млрд. бар.</a:t>
            </a:r>
            <a:endParaRPr lang="ru-RU" sz="2000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c:rich>
      </c:tx>
    </c:title>
    <c:plotArea>
      <c:layout/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Столбец3</c:v>
                </c:pt>
              </c:strCache>
            </c:strRef>
          </c:tx>
          <c:spPr>
            <a:effectLst>
              <a:innerShdw blurRad="114300">
                <a:prstClr val="black"/>
              </a:innerShdw>
            </a:effectLst>
          </c:spPr>
          <c:cat>
            <c:strRef>
              <c:f>Лист1!$A$2:$A$11</c:f>
              <c:strCache>
                <c:ptCount val="10"/>
                <c:pt idx="0">
                  <c:v>Саудовская Аравия</c:v>
                </c:pt>
                <c:pt idx="1">
                  <c:v>Россия</c:v>
                </c:pt>
                <c:pt idx="2">
                  <c:v>США</c:v>
                </c:pt>
                <c:pt idx="3">
                  <c:v>Иран</c:v>
                </c:pt>
                <c:pt idx="4">
                  <c:v>Китай</c:v>
                </c:pt>
                <c:pt idx="5">
                  <c:v>Мексика</c:v>
                </c:pt>
                <c:pt idx="6">
                  <c:v>Канада</c:v>
                </c:pt>
                <c:pt idx="7">
                  <c:v>Венесуэла</c:v>
                </c:pt>
                <c:pt idx="8">
                  <c:v>ОАЭ</c:v>
                </c:pt>
                <c:pt idx="9">
                  <c:v>Кувейт</c:v>
                </c:pt>
              </c:strCache>
            </c:str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3.5</c:v>
                </c:pt>
                <c:pt idx="1">
                  <c:v>3</c:v>
                </c:pt>
                <c:pt idx="2">
                  <c:v>2.2000000000000002</c:v>
                </c:pt>
                <c:pt idx="3">
                  <c:v>1.5</c:v>
                </c:pt>
                <c:pt idx="4">
                  <c:v>1.3</c:v>
                </c:pt>
                <c:pt idx="5">
                  <c:v>1.2</c:v>
                </c:pt>
                <c:pt idx="6">
                  <c:v>1</c:v>
                </c:pt>
                <c:pt idx="7">
                  <c:v>1</c:v>
                </c:pt>
                <c:pt idx="8">
                  <c:v>0.8</c:v>
                </c:pt>
                <c:pt idx="9">
                  <c:v>0.8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Лист1!$A$2:$A$11</c:f>
              <c:strCache>
                <c:ptCount val="10"/>
                <c:pt idx="0">
                  <c:v>Саудовская Аравия</c:v>
                </c:pt>
                <c:pt idx="1">
                  <c:v>Россия</c:v>
                </c:pt>
                <c:pt idx="2">
                  <c:v>США</c:v>
                </c:pt>
                <c:pt idx="3">
                  <c:v>Иран</c:v>
                </c:pt>
                <c:pt idx="4">
                  <c:v>Китай</c:v>
                </c:pt>
                <c:pt idx="5">
                  <c:v>Мексика</c:v>
                </c:pt>
                <c:pt idx="6">
                  <c:v>Канада</c:v>
                </c:pt>
                <c:pt idx="7">
                  <c:v>Венесуэла</c:v>
                </c:pt>
                <c:pt idx="8">
                  <c:v>ОАЭ</c:v>
                </c:pt>
                <c:pt idx="9">
                  <c:v>Кувейт</c:v>
                </c:pt>
              </c:strCache>
            </c:strRef>
          </c:cat>
          <c:val>
            <c:numRef>
              <c:f>Лист1!$C$2:$C$11</c:f>
              <c:numCache>
                <c:formatCode>General</c:formatCode>
                <c:ptCount val="10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cat>
            <c:strRef>
              <c:f>Лист1!$A$2:$A$11</c:f>
              <c:strCache>
                <c:ptCount val="10"/>
                <c:pt idx="0">
                  <c:v>Саудовская Аравия</c:v>
                </c:pt>
                <c:pt idx="1">
                  <c:v>Россия</c:v>
                </c:pt>
                <c:pt idx="2">
                  <c:v>США</c:v>
                </c:pt>
                <c:pt idx="3">
                  <c:v>Иран</c:v>
                </c:pt>
                <c:pt idx="4">
                  <c:v>Китай</c:v>
                </c:pt>
                <c:pt idx="5">
                  <c:v>Мексика</c:v>
                </c:pt>
                <c:pt idx="6">
                  <c:v>Канада</c:v>
                </c:pt>
                <c:pt idx="7">
                  <c:v>Венесуэла</c:v>
                </c:pt>
                <c:pt idx="8">
                  <c:v>ОАЭ</c:v>
                </c:pt>
                <c:pt idx="9">
                  <c:v>Кувейт</c:v>
                </c:pt>
              </c:strCache>
            </c:strRef>
          </c:cat>
          <c:val>
            <c:numRef>
              <c:f>Лист1!$D$2:$D$11</c:f>
              <c:numCache>
                <c:formatCode>General</c:formatCode>
                <c:ptCount val="10"/>
              </c:numCache>
            </c:numRef>
          </c:val>
        </c:ser>
        <c:overlap val="100"/>
        <c:axId val="108943616"/>
        <c:axId val="108949504"/>
      </c:barChart>
      <c:catAx>
        <c:axId val="108943616"/>
        <c:scaling>
          <c:orientation val="minMax"/>
        </c:scaling>
        <c:axPos val="b"/>
        <c:minorGridlines/>
        <c:tickLblPos val="nextTo"/>
        <c:txPr>
          <a:bodyPr/>
          <a:lstStyle/>
          <a:p>
            <a:pPr>
              <a:defRPr baseline="0">
                <a:solidFill>
                  <a:srgbClr val="FFFF00"/>
                </a:solidFill>
              </a:defRPr>
            </a:pPr>
            <a:endParaRPr lang="ru-RU"/>
          </a:p>
        </c:txPr>
        <c:crossAx val="108949504"/>
        <c:crosses val="autoZero"/>
        <c:auto val="1"/>
        <c:lblAlgn val="ctr"/>
        <c:lblOffset val="100"/>
      </c:catAx>
      <c:valAx>
        <c:axId val="108949504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baseline="0">
                <a:solidFill>
                  <a:srgbClr val="FFFF00"/>
                </a:solidFill>
              </a:defRPr>
            </a:pPr>
            <a:endParaRPr lang="ru-RU"/>
          </a:p>
        </c:txPr>
        <c:crossAx val="108943616"/>
        <c:crosses val="autoZero"/>
        <c:crossBetween val="between"/>
      </c:valAx>
    </c:plotArea>
    <c:plotVisOnly val="1"/>
  </c:chart>
  <c:spPr>
    <a:gradFill flip="none" rotWithShape="1">
      <a:gsLst>
        <a:gs pos="0">
          <a:srgbClr val="3399FF"/>
        </a:gs>
        <a:gs pos="16000">
          <a:srgbClr val="00CCCC"/>
        </a:gs>
        <a:gs pos="47000">
          <a:srgbClr val="9999FF"/>
        </a:gs>
        <a:gs pos="60001">
          <a:srgbClr val="2E6792"/>
        </a:gs>
        <a:gs pos="71001">
          <a:srgbClr val="3333CC"/>
        </a:gs>
        <a:gs pos="81000">
          <a:srgbClr val="1170FF"/>
        </a:gs>
        <a:gs pos="100000">
          <a:srgbClr val="006699"/>
        </a:gs>
      </a:gsLst>
      <a:path path="rect">
        <a:fillToRect l="100000" t="100000"/>
      </a:path>
      <a:tileRect r="-100000" b="-100000"/>
    </a:gradFill>
    <a:effectLst>
      <a:outerShdw blurRad="50800" dist="38100" algn="l" rotWithShape="0">
        <a:prstClr val="black">
          <a:alpha val="40000"/>
        </a:prstClr>
      </a:outerShdw>
    </a:effectLst>
    <a:scene3d>
      <a:camera prst="orthographicFront"/>
      <a:lightRig rig="threePt" dir="t"/>
    </a:scene3d>
    <a:sp3d prstMaterial="dkEdge"/>
  </c:spPr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sz="1800" baseline="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Десятка стран с крупнейшими доказанными запасами нефти в млрд.бар.</a:t>
            </a:r>
            <a:endParaRPr lang="ru-RU" sz="1800" baseline="0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c:rich>
      </c:tx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effectLst>
              <a:innerShdw blurRad="114300">
                <a:prstClr val="black"/>
              </a:innerShdw>
            </a:effectLst>
          </c:spPr>
          <c:cat>
            <c:strRef>
              <c:f>Лист1!$A$2:$A$11</c:f>
              <c:strCache>
                <c:ptCount val="10"/>
                <c:pt idx="0">
                  <c:v>Саудовская Аравия</c:v>
                </c:pt>
                <c:pt idx="1">
                  <c:v>Иран</c:v>
                </c:pt>
                <c:pt idx="2">
                  <c:v>Ирак</c:v>
                </c:pt>
                <c:pt idx="3">
                  <c:v>Кувейт</c:v>
                </c:pt>
                <c:pt idx="4">
                  <c:v>ОАЭ</c:v>
                </c:pt>
                <c:pt idx="5">
                  <c:v>Венесуэла</c:v>
                </c:pt>
                <c:pt idx="6">
                  <c:v>Россия</c:v>
                </c:pt>
                <c:pt idx="7">
                  <c:v>Ливия</c:v>
                </c:pt>
                <c:pt idx="8">
                  <c:v>Казахстан</c:v>
                </c:pt>
                <c:pt idx="9">
                  <c:v>Нигерия</c:v>
                </c:pt>
              </c:strCache>
            </c:str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250</c:v>
                </c:pt>
                <c:pt idx="1">
                  <c:v>150</c:v>
                </c:pt>
                <c:pt idx="2">
                  <c:v>120</c:v>
                </c:pt>
                <c:pt idx="3">
                  <c:v>100</c:v>
                </c:pt>
                <c:pt idx="4">
                  <c:v>90</c:v>
                </c:pt>
                <c:pt idx="5">
                  <c:v>80</c:v>
                </c:pt>
                <c:pt idx="6">
                  <c:v>80</c:v>
                </c:pt>
                <c:pt idx="7">
                  <c:v>40</c:v>
                </c:pt>
                <c:pt idx="8">
                  <c:v>40</c:v>
                </c:pt>
                <c:pt idx="9">
                  <c:v>40</c:v>
                </c:pt>
              </c:numCache>
            </c:numRef>
          </c:val>
        </c:ser>
        <c:shape val="box"/>
        <c:axId val="108977536"/>
        <c:axId val="108934272"/>
        <c:axId val="0"/>
      </c:bar3DChart>
      <c:catAx>
        <c:axId val="108977536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baseline="0">
                <a:solidFill>
                  <a:srgbClr val="FFFF00"/>
                </a:solidFill>
              </a:defRPr>
            </a:pPr>
            <a:endParaRPr lang="ru-RU"/>
          </a:p>
        </c:txPr>
        <c:crossAx val="108934272"/>
        <c:crosses val="autoZero"/>
        <c:auto val="1"/>
        <c:lblAlgn val="ctr"/>
        <c:lblOffset val="100"/>
      </c:catAx>
      <c:valAx>
        <c:axId val="108934272"/>
        <c:scaling>
          <c:orientation val="minMax"/>
        </c:scaling>
        <c:axPos val="l"/>
        <c:majorGridlines>
          <c:spPr>
            <a:ln>
              <a:solidFill>
                <a:schemeClr val="accent1">
                  <a:shade val="50000"/>
                </a:schemeClr>
              </a:solidFill>
            </a:ln>
          </c:spPr>
        </c:majorGridlines>
        <c:numFmt formatCode="General" sourceLinked="1"/>
        <c:majorTickMark val="none"/>
        <c:tickLblPos val="nextTo"/>
        <c:txPr>
          <a:bodyPr/>
          <a:lstStyle/>
          <a:p>
            <a:pPr>
              <a:defRPr baseline="0">
                <a:solidFill>
                  <a:srgbClr val="FFFF00"/>
                </a:solidFill>
              </a:defRPr>
            </a:pPr>
            <a:endParaRPr lang="ru-RU"/>
          </a:p>
        </c:txPr>
        <c:crossAx val="108977536"/>
        <c:crosses val="autoZero"/>
        <c:crossBetween val="between"/>
      </c:valAx>
    </c:plotArea>
    <c:plotVisOnly val="1"/>
  </c:chart>
  <c:spPr>
    <a:gradFill>
      <a:gsLst>
        <a:gs pos="0">
          <a:srgbClr val="3399FF"/>
        </a:gs>
        <a:gs pos="16000">
          <a:srgbClr val="00CCCC"/>
        </a:gs>
        <a:gs pos="47000">
          <a:srgbClr val="9999FF"/>
        </a:gs>
        <a:gs pos="60001">
          <a:srgbClr val="2E6792"/>
        </a:gs>
        <a:gs pos="71001">
          <a:srgbClr val="3333CC"/>
        </a:gs>
        <a:gs pos="81000">
          <a:srgbClr val="1170FF"/>
        </a:gs>
        <a:gs pos="100000">
          <a:srgbClr val="006699"/>
        </a:gs>
      </a:gsLst>
      <a:path path="rect">
        <a:fillToRect l="100000" t="100000"/>
      </a:path>
    </a:gradFill>
  </c:spPr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/>
              <a:t>Десятка</a:t>
            </a:r>
            <a:r>
              <a:rPr lang="ru-RU" baseline="0"/>
              <a:t> стран - лидеров по импорту нефти (млрд.баррелей)</a:t>
            </a:r>
            <a:endParaRPr lang="ru-RU"/>
          </a:p>
        </c:rich>
      </c:tx>
      <c:sp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scene3d>
          <a:camera prst="orthographicFront"/>
          <a:lightRig rig="freezing" dir="t"/>
        </a:scene3d>
        <a:sp3d>
          <a:bevelT w="152400" h="50800" prst="softRound"/>
          <a:bevelB prst="convex"/>
        </a:sp3d>
      </c:spPr>
    </c:title>
    <c:plotArea>
      <c:layout/>
      <c:barChart>
        <c:barDir val="col"/>
        <c:grouping val="clustered"/>
        <c:ser>
          <c:idx val="0"/>
          <c:order val="0"/>
          <c:spPr>
            <a:gradFill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lin ang="5400000" scaled="0"/>
            </a:gradFill>
          </c:spPr>
          <c:cat>
            <c:strRef>
              <c:f>Лист1!$A$2:$A$11</c:f>
              <c:strCache>
                <c:ptCount val="10"/>
                <c:pt idx="0">
                  <c:v>США</c:v>
                </c:pt>
                <c:pt idx="1">
                  <c:v>Япония</c:v>
                </c:pt>
                <c:pt idx="2">
                  <c:v>Китай</c:v>
                </c:pt>
                <c:pt idx="3">
                  <c:v>ФРГ</c:v>
                </c:pt>
                <c:pt idx="4">
                  <c:v>Южная Корея</c:v>
                </c:pt>
                <c:pt idx="5">
                  <c:v>Франция</c:v>
                </c:pt>
                <c:pt idx="6">
                  <c:v>Индия</c:v>
                </c:pt>
                <c:pt idx="7">
                  <c:v>Италия</c:v>
                </c:pt>
                <c:pt idx="8">
                  <c:v>Испания</c:v>
                </c:pt>
                <c:pt idx="9">
                  <c:v>Тайвань</c:v>
                </c:pt>
              </c:strCache>
            </c:str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4.5</c:v>
                </c:pt>
                <c:pt idx="1">
                  <c:v>1.8</c:v>
                </c:pt>
                <c:pt idx="2">
                  <c:v>1.3</c:v>
                </c:pt>
                <c:pt idx="3">
                  <c:v>0.9</c:v>
                </c:pt>
                <c:pt idx="4">
                  <c:v>0.8</c:v>
                </c:pt>
                <c:pt idx="5">
                  <c:v>0.70000000000000062</c:v>
                </c:pt>
                <c:pt idx="6">
                  <c:v>0.60000000000000064</c:v>
                </c:pt>
                <c:pt idx="7">
                  <c:v>0.60000000000000064</c:v>
                </c:pt>
                <c:pt idx="8">
                  <c:v>0.60000000000000064</c:v>
                </c:pt>
                <c:pt idx="9">
                  <c:v>0.4</c:v>
                </c:pt>
              </c:numCache>
            </c:numRef>
          </c:val>
        </c:ser>
        <c:axId val="55880704"/>
        <c:axId val="55960320"/>
      </c:barChart>
      <c:catAx>
        <c:axId val="55880704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200" b="1" baseline="0">
                <a:solidFill>
                  <a:schemeClr val="accent4">
                    <a:lumMod val="20000"/>
                    <a:lumOff val="80000"/>
                  </a:schemeClr>
                </a:solidFill>
              </a:defRPr>
            </a:pPr>
            <a:endParaRPr lang="ru-RU"/>
          </a:p>
        </c:txPr>
        <c:crossAx val="55960320"/>
        <c:crosses val="autoZero"/>
        <c:auto val="1"/>
        <c:lblAlgn val="ctr"/>
        <c:lblOffset val="100"/>
      </c:catAx>
      <c:valAx>
        <c:axId val="55960320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txPr>
          <a:bodyPr/>
          <a:lstStyle/>
          <a:p>
            <a:pPr>
              <a:defRPr sz="1200" baseline="0">
                <a:solidFill>
                  <a:schemeClr val="accent4">
                    <a:lumMod val="20000"/>
                    <a:lumOff val="80000"/>
                  </a:schemeClr>
                </a:solidFill>
              </a:defRPr>
            </a:pPr>
            <a:endParaRPr lang="ru-RU"/>
          </a:p>
        </c:txPr>
        <c:crossAx val="55880704"/>
        <c:crosses val="autoZero"/>
        <c:crossBetween val="between"/>
      </c:valAx>
      <c:sp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</c:spPr>
    </c:plotArea>
    <c:plotVisOnly val="1"/>
  </c:chart>
  <c:spPr>
    <a:gradFill>
      <a:gsLst>
        <a:gs pos="0">
          <a:srgbClr val="000082"/>
        </a:gs>
        <a:gs pos="30000">
          <a:srgbClr val="66008F"/>
        </a:gs>
        <a:gs pos="64999">
          <a:srgbClr val="BA0066"/>
        </a:gs>
        <a:gs pos="89999">
          <a:srgbClr val="FF0000"/>
        </a:gs>
        <a:gs pos="100000">
          <a:srgbClr val="FF8200"/>
        </a:gs>
      </a:gsLst>
      <a:path path="circle">
        <a:fillToRect l="100000" t="100000"/>
      </a:path>
    </a:gradFill>
    <a:ln>
      <a:gradFill flip="none" rotWithShape="1">
        <a:gsLst>
          <a:gs pos="0">
            <a:srgbClr val="000082"/>
          </a:gs>
          <a:gs pos="30000">
            <a:srgbClr val="66008F"/>
          </a:gs>
          <a:gs pos="64999">
            <a:srgbClr val="BA0066"/>
          </a:gs>
          <a:gs pos="89999">
            <a:srgbClr val="FF0000"/>
          </a:gs>
          <a:gs pos="100000">
            <a:srgbClr val="FF8200"/>
          </a:gs>
        </a:gsLst>
        <a:path path="circle">
          <a:fillToRect l="100000" t="100000"/>
        </a:path>
        <a:tileRect r="-100000" b="-100000"/>
      </a:gradFill>
    </a:ln>
    <a:effectLst>
      <a:innerShdw blurRad="114300">
        <a:prstClr val="black"/>
      </a:innerShdw>
    </a:effectLst>
    <a:scene3d>
      <a:camera prst="orthographicFront"/>
      <a:lightRig rig="sunset" dir="t"/>
    </a:scene3d>
    <a:sp3d prstMaterial="metal">
      <a:bevelT prst="relaxedInset"/>
      <a:bevelB/>
    </a:sp3d>
  </c:sp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sz="2000" dirty="0" smtClean="0"/>
              <a:t>Десятка стран – лидеров по экспорту</a:t>
            </a:r>
            <a:r>
              <a:rPr lang="ru-RU" sz="2000" baseline="0" dirty="0" smtClean="0"/>
              <a:t> нефти (млрд. баррелей)</a:t>
            </a:r>
            <a:endParaRPr lang="ru-RU" sz="2000" dirty="0"/>
          </a:p>
        </c:rich>
      </c:tx>
      <c:layout>
        <c:manualLayout>
          <c:xMode val="edge"/>
          <c:yMode val="edge"/>
          <c:x val="0.18658750084080394"/>
          <c:y val="1.8154264072115789E-2"/>
        </c:manualLayout>
      </c:layout>
      <c:sp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>
          <a:innerShdw blurRad="114300">
            <a:prstClr val="black"/>
          </a:innerShdw>
        </a:effectLst>
        <a:scene3d>
          <a:camera prst="orthographicFront"/>
          <a:lightRig rig="threePt" dir="t"/>
        </a:scene3d>
        <a:sp3d prstMaterial="metal"/>
      </c:spPr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gradFill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lin ang="5400000" scaled="0"/>
            </a:gradFill>
          </c:spPr>
          <c:cat>
            <c:strRef>
              <c:f>Лист1!$A$2:$A$11</c:f>
              <c:strCache>
                <c:ptCount val="10"/>
                <c:pt idx="0">
                  <c:v>Саудовская Аравия</c:v>
                </c:pt>
                <c:pt idx="1">
                  <c:v>Россия</c:v>
                </c:pt>
                <c:pt idx="2">
                  <c:v>Норвегия</c:v>
                </c:pt>
                <c:pt idx="3">
                  <c:v>Иран</c:v>
                </c:pt>
                <c:pt idx="4">
                  <c:v>ОАЭ</c:v>
                </c:pt>
                <c:pt idx="5">
                  <c:v>Венесуэла</c:v>
                </c:pt>
                <c:pt idx="6">
                  <c:v>Кувейт</c:v>
                </c:pt>
                <c:pt idx="7">
                  <c:v>Нигерия</c:v>
                </c:pt>
                <c:pt idx="8">
                  <c:v>Алжир</c:v>
                </c:pt>
                <c:pt idx="9">
                  <c:v>Мексика</c:v>
                </c:pt>
              </c:strCache>
            </c:str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3.3</c:v>
                </c:pt>
                <c:pt idx="1">
                  <c:v>2.5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0.9</c:v>
                </c:pt>
                <c:pt idx="6">
                  <c:v>0.9</c:v>
                </c:pt>
                <c:pt idx="7">
                  <c:v>0.9</c:v>
                </c:pt>
                <c:pt idx="8">
                  <c:v>0.70000000000000062</c:v>
                </c:pt>
                <c:pt idx="9">
                  <c:v>0.60000000000000064</c:v>
                </c:pt>
              </c:numCache>
            </c:numRef>
          </c:val>
        </c:ser>
        <c:axId val="56832000"/>
        <c:axId val="56833536"/>
      </c:barChart>
      <c:catAx>
        <c:axId val="56832000"/>
        <c:scaling>
          <c:orientation val="minMax"/>
        </c:scaling>
        <c:axPos val="b"/>
        <c:tickLblPos val="nextTo"/>
        <c:txPr>
          <a:bodyPr/>
          <a:lstStyle/>
          <a:p>
            <a:pPr>
              <a:defRPr sz="1670" baseline="0">
                <a:solidFill>
                  <a:schemeClr val="accent2">
                    <a:lumMod val="20000"/>
                    <a:lumOff val="80000"/>
                  </a:schemeClr>
                </a:solidFill>
              </a:defRPr>
            </a:pPr>
            <a:endParaRPr lang="ru-RU"/>
          </a:p>
        </c:txPr>
        <c:crossAx val="56833536"/>
        <c:crosses val="autoZero"/>
        <c:auto val="1"/>
        <c:lblAlgn val="ctr"/>
        <c:lblOffset val="100"/>
      </c:catAx>
      <c:valAx>
        <c:axId val="56833536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baseline="0">
                <a:solidFill>
                  <a:schemeClr val="accent2">
                    <a:lumMod val="40000"/>
                    <a:lumOff val="60000"/>
                  </a:schemeClr>
                </a:solidFill>
              </a:defRPr>
            </a:pPr>
            <a:endParaRPr lang="ru-RU"/>
          </a:p>
        </c:txPr>
        <c:crossAx val="56832000"/>
        <c:crosses val="autoZero"/>
        <c:crossBetween val="between"/>
      </c:valAx>
      <c:sp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</c:spPr>
    </c:plotArea>
    <c:plotVisOnly val="1"/>
  </c:chart>
  <c:spPr>
    <a:gradFill>
      <a:gsLst>
        <a:gs pos="0">
          <a:srgbClr val="000082"/>
        </a:gs>
        <a:gs pos="30000">
          <a:srgbClr val="66008F"/>
        </a:gs>
        <a:gs pos="64999">
          <a:srgbClr val="BA0066"/>
        </a:gs>
        <a:gs pos="89999">
          <a:srgbClr val="FF0000"/>
        </a:gs>
        <a:gs pos="100000">
          <a:srgbClr val="FF8200"/>
        </a:gs>
      </a:gsLst>
      <a:lin ang="5400000" scaled="0"/>
    </a:gradFill>
  </c:spPr>
  <c:txPr>
    <a:bodyPr/>
    <a:lstStyle/>
    <a:p>
      <a:pPr>
        <a:defRPr sz="1800"/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5061E48-41BB-4FC9-BA5A-29C98C0B3392}" type="doc">
      <dgm:prSet loTypeId="urn:microsoft.com/office/officeart/2005/8/layout/arrow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F58A7DD-B0E9-4FCA-BA4F-134C96255F0B}">
      <dgm:prSet phldrT="[Текст]" custT="1"/>
      <dgm:spPr>
        <a:gradFill flip="none" rotWithShape="1">
          <a:gsLst>
            <a:gs pos="0">
              <a:srgbClr val="000000"/>
            </a:gs>
            <a:gs pos="20000">
              <a:srgbClr val="000040"/>
            </a:gs>
            <a:gs pos="50000">
              <a:srgbClr val="400040"/>
            </a:gs>
            <a:gs pos="75000">
              <a:srgbClr val="8F0040"/>
            </a:gs>
            <a:gs pos="89999">
              <a:srgbClr val="F27300"/>
            </a:gs>
            <a:gs pos="100000">
              <a:srgbClr val="FFBF00"/>
            </a:gs>
          </a:gsLst>
          <a:lin ang="18900000" scaled="1"/>
          <a:tileRect/>
        </a:gradFill>
      </dgm:spPr>
      <dgm:t>
        <a:bodyPr/>
        <a:lstStyle/>
        <a:p>
          <a:r>
            <a:rPr lang="ru-RU" sz="2400" u="sng" dirty="0" smtClean="0">
              <a:solidFill>
                <a:srgbClr val="FFFF00"/>
              </a:solidFill>
            </a:rPr>
            <a:t>Неорганическая</a:t>
          </a:r>
        </a:p>
        <a:p>
          <a:r>
            <a:rPr lang="ru-RU" sz="2000" dirty="0" smtClean="0"/>
            <a:t>(образуется на основе карбидов металлов)</a:t>
          </a:r>
          <a:endParaRPr lang="ru-RU" sz="2000" dirty="0"/>
        </a:p>
      </dgm:t>
    </dgm:pt>
    <dgm:pt modelId="{8736B214-A148-4CE5-B4DF-DDECC59E62D5}" type="parTrans" cxnId="{05F8F0C6-3039-4418-95B5-2C84C4EF722D}">
      <dgm:prSet/>
      <dgm:spPr/>
      <dgm:t>
        <a:bodyPr/>
        <a:lstStyle/>
        <a:p>
          <a:endParaRPr lang="ru-RU"/>
        </a:p>
      </dgm:t>
    </dgm:pt>
    <dgm:pt modelId="{264EBE39-1C3F-4918-B600-9D90A3B7F983}" type="sibTrans" cxnId="{05F8F0C6-3039-4418-95B5-2C84C4EF722D}">
      <dgm:prSet/>
      <dgm:spPr/>
      <dgm:t>
        <a:bodyPr/>
        <a:lstStyle/>
        <a:p>
          <a:endParaRPr lang="ru-RU"/>
        </a:p>
      </dgm:t>
    </dgm:pt>
    <dgm:pt modelId="{4BFB1FFC-D4A6-42C3-8EF2-1E036E54397E}">
      <dgm:prSet phldrT="[Текст]"/>
      <dgm:spPr>
        <a:gradFill flip="none" rotWithShape="1">
          <a:gsLst>
            <a:gs pos="0">
              <a:srgbClr val="000000"/>
            </a:gs>
            <a:gs pos="20000">
              <a:srgbClr val="000040"/>
            </a:gs>
            <a:gs pos="50000">
              <a:srgbClr val="400040"/>
            </a:gs>
            <a:gs pos="75000">
              <a:srgbClr val="8F0040"/>
            </a:gs>
            <a:gs pos="89999">
              <a:srgbClr val="F27300"/>
            </a:gs>
            <a:gs pos="100000">
              <a:srgbClr val="FFBF00"/>
            </a:gs>
          </a:gsLst>
          <a:lin ang="13500000" scaled="1"/>
          <a:tileRect/>
        </a:gradFill>
      </dgm:spPr>
      <dgm:t>
        <a:bodyPr/>
        <a:lstStyle/>
        <a:p>
          <a:r>
            <a:rPr lang="ru-RU" u="sng" dirty="0" smtClean="0">
              <a:solidFill>
                <a:srgbClr val="FFFF00"/>
              </a:solidFill>
            </a:rPr>
            <a:t>органическая</a:t>
          </a:r>
          <a:endParaRPr lang="ru-RU" u="sng" dirty="0">
            <a:solidFill>
              <a:srgbClr val="FFFF00"/>
            </a:solidFill>
          </a:endParaRPr>
        </a:p>
      </dgm:t>
    </dgm:pt>
    <dgm:pt modelId="{6B2AB50C-5FA1-45D6-A5CD-9BB5487D0CD8}" type="parTrans" cxnId="{6D236893-BF54-46AC-B165-49C7B3713E6E}">
      <dgm:prSet/>
      <dgm:spPr/>
      <dgm:t>
        <a:bodyPr/>
        <a:lstStyle/>
        <a:p>
          <a:endParaRPr lang="ru-RU"/>
        </a:p>
      </dgm:t>
    </dgm:pt>
    <dgm:pt modelId="{1474BA0A-E7BE-4BBE-A8B5-74C539D65636}" type="sibTrans" cxnId="{6D236893-BF54-46AC-B165-49C7B3713E6E}">
      <dgm:prSet/>
      <dgm:spPr/>
      <dgm:t>
        <a:bodyPr/>
        <a:lstStyle/>
        <a:p>
          <a:endParaRPr lang="ru-RU"/>
        </a:p>
      </dgm:t>
    </dgm:pt>
    <dgm:pt modelId="{433D1893-A6E6-4A51-BDD1-C2832FBAE603}" type="pres">
      <dgm:prSet presAssocID="{15061E48-41BB-4FC9-BA5A-29C98C0B3392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D52A6E1-C5FE-4DF0-AE41-1F984B1CD4C9}" type="pres">
      <dgm:prSet presAssocID="{DF58A7DD-B0E9-4FCA-BA4F-134C96255F0B}" presName="arrow" presStyleLbl="node1" presStyleIdx="0" presStyleCnt="2" custRadScaleRad="100059" custRadScaleInc="-10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71ADDF-674F-4A14-BBA0-9A2DB363FE7F}" type="pres">
      <dgm:prSet presAssocID="{4BFB1FFC-D4A6-42C3-8EF2-1E036E54397E}" presName="arrow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39F5AE0-C855-4BCE-848F-84E4D19AAA36}" type="presOf" srcId="{DF58A7DD-B0E9-4FCA-BA4F-134C96255F0B}" destId="{0D52A6E1-C5FE-4DF0-AE41-1F984B1CD4C9}" srcOrd="0" destOrd="0" presId="urn:microsoft.com/office/officeart/2005/8/layout/arrow5"/>
    <dgm:cxn modelId="{6D236893-BF54-46AC-B165-49C7B3713E6E}" srcId="{15061E48-41BB-4FC9-BA5A-29C98C0B3392}" destId="{4BFB1FFC-D4A6-42C3-8EF2-1E036E54397E}" srcOrd="1" destOrd="0" parTransId="{6B2AB50C-5FA1-45D6-A5CD-9BB5487D0CD8}" sibTransId="{1474BA0A-E7BE-4BBE-A8B5-74C539D65636}"/>
    <dgm:cxn modelId="{27537127-BE71-4DED-BA15-3A37572F3F73}" type="presOf" srcId="{4BFB1FFC-D4A6-42C3-8EF2-1E036E54397E}" destId="{F671ADDF-674F-4A14-BBA0-9A2DB363FE7F}" srcOrd="0" destOrd="0" presId="urn:microsoft.com/office/officeart/2005/8/layout/arrow5"/>
    <dgm:cxn modelId="{330DE9F0-AE27-4916-B786-2E542E7A7423}" type="presOf" srcId="{15061E48-41BB-4FC9-BA5A-29C98C0B3392}" destId="{433D1893-A6E6-4A51-BDD1-C2832FBAE603}" srcOrd="0" destOrd="0" presId="urn:microsoft.com/office/officeart/2005/8/layout/arrow5"/>
    <dgm:cxn modelId="{05F8F0C6-3039-4418-95B5-2C84C4EF722D}" srcId="{15061E48-41BB-4FC9-BA5A-29C98C0B3392}" destId="{DF58A7DD-B0E9-4FCA-BA4F-134C96255F0B}" srcOrd="0" destOrd="0" parTransId="{8736B214-A148-4CE5-B4DF-DDECC59E62D5}" sibTransId="{264EBE39-1C3F-4918-B600-9D90A3B7F983}"/>
    <dgm:cxn modelId="{E9E42D50-7E4E-4FEA-BEDE-D9F015F64935}" type="presParOf" srcId="{433D1893-A6E6-4A51-BDD1-C2832FBAE603}" destId="{0D52A6E1-C5FE-4DF0-AE41-1F984B1CD4C9}" srcOrd="0" destOrd="0" presId="urn:microsoft.com/office/officeart/2005/8/layout/arrow5"/>
    <dgm:cxn modelId="{19C7F0E6-2A38-44A4-B282-48512FAE0B6F}" type="presParOf" srcId="{433D1893-A6E6-4A51-BDD1-C2832FBAE603}" destId="{F671ADDF-674F-4A14-BBA0-9A2DB363FE7F}" srcOrd="1" destOrd="0" presId="urn:microsoft.com/office/officeart/2005/8/layout/arrow5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F01E373-959E-4535-ADE7-943537BA7A91}" type="doc">
      <dgm:prSet loTypeId="urn:microsoft.com/office/officeart/2005/8/layout/target3" loCatId="list" qsTypeId="urn:microsoft.com/office/officeart/2005/8/quickstyle/3d5" qsCatId="3D" csTypeId="urn:microsoft.com/office/officeart/2005/8/colors/accent2_4" csCatId="accent2" phldr="1"/>
      <dgm:spPr/>
      <dgm:t>
        <a:bodyPr/>
        <a:lstStyle/>
        <a:p>
          <a:endParaRPr lang="ru-RU"/>
        </a:p>
      </dgm:t>
    </dgm:pt>
    <dgm:pt modelId="{179BD58D-CB1A-4336-9917-6619D29A72B8}">
      <dgm:prSet phldrT="[Текст]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ru-RU" dirty="0" smtClean="0"/>
            <a:t>Органическая масса</a:t>
          </a:r>
          <a:endParaRPr lang="ru-RU" dirty="0"/>
        </a:p>
      </dgm:t>
    </dgm:pt>
    <dgm:pt modelId="{BDC25F60-3043-40CB-8B65-9B655A266FA9}" type="parTrans" cxnId="{934E5410-17C7-4CE2-BB2A-FD6A8FA2E4EB}">
      <dgm:prSet/>
      <dgm:spPr/>
      <dgm:t>
        <a:bodyPr/>
        <a:lstStyle/>
        <a:p>
          <a:endParaRPr lang="ru-RU"/>
        </a:p>
      </dgm:t>
    </dgm:pt>
    <dgm:pt modelId="{475EF677-6FF8-4BF9-992D-60F4088DE96A}" type="sibTrans" cxnId="{934E5410-17C7-4CE2-BB2A-FD6A8FA2E4EB}">
      <dgm:prSet/>
      <dgm:spPr/>
      <dgm:t>
        <a:bodyPr/>
        <a:lstStyle/>
        <a:p>
          <a:endParaRPr lang="ru-RU"/>
        </a:p>
      </dgm:t>
    </dgm:pt>
    <dgm:pt modelId="{D18A6D36-40E6-48D5-8A69-C29963BC908B}">
      <dgm:prSet phldrT="[Текст]" custT="1"/>
      <dgm:spPr/>
      <dgm:t>
        <a:bodyPr/>
        <a:lstStyle/>
        <a:p>
          <a:r>
            <a:rPr lang="ru-RU" sz="2800" dirty="0" smtClean="0"/>
            <a:t>98%</a:t>
          </a:r>
          <a:endParaRPr lang="ru-RU" sz="2800" dirty="0"/>
        </a:p>
      </dgm:t>
    </dgm:pt>
    <dgm:pt modelId="{5D9F5C20-A98F-4D97-A7CA-9EAC4801A468}" type="parTrans" cxnId="{73F314DC-EDA0-48B4-BBCC-756A40C4C129}">
      <dgm:prSet/>
      <dgm:spPr/>
      <dgm:t>
        <a:bodyPr/>
        <a:lstStyle/>
        <a:p>
          <a:endParaRPr lang="ru-RU"/>
        </a:p>
      </dgm:t>
    </dgm:pt>
    <dgm:pt modelId="{C13F110E-BE60-4BD0-9DBD-97BAD04AF77F}" type="sibTrans" cxnId="{73F314DC-EDA0-48B4-BBCC-756A40C4C129}">
      <dgm:prSet/>
      <dgm:spPr/>
      <dgm:t>
        <a:bodyPr/>
        <a:lstStyle/>
        <a:p>
          <a:endParaRPr lang="ru-RU"/>
        </a:p>
      </dgm:t>
    </dgm:pt>
    <dgm:pt modelId="{D185B993-49D3-4977-88B1-9FB142E328B5}">
      <dgm:prSet phldrT="[Текст]" custT="1"/>
      <dgm:spPr>
        <a:solidFill>
          <a:schemeClr val="accent2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2800" dirty="0" smtClean="0"/>
            <a:t>С</a:t>
          </a:r>
          <a:endParaRPr lang="ru-RU" sz="2800" dirty="0"/>
        </a:p>
      </dgm:t>
    </dgm:pt>
    <dgm:pt modelId="{0619833A-9E57-4B50-9DDA-BE64BD0AF287}" type="parTrans" cxnId="{4DE99EA2-5D39-47FC-B7B5-3FB08D0E0F60}">
      <dgm:prSet/>
      <dgm:spPr/>
      <dgm:t>
        <a:bodyPr/>
        <a:lstStyle/>
        <a:p>
          <a:endParaRPr lang="ru-RU"/>
        </a:p>
      </dgm:t>
    </dgm:pt>
    <dgm:pt modelId="{421B394A-14C4-4276-9170-B0CDE94CB410}" type="sibTrans" cxnId="{4DE99EA2-5D39-47FC-B7B5-3FB08D0E0F60}">
      <dgm:prSet/>
      <dgm:spPr/>
      <dgm:t>
        <a:bodyPr/>
        <a:lstStyle/>
        <a:p>
          <a:endParaRPr lang="ru-RU"/>
        </a:p>
      </dgm:t>
    </dgm:pt>
    <dgm:pt modelId="{098517B0-4877-45E5-99F1-2E239E892834}">
      <dgm:prSet phldrT="[Текст]"/>
      <dgm:spPr/>
      <dgm:t>
        <a:bodyPr/>
        <a:lstStyle/>
        <a:p>
          <a:r>
            <a:rPr lang="ru-RU" dirty="0" smtClean="0"/>
            <a:t>83%</a:t>
          </a:r>
          <a:endParaRPr lang="ru-RU" dirty="0"/>
        </a:p>
      </dgm:t>
    </dgm:pt>
    <dgm:pt modelId="{C92A4D5F-FA95-4B48-8597-C26C3FA7BF98}" type="parTrans" cxnId="{881287B1-2969-4AEC-9BB4-88B7F7085DFC}">
      <dgm:prSet/>
      <dgm:spPr/>
      <dgm:t>
        <a:bodyPr/>
        <a:lstStyle/>
        <a:p>
          <a:endParaRPr lang="ru-RU"/>
        </a:p>
      </dgm:t>
    </dgm:pt>
    <dgm:pt modelId="{712103D7-FCA4-48A0-BEEC-7BB0A985D41C}" type="sibTrans" cxnId="{881287B1-2969-4AEC-9BB4-88B7F7085DFC}">
      <dgm:prSet/>
      <dgm:spPr/>
      <dgm:t>
        <a:bodyPr/>
        <a:lstStyle/>
        <a:p>
          <a:endParaRPr lang="ru-RU"/>
        </a:p>
      </dgm:t>
    </dgm:pt>
    <dgm:pt modelId="{29CD83DB-101D-4261-AC04-E5F1B2A8E997}">
      <dgm:prSet phldrT="[Текст]"/>
      <dgm:spPr>
        <a:solidFill>
          <a:schemeClr val="accent2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en-US" dirty="0" smtClean="0"/>
            <a:t>Ni, Fe, Ag …</a:t>
          </a:r>
          <a:endParaRPr lang="ru-RU" dirty="0"/>
        </a:p>
      </dgm:t>
    </dgm:pt>
    <dgm:pt modelId="{0DFFE37C-CC3A-4827-86F3-543F9AFAC6EA}" type="parTrans" cxnId="{35282529-94B2-4950-94B5-B4F8283D157B}">
      <dgm:prSet/>
      <dgm:spPr/>
      <dgm:t>
        <a:bodyPr/>
        <a:lstStyle/>
        <a:p>
          <a:endParaRPr lang="ru-RU"/>
        </a:p>
      </dgm:t>
    </dgm:pt>
    <dgm:pt modelId="{0A757810-731E-4CD9-AACE-66FE3EE37FD0}" type="sibTrans" cxnId="{35282529-94B2-4950-94B5-B4F8283D157B}">
      <dgm:prSet/>
      <dgm:spPr/>
      <dgm:t>
        <a:bodyPr/>
        <a:lstStyle/>
        <a:p>
          <a:endParaRPr lang="ru-RU"/>
        </a:p>
      </dgm:t>
    </dgm:pt>
    <dgm:pt modelId="{7B66663D-3D72-456C-B1F0-93799D41679C}">
      <dgm:prSet phldrT="[Текст]"/>
      <dgm:spPr/>
      <dgm:t>
        <a:bodyPr/>
        <a:lstStyle/>
        <a:p>
          <a:r>
            <a:rPr lang="en-US" dirty="0" smtClean="0"/>
            <a:t>0,01 – 0,03%</a:t>
          </a:r>
          <a:endParaRPr lang="ru-RU" dirty="0"/>
        </a:p>
      </dgm:t>
    </dgm:pt>
    <dgm:pt modelId="{CF13F76A-335F-4DD6-99B9-E6C49CFD7421}" type="parTrans" cxnId="{03CFB13B-9CCE-4DBC-86FA-49DB12EDE80E}">
      <dgm:prSet/>
      <dgm:spPr/>
      <dgm:t>
        <a:bodyPr/>
        <a:lstStyle/>
        <a:p>
          <a:endParaRPr lang="ru-RU"/>
        </a:p>
      </dgm:t>
    </dgm:pt>
    <dgm:pt modelId="{776592CB-FCEE-4B93-8E22-4CC3418F67E9}" type="sibTrans" cxnId="{03CFB13B-9CCE-4DBC-86FA-49DB12EDE80E}">
      <dgm:prSet/>
      <dgm:spPr/>
      <dgm:t>
        <a:bodyPr/>
        <a:lstStyle/>
        <a:p>
          <a:endParaRPr lang="ru-RU"/>
        </a:p>
      </dgm:t>
    </dgm:pt>
    <dgm:pt modelId="{84DF8EB6-0297-45D3-B0DC-CD34C473310C}">
      <dgm:prSet custT="1"/>
      <dgm:spPr>
        <a:solidFill>
          <a:schemeClr val="accent2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ru-RU" sz="1600" dirty="0" smtClean="0"/>
            <a:t>    </a:t>
          </a:r>
          <a:r>
            <a:rPr lang="ru-RU" sz="2400" dirty="0" smtClean="0"/>
            <a:t>Н                    </a:t>
          </a:r>
          <a:r>
            <a:rPr lang="ru-RU" sz="2800" dirty="0" smtClean="0"/>
            <a:t>13%</a:t>
          </a:r>
          <a:endParaRPr lang="ru-RU" sz="2800" dirty="0"/>
        </a:p>
      </dgm:t>
    </dgm:pt>
    <dgm:pt modelId="{8F0E5963-CF4D-4E7A-800D-083A535C6F57}" type="parTrans" cxnId="{587DA3E5-5069-4230-BD0F-A1510F19963A}">
      <dgm:prSet/>
      <dgm:spPr/>
      <dgm:t>
        <a:bodyPr/>
        <a:lstStyle/>
        <a:p>
          <a:endParaRPr lang="ru-RU"/>
        </a:p>
      </dgm:t>
    </dgm:pt>
    <dgm:pt modelId="{1B139F8E-9B11-4DEC-A424-B1C102B056A7}" type="sibTrans" cxnId="{587DA3E5-5069-4230-BD0F-A1510F19963A}">
      <dgm:prSet/>
      <dgm:spPr/>
      <dgm:t>
        <a:bodyPr/>
        <a:lstStyle/>
        <a:p>
          <a:endParaRPr lang="ru-RU"/>
        </a:p>
      </dgm:t>
    </dgm:pt>
    <dgm:pt modelId="{93979497-69F3-46F2-9427-5D439CD0D191}">
      <dgm:prSet custT="1"/>
      <dgm:spPr>
        <a:solidFill>
          <a:schemeClr val="bg2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ru-RU" sz="2400" dirty="0" smtClean="0"/>
            <a:t>О и </a:t>
          </a:r>
          <a:r>
            <a:rPr lang="en-US" sz="2400" dirty="0" smtClean="0"/>
            <a:t>N    0</a:t>
          </a:r>
          <a:r>
            <a:rPr lang="ru-RU" sz="2400" dirty="0" smtClean="0"/>
            <a:t>,</a:t>
          </a:r>
          <a:r>
            <a:rPr lang="en-US" sz="2400" dirty="0" smtClean="0"/>
            <a:t>2% -</a:t>
          </a:r>
          <a:r>
            <a:rPr lang="ru-RU" sz="2400" dirty="0" smtClean="0"/>
            <a:t> 0,3%</a:t>
          </a:r>
          <a:r>
            <a:rPr lang="en-US" sz="2400" dirty="0" smtClean="0"/>
            <a:t> </a:t>
          </a:r>
          <a:endParaRPr lang="ru-RU" sz="2400" dirty="0"/>
        </a:p>
      </dgm:t>
    </dgm:pt>
    <dgm:pt modelId="{CBDE8651-4B26-4B20-A95D-F6811BEF37E9}" type="parTrans" cxnId="{C2149645-4D37-48A5-BEEA-E133A6C20DDB}">
      <dgm:prSet/>
      <dgm:spPr/>
      <dgm:t>
        <a:bodyPr/>
        <a:lstStyle/>
        <a:p>
          <a:endParaRPr lang="ru-RU"/>
        </a:p>
      </dgm:t>
    </dgm:pt>
    <dgm:pt modelId="{666BA76D-040E-45DC-A822-B1C774434F81}" type="sibTrans" cxnId="{C2149645-4D37-48A5-BEEA-E133A6C20DDB}">
      <dgm:prSet/>
      <dgm:spPr/>
      <dgm:t>
        <a:bodyPr/>
        <a:lstStyle/>
        <a:p>
          <a:endParaRPr lang="ru-RU"/>
        </a:p>
      </dgm:t>
    </dgm:pt>
    <dgm:pt modelId="{0981D392-A6D2-41A4-94B5-0256971837C9}">
      <dgm:prSet/>
      <dgm:spPr>
        <a:solidFill>
          <a:schemeClr val="accent2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en-US" dirty="0" smtClean="0"/>
            <a:t>S            0</a:t>
          </a:r>
          <a:r>
            <a:rPr lang="ru-RU" dirty="0" smtClean="0"/>
            <a:t>,1% - 0,2%</a:t>
          </a:r>
          <a:endParaRPr lang="ru-RU" dirty="0"/>
        </a:p>
      </dgm:t>
    </dgm:pt>
    <dgm:pt modelId="{4D30D98E-1A49-4420-A38B-6B41EDFA0823}" type="parTrans" cxnId="{DBDE830A-193E-4CC5-8194-00980F7D3244}">
      <dgm:prSet/>
      <dgm:spPr/>
      <dgm:t>
        <a:bodyPr/>
        <a:lstStyle/>
        <a:p>
          <a:endParaRPr lang="ru-RU"/>
        </a:p>
      </dgm:t>
    </dgm:pt>
    <dgm:pt modelId="{70EB6362-694D-461A-9E7F-A2DE2AA6C881}" type="sibTrans" cxnId="{DBDE830A-193E-4CC5-8194-00980F7D3244}">
      <dgm:prSet/>
      <dgm:spPr/>
      <dgm:t>
        <a:bodyPr/>
        <a:lstStyle/>
        <a:p>
          <a:endParaRPr lang="ru-RU"/>
        </a:p>
      </dgm:t>
    </dgm:pt>
    <dgm:pt modelId="{576510C8-8B97-419D-843F-E0034D4467B1}" type="pres">
      <dgm:prSet presAssocID="{FF01E373-959E-4535-ADE7-943537BA7A91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51CB144-D321-4C91-A722-8066C74D3B89}" type="pres">
      <dgm:prSet presAssocID="{179BD58D-CB1A-4336-9917-6619D29A72B8}" presName="circle1" presStyleLbl="node1" presStyleIdx="0" presStyleCnt="6"/>
      <dgm:spPr/>
    </dgm:pt>
    <dgm:pt modelId="{ECC2D6E5-4854-45F1-B5B6-FCC052D6A8A6}" type="pres">
      <dgm:prSet presAssocID="{179BD58D-CB1A-4336-9917-6619D29A72B8}" presName="space" presStyleCnt="0"/>
      <dgm:spPr/>
    </dgm:pt>
    <dgm:pt modelId="{1FA5D795-E6B9-4B92-A95F-3155BA6FE96E}" type="pres">
      <dgm:prSet presAssocID="{179BD58D-CB1A-4336-9917-6619D29A72B8}" presName="rect1" presStyleLbl="alignAcc1" presStyleIdx="0" presStyleCnt="6"/>
      <dgm:spPr/>
      <dgm:t>
        <a:bodyPr/>
        <a:lstStyle/>
        <a:p>
          <a:endParaRPr lang="ru-RU"/>
        </a:p>
      </dgm:t>
    </dgm:pt>
    <dgm:pt modelId="{D893563F-0A26-42FA-A246-BA496DDE6209}" type="pres">
      <dgm:prSet presAssocID="{D185B993-49D3-4977-88B1-9FB142E328B5}" presName="vertSpace2" presStyleLbl="node1" presStyleIdx="0" presStyleCnt="6"/>
      <dgm:spPr/>
    </dgm:pt>
    <dgm:pt modelId="{D32189AC-2094-4B17-B069-17D01420C474}" type="pres">
      <dgm:prSet presAssocID="{D185B993-49D3-4977-88B1-9FB142E328B5}" presName="circle2" presStyleLbl="node1" presStyleIdx="1" presStyleCnt="6"/>
      <dgm:spPr/>
    </dgm:pt>
    <dgm:pt modelId="{0A111376-2913-463E-8DC8-71BBC2624FF0}" type="pres">
      <dgm:prSet presAssocID="{D185B993-49D3-4977-88B1-9FB142E328B5}" presName="rect2" presStyleLbl="alignAcc1" presStyleIdx="1" presStyleCnt="6" custLinFactNeighborX="1104" custLinFactNeighborY="3215"/>
      <dgm:spPr/>
      <dgm:t>
        <a:bodyPr/>
        <a:lstStyle/>
        <a:p>
          <a:endParaRPr lang="ru-RU"/>
        </a:p>
      </dgm:t>
    </dgm:pt>
    <dgm:pt modelId="{25A1F5D9-1FB0-499F-9BEC-22FF66587E7D}" type="pres">
      <dgm:prSet presAssocID="{84DF8EB6-0297-45D3-B0DC-CD34C473310C}" presName="vertSpace3" presStyleLbl="node1" presStyleIdx="1" presStyleCnt="6"/>
      <dgm:spPr/>
    </dgm:pt>
    <dgm:pt modelId="{6FFDBE8A-984B-44B2-87EC-62AD9027C09D}" type="pres">
      <dgm:prSet presAssocID="{84DF8EB6-0297-45D3-B0DC-CD34C473310C}" presName="circle3" presStyleLbl="node1" presStyleIdx="2" presStyleCnt="6"/>
      <dgm:spPr/>
    </dgm:pt>
    <dgm:pt modelId="{1CB245F5-984B-439C-A561-89E7BDBDA557}" type="pres">
      <dgm:prSet presAssocID="{84DF8EB6-0297-45D3-B0DC-CD34C473310C}" presName="rect3" presStyleLbl="alignAcc1" presStyleIdx="2" presStyleCnt="6" custLinFactNeighborX="1104" custLinFactNeighborY="-580"/>
      <dgm:spPr/>
      <dgm:t>
        <a:bodyPr/>
        <a:lstStyle/>
        <a:p>
          <a:endParaRPr lang="ru-RU"/>
        </a:p>
      </dgm:t>
    </dgm:pt>
    <dgm:pt modelId="{0F9C5F8E-19C9-4996-8AEF-62F6475B1036}" type="pres">
      <dgm:prSet presAssocID="{93979497-69F3-46F2-9427-5D439CD0D191}" presName="vertSpace4" presStyleLbl="node1" presStyleIdx="2" presStyleCnt="6"/>
      <dgm:spPr/>
    </dgm:pt>
    <dgm:pt modelId="{665D7A9D-1D0F-48A1-90D1-DFABC3D3E6BE}" type="pres">
      <dgm:prSet presAssocID="{93979497-69F3-46F2-9427-5D439CD0D191}" presName="circle4" presStyleLbl="node1" presStyleIdx="3" presStyleCnt="6"/>
      <dgm:spPr/>
    </dgm:pt>
    <dgm:pt modelId="{1E97EF57-52E8-4B88-A451-A68A1767E2BC}" type="pres">
      <dgm:prSet presAssocID="{93979497-69F3-46F2-9427-5D439CD0D191}" presName="rect4" presStyleLbl="alignAcc1" presStyleIdx="3" presStyleCnt="6"/>
      <dgm:spPr/>
      <dgm:t>
        <a:bodyPr/>
        <a:lstStyle/>
        <a:p>
          <a:endParaRPr lang="ru-RU"/>
        </a:p>
      </dgm:t>
    </dgm:pt>
    <dgm:pt modelId="{C6C185E8-475F-4B65-831B-0EBD342BAE2F}" type="pres">
      <dgm:prSet presAssocID="{0981D392-A6D2-41A4-94B5-0256971837C9}" presName="vertSpace5" presStyleLbl="node1" presStyleIdx="3" presStyleCnt="6"/>
      <dgm:spPr/>
    </dgm:pt>
    <dgm:pt modelId="{B217BBD8-783D-47A2-9012-6F7882EB7D48}" type="pres">
      <dgm:prSet presAssocID="{0981D392-A6D2-41A4-94B5-0256971837C9}" presName="circle5" presStyleLbl="node1" presStyleIdx="4" presStyleCnt="6"/>
      <dgm:spPr/>
    </dgm:pt>
    <dgm:pt modelId="{11CC8D24-C64C-4752-87ED-8F9CC3ED976E}" type="pres">
      <dgm:prSet presAssocID="{0981D392-A6D2-41A4-94B5-0256971837C9}" presName="rect5" presStyleLbl="alignAcc1" presStyleIdx="4" presStyleCnt="6" custLinFactNeighborX="-93" custLinFactNeighborY="-409"/>
      <dgm:spPr/>
      <dgm:t>
        <a:bodyPr/>
        <a:lstStyle/>
        <a:p>
          <a:endParaRPr lang="ru-RU"/>
        </a:p>
      </dgm:t>
    </dgm:pt>
    <dgm:pt modelId="{ABB52BC6-F55F-4409-8D4D-EEC91AF60649}" type="pres">
      <dgm:prSet presAssocID="{29CD83DB-101D-4261-AC04-E5F1B2A8E997}" presName="vertSpace6" presStyleLbl="node1" presStyleIdx="4" presStyleCnt="6"/>
      <dgm:spPr/>
    </dgm:pt>
    <dgm:pt modelId="{32E0994C-5948-4F7D-A416-3BB5A1E7F78D}" type="pres">
      <dgm:prSet presAssocID="{29CD83DB-101D-4261-AC04-E5F1B2A8E997}" presName="circle6" presStyleLbl="node1" presStyleIdx="5" presStyleCnt="6"/>
      <dgm:spPr/>
    </dgm:pt>
    <dgm:pt modelId="{251B19CE-FC1D-4EDD-93AF-4996E9AE3A08}" type="pres">
      <dgm:prSet presAssocID="{29CD83DB-101D-4261-AC04-E5F1B2A8E997}" presName="rect6" presStyleLbl="alignAcc1" presStyleIdx="5" presStyleCnt="6" custLinFactNeighborX="-93" custLinFactNeighborY="12663"/>
      <dgm:spPr/>
      <dgm:t>
        <a:bodyPr/>
        <a:lstStyle/>
        <a:p>
          <a:endParaRPr lang="ru-RU"/>
        </a:p>
      </dgm:t>
    </dgm:pt>
    <dgm:pt modelId="{785EE577-4263-41CC-965C-A2A743711FEE}" type="pres">
      <dgm:prSet presAssocID="{179BD58D-CB1A-4336-9917-6619D29A72B8}" presName="rect1ParTx" presStyleLbl="alignAcc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3C970C-3C5E-4787-B71C-C01997C42F02}" type="pres">
      <dgm:prSet presAssocID="{179BD58D-CB1A-4336-9917-6619D29A72B8}" presName="rect1ChTx" presStyleLbl="alignAcc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4B1EA4-317E-4D82-987E-5ED53E334CF5}" type="pres">
      <dgm:prSet presAssocID="{D185B993-49D3-4977-88B1-9FB142E328B5}" presName="rect2ParTx" presStyleLbl="alignAcc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1960AB-A0D6-425D-816E-7DA4F863F875}" type="pres">
      <dgm:prSet presAssocID="{D185B993-49D3-4977-88B1-9FB142E328B5}" presName="rect2ChTx" presStyleLbl="alignAcc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6DDE2B-C9BE-40FB-AB75-D27E7856B548}" type="pres">
      <dgm:prSet presAssocID="{84DF8EB6-0297-45D3-B0DC-CD34C473310C}" presName="rect3ParTx" presStyleLbl="alignAcc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91F4F0-0C59-4AE4-A2AE-322821C08D21}" type="pres">
      <dgm:prSet presAssocID="{84DF8EB6-0297-45D3-B0DC-CD34C473310C}" presName="rect3ChTx" presStyleLbl="alignAcc1" presStyleIdx="5" presStyleCnt="6">
        <dgm:presLayoutVars>
          <dgm:bulletEnabled val="1"/>
        </dgm:presLayoutVars>
      </dgm:prSet>
      <dgm:spPr/>
    </dgm:pt>
    <dgm:pt modelId="{8EE66892-1109-4B38-AF5E-765AC982D0DF}" type="pres">
      <dgm:prSet presAssocID="{93979497-69F3-46F2-9427-5D439CD0D191}" presName="rect4ParTx" presStyleLbl="alignAcc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B02CF6-0655-48C2-A773-44B468878E81}" type="pres">
      <dgm:prSet presAssocID="{93979497-69F3-46F2-9427-5D439CD0D191}" presName="rect4ChTx" presStyleLbl="alignAcc1" presStyleIdx="5" presStyleCnt="6">
        <dgm:presLayoutVars>
          <dgm:bulletEnabled val="1"/>
        </dgm:presLayoutVars>
      </dgm:prSet>
      <dgm:spPr/>
    </dgm:pt>
    <dgm:pt modelId="{CBB5FD44-F31A-4B0C-98A0-965432A3E3FA}" type="pres">
      <dgm:prSet presAssocID="{0981D392-A6D2-41A4-94B5-0256971837C9}" presName="rect5ParTx" presStyleLbl="alignAcc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D6E1E3-CAA1-4ECC-93CD-A679323FFC53}" type="pres">
      <dgm:prSet presAssocID="{0981D392-A6D2-41A4-94B5-0256971837C9}" presName="rect5ChTx" presStyleLbl="alignAcc1" presStyleIdx="5" presStyleCnt="6">
        <dgm:presLayoutVars>
          <dgm:bulletEnabled val="1"/>
        </dgm:presLayoutVars>
      </dgm:prSet>
      <dgm:spPr/>
    </dgm:pt>
    <dgm:pt modelId="{35C451FD-2939-4DFB-B928-FE2693A35B66}" type="pres">
      <dgm:prSet presAssocID="{29CD83DB-101D-4261-AC04-E5F1B2A8E997}" presName="rect6ParTx" presStyleLbl="alignAcc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5E5108-92F0-4C9D-9979-6212E9CDFEFB}" type="pres">
      <dgm:prSet presAssocID="{29CD83DB-101D-4261-AC04-E5F1B2A8E997}" presName="rect6ChTx" presStyleLbl="alignAcc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42A504C-A8ED-40B1-8E70-268B94023C6D}" type="presOf" srcId="{D185B993-49D3-4977-88B1-9FB142E328B5}" destId="{0A111376-2913-463E-8DC8-71BBC2624FF0}" srcOrd="0" destOrd="0" presId="urn:microsoft.com/office/officeart/2005/8/layout/target3"/>
    <dgm:cxn modelId="{E2ECE603-7B18-46CC-9B5B-828B2106087C}" type="presOf" srcId="{FF01E373-959E-4535-ADE7-943537BA7A91}" destId="{576510C8-8B97-419D-843F-E0034D4467B1}" srcOrd="0" destOrd="0" presId="urn:microsoft.com/office/officeart/2005/8/layout/target3"/>
    <dgm:cxn modelId="{4614460F-62DF-4B96-8F3B-362F9CA155F4}" type="presOf" srcId="{93979497-69F3-46F2-9427-5D439CD0D191}" destId="{1E97EF57-52E8-4B88-A451-A68A1767E2BC}" srcOrd="0" destOrd="0" presId="urn:microsoft.com/office/officeart/2005/8/layout/target3"/>
    <dgm:cxn modelId="{227A8F4F-41E2-4CC4-9470-F51B719A2DCF}" type="presOf" srcId="{179BD58D-CB1A-4336-9917-6619D29A72B8}" destId="{785EE577-4263-41CC-965C-A2A743711FEE}" srcOrd="1" destOrd="0" presId="urn:microsoft.com/office/officeart/2005/8/layout/target3"/>
    <dgm:cxn modelId="{03CFB13B-9CCE-4DBC-86FA-49DB12EDE80E}" srcId="{29CD83DB-101D-4261-AC04-E5F1B2A8E997}" destId="{7B66663D-3D72-456C-B1F0-93799D41679C}" srcOrd="0" destOrd="0" parTransId="{CF13F76A-335F-4DD6-99B9-E6C49CFD7421}" sibTransId="{776592CB-FCEE-4B93-8E22-4CC3418F67E9}"/>
    <dgm:cxn modelId="{73F314DC-EDA0-48B4-BBCC-756A40C4C129}" srcId="{179BD58D-CB1A-4336-9917-6619D29A72B8}" destId="{D18A6D36-40E6-48D5-8A69-C29963BC908B}" srcOrd="0" destOrd="0" parTransId="{5D9F5C20-A98F-4D97-A7CA-9EAC4801A468}" sibTransId="{C13F110E-BE60-4BD0-9DBD-97BAD04AF77F}"/>
    <dgm:cxn modelId="{881287B1-2969-4AEC-9BB4-88B7F7085DFC}" srcId="{D185B993-49D3-4977-88B1-9FB142E328B5}" destId="{098517B0-4877-45E5-99F1-2E239E892834}" srcOrd="0" destOrd="0" parTransId="{C92A4D5F-FA95-4B48-8597-C26C3FA7BF98}" sibTransId="{712103D7-FCA4-48A0-BEEC-7BB0A985D41C}"/>
    <dgm:cxn modelId="{5BB9E6C3-5E99-4684-8025-0410EAD35529}" type="presOf" srcId="{29CD83DB-101D-4261-AC04-E5F1B2A8E997}" destId="{251B19CE-FC1D-4EDD-93AF-4996E9AE3A08}" srcOrd="0" destOrd="0" presId="urn:microsoft.com/office/officeart/2005/8/layout/target3"/>
    <dgm:cxn modelId="{DBDE830A-193E-4CC5-8194-00980F7D3244}" srcId="{FF01E373-959E-4535-ADE7-943537BA7A91}" destId="{0981D392-A6D2-41A4-94B5-0256971837C9}" srcOrd="4" destOrd="0" parTransId="{4D30D98E-1A49-4420-A38B-6B41EDFA0823}" sibTransId="{70EB6362-694D-461A-9E7F-A2DE2AA6C881}"/>
    <dgm:cxn modelId="{80DA06D8-732E-4E08-85DD-0A0C90B962AE}" type="presOf" srcId="{D18A6D36-40E6-48D5-8A69-C29963BC908B}" destId="{293C970C-3C5E-4787-B71C-C01997C42F02}" srcOrd="0" destOrd="0" presId="urn:microsoft.com/office/officeart/2005/8/layout/target3"/>
    <dgm:cxn modelId="{DE8252A2-ECA9-49DC-9962-25B677A649DF}" type="presOf" srcId="{84DF8EB6-0297-45D3-B0DC-CD34C473310C}" destId="{376DDE2B-C9BE-40FB-AB75-D27E7856B548}" srcOrd="1" destOrd="0" presId="urn:microsoft.com/office/officeart/2005/8/layout/target3"/>
    <dgm:cxn modelId="{4D6B6AD3-D28D-4DCB-BA80-E8E8BC87EE15}" type="presOf" srcId="{29CD83DB-101D-4261-AC04-E5F1B2A8E997}" destId="{35C451FD-2939-4DFB-B928-FE2693A35B66}" srcOrd="1" destOrd="0" presId="urn:microsoft.com/office/officeart/2005/8/layout/target3"/>
    <dgm:cxn modelId="{5317A4E4-2B94-4690-89E5-6ABE26597EDA}" type="presOf" srcId="{D185B993-49D3-4977-88B1-9FB142E328B5}" destId="{944B1EA4-317E-4D82-987E-5ED53E334CF5}" srcOrd="1" destOrd="0" presId="urn:microsoft.com/office/officeart/2005/8/layout/target3"/>
    <dgm:cxn modelId="{4DE99EA2-5D39-47FC-B7B5-3FB08D0E0F60}" srcId="{FF01E373-959E-4535-ADE7-943537BA7A91}" destId="{D185B993-49D3-4977-88B1-9FB142E328B5}" srcOrd="1" destOrd="0" parTransId="{0619833A-9E57-4B50-9DDA-BE64BD0AF287}" sibTransId="{421B394A-14C4-4276-9170-B0CDE94CB410}"/>
    <dgm:cxn modelId="{C548F85D-302D-4488-85C1-DC22E07A24A3}" type="presOf" srcId="{0981D392-A6D2-41A4-94B5-0256971837C9}" destId="{11CC8D24-C64C-4752-87ED-8F9CC3ED976E}" srcOrd="0" destOrd="0" presId="urn:microsoft.com/office/officeart/2005/8/layout/target3"/>
    <dgm:cxn modelId="{3237F83F-7B4C-45FB-93EE-8093D389EE84}" type="presOf" srcId="{7B66663D-3D72-456C-B1F0-93799D41679C}" destId="{EF5E5108-92F0-4C9D-9979-6212E9CDFEFB}" srcOrd="0" destOrd="0" presId="urn:microsoft.com/office/officeart/2005/8/layout/target3"/>
    <dgm:cxn modelId="{4D6F209B-38D8-483C-B2AE-61E856CBB961}" type="presOf" srcId="{0981D392-A6D2-41A4-94B5-0256971837C9}" destId="{CBB5FD44-F31A-4B0C-98A0-965432A3E3FA}" srcOrd="1" destOrd="0" presId="urn:microsoft.com/office/officeart/2005/8/layout/target3"/>
    <dgm:cxn modelId="{C2149645-4D37-48A5-BEEA-E133A6C20DDB}" srcId="{FF01E373-959E-4535-ADE7-943537BA7A91}" destId="{93979497-69F3-46F2-9427-5D439CD0D191}" srcOrd="3" destOrd="0" parTransId="{CBDE8651-4B26-4B20-A95D-F6811BEF37E9}" sibTransId="{666BA76D-040E-45DC-A822-B1C774434F81}"/>
    <dgm:cxn modelId="{934E5410-17C7-4CE2-BB2A-FD6A8FA2E4EB}" srcId="{FF01E373-959E-4535-ADE7-943537BA7A91}" destId="{179BD58D-CB1A-4336-9917-6619D29A72B8}" srcOrd="0" destOrd="0" parTransId="{BDC25F60-3043-40CB-8B65-9B655A266FA9}" sibTransId="{475EF677-6FF8-4BF9-992D-60F4088DE96A}"/>
    <dgm:cxn modelId="{B97B7045-DFD0-424F-A084-CB39FFF30995}" type="presOf" srcId="{93979497-69F3-46F2-9427-5D439CD0D191}" destId="{8EE66892-1109-4B38-AF5E-765AC982D0DF}" srcOrd="1" destOrd="0" presId="urn:microsoft.com/office/officeart/2005/8/layout/target3"/>
    <dgm:cxn modelId="{4527A0BD-AD87-42A5-87CD-93BE9D57939C}" type="presOf" srcId="{098517B0-4877-45E5-99F1-2E239E892834}" destId="{A71960AB-A0D6-425D-816E-7DA4F863F875}" srcOrd="0" destOrd="0" presId="urn:microsoft.com/office/officeart/2005/8/layout/target3"/>
    <dgm:cxn modelId="{587DA3E5-5069-4230-BD0F-A1510F19963A}" srcId="{FF01E373-959E-4535-ADE7-943537BA7A91}" destId="{84DF8EB6-0297-45D3-B0DC-CD34C473310C}" srcOrd="2" destOrd="0" parTransId="{8F0E5963-CF4D-4E7A-800D-083A535C6F57}" sibTransId="{1B139F8E-9B11-4DEC-A424-B1C102B056A7}"/>
    <dgm:cxn modelId="{7D45F8E3-CEE6-47F8-8855-C9254D93D52C}" type="presOf" srcId="{179BD58D-CB1A-4336-9917-6619D29A72B8}" destId="{1FA5D795-E6B9-4B92-A95F-3155BA6FE96E}" srcOrd="0" destOrd="0" presId="urn:microsoft.com/office/officeart/2005/8/layout/target3"/>
    <dgm:cxn modelId="{35282529-94B2-4950-94B5-B4F8283D157B}" srcId="{FF01E373-959E-4535-ADE7-943537BA7A91}" destId="{29CD83DB-101D-4261-AC04-E5F1B2A8E997}" srcOrd="5" destOrd="0" parTransId="{0DFFE37C-CC3A-4827-86F3-543F9AFAC6EA}" sibTransId="{0A757810-731E-4CD9-AACE-66FE3EE37FD0}"/>
    <dgm:cxn modelId="{77D40216-7D5B-4558-B322-1F76468B64A7}" type="presOf" srcId="{84DF8EB6-0297-45D3-B0DC-CD34C473310C}" destId="{1CB245F5-984B-439C-A561-89E7BDBDA557}" srcOrd="0" destOrd="0" presId="urn:microsoft.com/office/officeart/2005/8/layout/target3"/>
    <dgm:cxn modelId="{1D282A0A-50DD-47F5-8D25-94B599C56622}" type="presParOf" srcId="{576510C8-8B97-419D-843F-E0034D4467B1}" destId="{451CB144-D321-4C91-A722-8066C74D3B89}" srcOrd="0" destOrd="0" presId="urn:microsoft.com/office/officeart/2005/8/layout/target3"/>
    <dgm:cxn modelId="{07CDD5F3-C451-4D40-9371-03E2FC44EF58}" type="presParOf" srcId="{576510C8-8B97-419D-843F-E0034D4467B1}" destId="{ECC2D6E5-4854-45F1-B5B6-FCC052D6A8A6}" srcOrd="1" destOrd="0" presId="urn:microsoft.com/office/officeart/2005/8/layout/target3"/>
    <dgm:cxn modelId="{B09FA6D9-1580-4AF1-A97A-B708852649CF}" type="presParOf" srcId="{576510C8-8B97-419D-843F-E0034D4467B1}" destId="{1FA5D795-E6B9-4B92-A95F-3155BA6FE96E}" srcOrd="2" destOrd="0" presId="urn:microsoft.com/office/officeart/2005/8/layout/target3"/>
    <dgm:cxn modelId="{964844A8-5786-47CC-AB33-F0FEC6EB5D10}" type="presParOf" srcId="{576510C8-8B97-419D-843F-E0034D4467B1}" destId="{D893563F-0A26-42FA-A246-BA496DDE6209}" srcOrd="3" destOrd="0" presId="urn:microsoft.com/office/officeart/2005/8/layout/target3"/>
    <dgm:cxn modelId="{668E51FD-44BA-406D-887A-A3AE8BF756A7}" type="presParOf" srcId="{576510C8-8B97-419D-843F-E0034D4467B1}" destId="{D32189AC-2094-4B17-B069-17D01420C474}" srcOrd="4" destOrd="0" presId="urn:microsoft.com/office/officeart/2005/8/layout/target3"/>
    <dgm:cxn modelId="{13F4C3B9-B1C7-415F-AB2C-CBAFDB1403AB}" type="presParOf" srcId="{576510C8-8B97-419D-843F-E0034D4467B1}" destId="{0A111376-2913-463E-8DC8-71BBC2624FF0}" srcOrd="5" destOrd="0" presId="urn:microsoft.com/office/officeart/2005/8/layout/target3"/>
    <dgm:cxn modelId="{C713EF6D-85C3-49D3-A0C4-76A08E8B3566}" type="presParOf" srcId="{576510C8-8B97-419D-843F-E0034D4467B1}" destId="{25A1F5D9-1FB0-499F-9BEC-22FF66587E7D}" srcOrd="6" destOrd="0" presId="urn:microsoft.com/office/officeart/2005/8/layout/target3"/>
    <dgm:cxn modelId="{CD335D7A-1AB9-4D6C-926C-926471AFE0F1}" type="presParOf" srcId="{576510C8-8B97-419D-843F-E0034D4467B1}" destId="{6FFDBE8A-984B-44B2-87EC-62AD9027C09D}" srcOrd="7" destOrd="0" presId="urn:microsoft.com/office/officeart/2005/8/layout/target3"/>
    <dgm:cxn modelId="{49C50098-53D6-4167-9AFB-607B5F7BA80C}" type="presParOf" srcId="{576510C8-8B97-419D-843F-E0034D4467B1}" destId="{1CB245F5-984B-439C-A561-89E7BDBDA557}" srcOrd="8" destOrd="0" presId="urn:microsoft.com/office/officeart/2005/8/layout/target3"/>
    <dgm:cxn modelId="{79B0FD02-0050-4139-A466-4CCFCE3132DB}" type="presParOf" srcId="{576510C8-8B97-419D-843F-E0034D4467B1}" destId="{0F9C5F8E-19C9-4996-8AEF-62F6475B1036}" srcOrd="9" destOrd="0" presId="urn:microsoft.com/office/officeart/2005/8/layout/target3"/>
    <dgm:cxn modelId="{F3E0698D-CA4C-4A77-A7BB-197430700DFC}" type="presParOf" srcId="{576510C8-8B97-419D-843F-E0034D4467B1}" destId="{665D7A9D-1D0F-48A1-90D1-DFABC3D3E6BE}" srcOrd="10" destOrd="0" presId="urn:microsoft.com/office/officeart/2005/8/layout/target3"/>
    <dgm:cxn modelId="{8E037E84-E84B-4FF9-B66C-4AC6CF6A7D01}" type="presParOf" srcId="{576510C8-8B97-419D-843F-E0034D4467B1}" destId="{1E97EF57-52E8-4B88-A451-A68A1767E2BC}" srcOrd="11" destOrd="0" presId="urn:microsoft.com/office/officeart/2005/8/layout/target3"/>
    <dgm:cxn modelId="{5DF112DB-188D-4F36-820A-B1F19DF9995B}" type="presParOf" srcId="{576510C8-8B97-419D-843F-E0034D4467B1}" destId="{C6C185E8-475F-4B65-831B-0EBD342BAE2F}" srcOrd="12" destOrd="0" presId="urn:microsoft.com/office/officeart/2005/8/layout/target3"/>
    <dgm:cxn modelId="{1CF9D7B0-F850-4E09-B6E9-81ABA2DF841B}" type="presParOf" srcId="{576510C8-8B97-419D-843F-E0034D4467B1}" destId="{B217BBD8-783D-47A2-9012-6F7882EB7D48}" srcOrd="13" destOrd="0" presId="urn:microsoft.com/office/officeart/2005/8/layout/target3"/>
    <dgm:cxn modelId="{D414B558-CE05-4CD2-9E1E-C1AADDE333C1}" type="presParOf" srcId="{576510C8-8B97-419D-843F-E0034D4467B1}" destId="{11CC8D24-C64C-4752-87ED-8F9CC3ED976E}" srcOrd="14" destOrd="0" presId="urn:microsoft.com/office/officeart/2005/8/layout/target3"/>
    <dgm:cxn modelId="{F9B9FC17-3B27-41D4-B610-6D4EAE248EBD}" type="presParOf" srcId="{576510C8-8B97-419D-843F-E0034D4467B1}" destId="{ABB52BC6-F55F-4409-8D4D-EEC91AF60649}" srcOrd="15" destOrd="0" presId="urn:microsoft.com/office/officeart/2005/8/layout/target3"/>
    <dgm:cxn modelId="{B063C125-2150-46FA-9B89-DE5BE077343C}" type="presParOf" srcId="{576510C8-8B97-419D-843F-E0034D4467B1}" destId="{32E0994C-5948-4F7D-A416-3BB5A1E7F78D}" srcOrd="16" destOrd="0" presId="urn:microsoft.com/office/officeart/2005/8/layout/target3"/>
    <dgm:cxn modelId="{B56C4E56-78BD-42B0-9AF0-CA2C7F16C586}" type="presParOf" srcId="{576510C8-8B97-419D-843F-E0034D4467B1}" destId="{251B19CE-FC1D-4EDD-93AF-4996E9AE3A08}" srcOrd="17" destOrd="0" presId="urn:microsoft.com/office/officeart/2005/8/layout/target3"/>
    <dgm:cxn modelId="{03498BA7-D0C9-4934-9561-4B42D4A03C70}" type="presParOf" srcId="{576510C8-8B97-419D-843F-E0034D4467B1}" destId="{785EE577-4263-41CC-965C-A2A743711FEE}" srcOrd="18" destOrd="0" presId="urn:microsoft.com/office/officeart/2005/8/layout/target3"/>
    <dgm:cxn modelId="{66F24D22-E57A-456F-9FD1-910D3F44E430}" type="presParOf" srcId="{576510C8-8B97-419D-843F-E0034D4467B1}" destId="{293C970C-3C5E-4787-B71C-C01997C42F02}" srcOrd="19" destOrd="0" presId="urn:microsoft.com/office/officeart/2005/8/layout/target3"/>
    <dgm:cxn modelId="{47A3B651-AAC8-43DA-B3FF-BAA954920CC0}" type="presParOf" srcId="{576510C8-8B97-419D-843F-E0034D4467B1}" destId="{944B1EA4-317E-4D82-987E-5ED53E334CF5}" srcOrd="20" destOrd="0" presId="urn:microsoft.com/office/officeart/2005/8/layout/target3"/>
    <dgm:cxn modelId="{1BE78C38-F4A8-4ECF-8005-C81390DF807C}" type="presParOf" srcId="{576510C8-8B97-419D-843F-E0034D4467B1}" destId="{A71960AB-A0D6-425D-816E-7DA4F863F875}" srcOrd="21" destOrd="0" presId="urn:microsoft.com/office/officeart/2005/8/layout/target3"/>
    <dgm:cxn modelId="{7479681B-D019-4E0E-BFB1-FA4103D1AD80}" type="presParOf" srcId="{576510C8-8B97-419D-843F-E0034D4467B1}" destId="{376DDE2B-C9BE-40FB-AB75-D27E7856B548}" srcOrd="22" destOrd="0" presId="urn:microsoft.com/office/officeart/2005/8/layout/target3"/>
    <dgm:cxn modelId="{ED35A8B5-3B83-4D38-BB09-B003D810BA41}" type="presParOf" srcId="{576510C8-8B97-419D-843F-E0034D4467B1}" destId="{0291F4F0-0C59-4AE4-A2AE-322821C08D21}" srcOrd="23" destOrd="0" presId="urn:microsoft.com/office/officeart/2005/8/layout/target3"/>
    <dgm:cxn modelId="{9FC4D95E-D14C-456D-9F86-813D8FAEDA27}" type="presParOf" srcId="{576510C8-8B97-419D-843F-E0034D4467B1}" destId="{8EE66892-1109-4B38-AF5E-765AC982D0DF}" srcOrd="24" destOrd="0" presId="urn:microsoft.com/office/officeart/2005/8/layout/target3"/>
    <dgm:cxn modelId="{492779AA-BAF2-4FB4-B2C1-1FD9DD96403C}" type="presParOf" srcId="{576510C8-8B97-419D-843F-E0034D4467B1}" destId="{FEB02CF6-0655-48C2-A773-44B468878E81}" srcOrd="25" destOrd="0" presId="urn:microsoft.com/office/officeart/2005/8/layout/target3"/>
    <dgm:cxn modelId="{56567138-8E86-47CD-97F9-A903FB702D1E}" type="presParOf" srcId="{576510C8-8B97-419D-843F-E0034D4467B1}" destId="{CBB5FD44-F31A-4B0C-98A0-965432A3E3FA}" srcOrd="26" destOrd="0" presId="urn:microsoft.com/office/officeart/2005/8/layout/target3"/>
    <dgm:cxn modelId="{64E2A754-1839-4B95-AAAB-D704C7041BAC}" type="presParOf" srcId="{576510C8-8B97-419D-843F-E0034D4467B1}" destId="{58D6E1E3-CAA1-4ECC-93CD-A679323FFC53}" srcOrd="27" destOrd="0" presId="urn:microsoft.com/office/officeart/2005/8/layout/target3"/>
    <dgm:cxn modelId="{8C80D8C3-BA82-4ACC-A9A3-6E0CC1D8027E}" type="presParOf" srcId="{576510C8-8B97-419D-843F-E0034D4467B1}" destId="{35C451FD-2939-4DFB-B928-FE2693A35B66}" srcOrd="28" destOrd="0" presId="urn:microsoft.com/office/officeart/2005/8/layout/target3"/>
    <dgm:cxn modelId="{9FBB8782-EE13-476B-9FC5-63778EAD3BBE}" type="presParOf" srcId="{576510C8-8B97-419D-843F-E0034D4467B1}" destId="{EF5E5108-92F0-4C9D-9979-6212E9CDFEFB}" srcOrd="29" destOrd="0" presId="urn:microsoft.com/office/officeart/2005/8/layout/target3"/>
  </dgm:cxnLst>
  <dgm:bg>
    <a:noFill/>
  </dgm:bg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25C6149-EB9D-4D53-8A60-11B9583F210C}" type="doc">
      <dgm:prSet loTypeId="urn:microsoft.com/office/officeart/2005/8/layout/pList1" loCatId="list" qsTypeId="urn:microsoft.com/office/officeart/2005/8/quickstyle/3d7" qsCatId="3D" csTypeId="urn:microsoft.com/office/officeart/2005/8/colors/accent2_3" csCatId="accent2" phldr="1"/>
      <dgm:spPr/>
      <dgm:t>
        <a:bodyPr/>
        <a:lstStyle/>
        <a:p>
          <a:endParaRPr lang="ru-RU"/>
        </a:p>
      </dgm:t>
    </dgm:pt>
    <dgm:pt modelId="{E3F47D31-963C-475B-A5D1-CBF7D89A25FA}">
      <dgm:prSet phldrT="[Текст]" custT="1"/>
      <dgm:spPr/>
      <dgm:t>
        <a:bodyPr/>
        <a:lstStyle/>
        <a:p>
          <a:r>
            <a:rPr lang="ru-RU" sz="3600" smtClean="0"/>
            <a:t>Топливо</a:t>
          </a:r>
          <a:endParaRPr lang="ru-RU" sz="3600" dirty="0"/>
        </a:p>
      </dgm:t>
    </dgm:pt>
    <dgm:pt modelId="{96A67683-8323-49A2-869A-EADF04ED44C8}" type="parTrans" cxnId="{6D3A32DF-B1A6-444D-802C-4DA29047C843}">
      <dgm:prSet/>
      <dgm:spPr/>
      <dgm:t>
        <a:bodyPr/>
        <a:lstStyle/>
        <a:p>
          <a:endParaRPr lang="ru-RU"/>
        </a:p>
      </dgm:t>
    </dgm:pt>
    <dgm:pt modelId="{C9BC2574-E9B7-41AE-89DE-51D5DF4D9590}" type="sibTrans" cxnId="{6D3A32DF-B1A6-444D-802C-4DA29047C843}">
      <dgm:prSet/>
      <dgm:spPr/>
      <dgm:t>
        <a:bodyPr/>
        <a:lstStyle/>
        <a:p>
          <a:endParaRPr lang="ru-RU"/>
        </a:p>
      </dgm:t>
    </dgm:pt>
    <dgm:pt modelId="{DA334419-F595-4100-8F39-17E495380157}">
      <dgm:prSet phldrT="[Текст]" custT="1"/>
      <dgm:spPr/>
      <dgm:t>
        <a:bodyPr/>
        <a:lstStyle/>
        <a:p>
          <a:r>
            <a:rPr lang="ru-RU" sz="2400" b="1" smtClean="0"/>
            <a:t>Химическое сырье</a:t>
          </a:r>
          <a:endParaRPr lang="ru-RU" sz="2400" b="1" dirty="0"/>
        </a:p>
      </dgm:t>
    </dgm:pt>
    <dgm:pt modelId="{05548A17-268C-4B9B-BE3F-5B6F917CE2BE}" type="parTrans" cxnId="{6220B417-D9A5-4AEC-82CE-BA0FF8D7A6DF}">
      <dgm:prSet/>
      <dgm:spPr/>
      <dgm:t>
        <a:bodyPr/>
        <a:lstStyle/>
        <a:p>
          <a:endParaRPr lang="ru-RU"/>
        </a:p>
      </dgm:t>
    </dgm:pt>
    <dgm:pt modelId="{F4188CB3-C8FC-4EA1-863A-E26DBF4B7FE6}" type="sibTrans" cxnId="{6220B417-D9A5-4AEC-82CE-BA0FF8D7A6DF}">
      <dgm:prSet/>
      <dgm:spPr/>
      <dgm:t>
        <a:bodyPr/>
        <a:lstStyle/>
        <a:p>
          <a:endParaRPr lang="ru-RU"/>
        </a:p>
      </dgm:t>
    </dgm:pt>
    <dgm:pt modelId="{0CCD6CB6-D905-42B2-85A1-FC1B7F86E8C2}">
      <dgm:prSet phldrT="[Текст]" custT="1"/>
      <dgm:spPr/>
      <dgm:t>
        <a:bodyPr/>
        <a:lstStyle/>
        <a:p>
          <a:r>
            <a:rPr lang="ru-RU" sz="1800" b="1" smtClean="0"/>
            <a:t>Искусственные продукты питания</a:t>
          </a:r>
          <a:endParaRPr lang="ru-RU" sz="1800" b="1" dirty="0"/>
        </a:p>
      </dgm:t>
    </dgm:pt>
    <dgm:pt modelId="{89514A78-DD15-480D-9444-4AD0EC9D7D07}" type="parTrans" cxnId="{29ECC78B-0A7B-47DF-9E0C-5125F6636AA3}">
      <dgm:prSet/>
      <dgm:spPr/>
      <dgm:t>
        <a:bodyPr/>
        <a:lstStyle/>
        <a:p>
          <a:endParaRPr lang="ru-RU"/>
        </a:p>
      </dgm:t>
    </dgm:pt>
    <dgm:pt modelId="{F635A199-B1DA-43EF-BA29-C4541609741D}" type="sibTrans" cxnId="{29ECC78B-0A7B-47DF-9E0C-5125F6636AA3}">
      <dgm:prSet/>
      <dgm:spPr/>
      <dgm:t>
        <a:bodyPr/>
        <a:lstStyle/>
        <a:p>
          <a:endParaRPr lang="ru-RU"/>
        </a:p>
      </dgm:t>
    </dgm:pt>
    <dgm:pt modelId="{10A867D7-A739-43EC-99F4-E19CB49EDDA3}">
      <dgm:prSet phldrT="[Текст]" custT="1"/>
      <dgm:spPr/>
      <dgm:t>
        <a:bodyPr/>
        <a:lstStyle/>
        <a:p>
          <a:r>
            <a:rPr lang="ru-RU" sz="4000" b="1" dirty="0" smtClean="0"/>
            <a:t>Нефть</a:t>
          </a:r>
          <a:endParaRPr lang="ru-RU" sz="4000" b="1" dirty="0"/>
        </a:p>
      </dgm:t>
    </dgm:pt>
    <dgm:pt modelId="{98E555D0-FA1F-4CB4-A504-BC291B2B946F}" type="parTrans" cxnId="{179F6324-D061-4451-9F59-9627A897FB71}">
      <dgm:prSet/>
      <dgm:spPr/>
      <dgm:t>
        <a:bodyPr/>
        <a:lstStyle/>
        <a:p>
          <a:endParaRPr lang="ru-RU"/>
        </a:p>
      </dgm:t>
    </dgm:pt>
    <dgm:pt modelId="{E347C597-0038-4F06-A9A6-5E8FBDF72A88}" type="sibTrans" cxnId="{179F6324-D061-4451-9F59-9627A897FB71}">
      <dgm:prSet/>
      <dgm:spPr/>
      <dgm:t>
        <a:bodyPr/>
        <a:lstStyle/>
        <a:p>
          <a:endParaRPr lang="ru-RU"/>
        </a:p>
      </dgm:t>
    </dgm:pt>
    <dgm:pt modelId="{905A79E1-8842-4324-9F50-3A858C6E9BE4}" type="pres">
      <dgm:prSet presAssocID="{D25C6149-EB9D-4D53-8A60-11B9583F210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1BF8899-F786-4536-BF1A-1941185CFB7C}" type="pres">
      <dgm:prSet presAssocID="{E3F47D31-963C-475B-A5D1-CBF7D89A25FA}" presName="compNode" presStyleCnt="0"/>
      <dgm:spPr/>
    </dgm:pt>
    <dgm:pt modelId="{E5DE9361-081A-4BDE-AADB-EA39D6246B0D}" type="pres">
      <dgm:prSet presAssocID="{E3F47D31-963C-475B-A5D1-CBF7D89A25FA}" presName="pictRect" presStyleLbl="node1" presStyleIdx="0" presStyleCnt="4" custScaleX="128252" custScaleY="133650" custLinFactNeighborX="-3186" custLinFactNeighborY="2830"/>
      <dgm:spPr/>
    </dgm:pt>
    <dgm:pt modelId="{36798906-9612-4AB2-84B6-37FE48D2F5E1}" type="pres">
      <dgm:prSet presAssocID="{E3F47D31-963C-475B-A5D1-CBF7D89A25FA}" presName="textRect" presStyleLbl="revTx" presStyleIdx="0" presStyleCnt="4" custScaleX="167717" custLinFactY="-32856" custLinFactNeighborX="-1203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E3D185-B39B-467C-8D59-EC0E859A3C83}" type="pres">
      <dgm:prSet presAssocID="{C9BC2574-E9B7-41AE-89DE-51D5DF4D9590}" presName="sibTrans" presStyleLbl="sibTrans2D1" presStyleIdx="0" presStyleCnt="0"/>
      <dgm:spPr/>
      <dgm:t>
        <a:bodyPr/>
        <a:lstStyle/>
        <a:p>
          <a:endParaRPr lang="ru-RU"/>
        </a:p>
      </dgm:t>
    </dgm:pt>
    <dgm:pt modelId="{FD871135-EE20-4833-83F9-57B9E632B39A}" type="pres">
      <dgm:prSet presAssocID="{DA334419-F595-4100-8F39-17E495380157}" presName="compNode" presStyleCnt="0"/>
      <dgm:spPr/>
    </dgm:pt>
    <dgm:pt modelId="{3F7B7893-0B5E-4797-81A3-1B8A39706A87}" type="pres">
      <dgm:prSet presAssocID="{DA334419-F595-4100-8F39-17E495380157}" presName="pictRect" presStyleLbl="node1" presStyleIdx="1" presStyleCnt="4" custScaleX="135117" custScaleY="137220" custLinFactNeighborX="-7048" custLinFactNeighborY="1521"/>
      <dgm:spPr/>
    </dgm:pt>
    <dgm:pt modelId="{F0312331-9C8E-46A3-BDE0-B06022D86180}" type="pres">
      <dgm:prSet presAssocID="{DA334419-F595-4100-8F39-17E495380157}" presName="textRect" presStyleLbl="revTx" presStyleIdx="1" presStyleCnt="4" custScaleX="134944" custScaleY="83647" custLinFactY="-23410" custLinFactNeighborX="937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7A74B2-9C25-46BD-915C-A34755B778B1}" type="pres">
      <dgm:prSet presAssocID="{F4188CB3-C8FC-4EA1-863A-E26DBF4B7FE6}" presName="sibTrans" presStyleLbl="sibTrans2D1" presStyleIdx="0" presStyleCnt="0"/>
      <dgm:spPr/>
      <dgm:t>
        <a:bodyPr/>
        <a:lstStyle/>
        <a:p>
          <a:endParaRPr lang="ru-RU"/>
        </a:p>
      </dgm:t>
    </dgm:pt>
    <dgm:pt modelId="{E4FE50FA-B042-47BC-B4B1-F948036AE127}" type="pres">
      <dgm:prSet presAssocID="{0CCD6CB6-D905-42B2-85A1-FC1B7F86E8C2}" presName="compNode" presStyleCnt="0"/>
      <dgm:spPr/>
    </dgm:pt>
    <dgm:pt modelId="{01199152-9C53-4170-89C5-C773761CC139}" type="pres">
      <dgm:prSet presAssocID="{0CCD6CB6-D905-42B2-85A1-FC1B7F86E8C2}" presName="pictRect" presStyleLbl="node1" presStyleIdx="2" presStyleCnt="4" custScaleX="140182" custScaleY="136056" custLinFactNeighborX="1957" custLinFactNeighborY="9318"/>
      <dgm:spPr/>
    </dgm:pt>
    <dgm:pt modelId="{3A4848A0-79FD-425B-8A81-7DC0B9FC48A4}" type="pres">
      <dgm:prSet presAssocID="{0CCD6CB6-D905-42B2-85A1-FC1B7F86E8C2}" presName="textRect" presStyleLbl="revTx" presStyleIdx="2" presStyleCnt="4" custScaleX="127185" custLinFactY="-32856" custLinFactNeighborX="-428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8C3671-B16E-47CF-8C6E-2F5226D7F30A}" type="pres">
      <dgm:prSet presAssocID="{F635A199-B1DA-43EF-BA29-C4541609741D}" presName="sibTrans" presStyleLbl="sibTrans2D1" presStyleIdx="0" presStyleCnt="0"/>
      <dgm:spPr/>
      <dgm:t>
        <a:bodyPr/>
        <a:lstStyle/>
        <a:p>
          <a:endParaRPr lang="ru-RU"/>
        </a:p>
      </dgm:t>
    </dgm:pt>
    <dgm:pt modelId="{06D1B21D-DE23-43FE-BB8F-C7B29B3C44B4}" type="pres">
      <dgm:prSet presAssocID="{10A867D7-A739-43EC-99F4-E19CB49EDDA3}" presName="compNode" presStyleCnt="0"/>
      <dgm:spPr/>
    </dgm:pt>
    <dgm:pt modelId="{E001A3B3-6ED7-47AF-981D-0C5CD467E0C6}" type="pres">
      <dgm:prSet presAssocID="{10A867D7-A739-43EC-99F4-E19CB49EDDA3}" presName="pictRect" presStyleLbl="node1" presStyleIdx="3" presStyleCnt="4" custScaleX="230810" custScaleY="165041"/>
      <dgm:spPr/>
    </dgm:pt>
    <dgm:pt modelId="{8ADB145D-D9B9-4F83-9BF1-7E3813D16ABB}" type="pres">
      <dgm:prSet presAssocID="{10A867D7-A739-43EC-99F4-E19CB49EDDA3}" presName="textRect" presStyleLbl="revTx" presStyleIdx="3" presStyleCnt="4" custScaleX="172369" custLinFactY="-33803" custLinFactNeighborX="937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FE98FD4-A23D-4D2D-89E0-96879E5E1531}" type="presOf" srcId="{F4188CB3-C8FC-4EA1-863A-E26DBF4B7FE6}" destId="{6A7A74B2-9C25-46BD-915C-A34755B778B1}" srcOrd="0" destOrd="0" presId="urn:microsoft.com/office/officeart/2005/8/layout/pList1"/>
    <dgm:cxn modelId="{BC9C8928-8367-411A-919E-368DECA4A0B4}" type="presOf" srcId="{DA334419-F595-4100-8F39-17E495380157}" destId="{F0312331-9C8E-46A3-BDE0-B06022D86180}" srcOrd="0" destOrd="0" presId="urn:microsoft.com/office/officeart/2005/8/layout/pList1"/>
    <dgm:cxn modelId="{DCEFA466-CB7A-4D7F-BB21-80906619E5A3}" type="presOf" srcId="{F635A199-B1DA-43EF-BA29-C4541609741D}" destId="{218C3671-B16E-47CF-8C6E-2F5226D7F30A}" srcOrd="0" destOrd="0" presId="urn:microsoft.com/office/officeart/2005/8/layout/pList1"/>
    <dgm:cxn modelId="{A5E76643-98D9-41CE-BCC9-7416EB367390}" type="presOf" srcId="{E3F47D31-963C-475B-A5D1-CBF7D89A25FA}" destId="{36798906-9612-4AB2-84B6-37FE48D2F5E1}" srcOrd="0" destOrd="0" presId="urn:microsoft.com/office/officeart/2005/8/layout/pList1"/>
    <dgm:cxn modelId="{55BD882D-A894-432B-BF51-8118938F4949}" type="presOf" srcId="{0CCD6CB6-D905-42B2-85A1-FC1B7F86E8C2}" destId="{3A4848A0-79FD-425B-8A81-7DC0B9FC48A4}" srcOrd="0" destOrd="0" presId="urn:microsoft.com/office/officeart/2005/8/layout/pList1"/>
    <dgm:cxn modelId="{29ECC78B-0A7B-47DF-9E0C-5125F6636AA3}" srcId="{D25C6149-EB9D-4D53-8A60-11B9583F210C}" destId="{0CCD6CB6-D905-42B2-85A1-FC1B7F86E8C2}" srcOrd="2" destOrd="0" parTransId="{89514A78-DD15-480D-9444-4AD0EC9D7D07}" sibTransId="{F635A199-B1DA-43EF-BA29-C4541609741D}"/>
    <dgm:cxn modelId="{6D3A32DF-B1A6-444D-802C-4DA29047C843}" srcId="{D25C6149-EB9D-4D53-8A60-11B9583F210C}" destId="{E3F47D31-963C-475B-A5D1-CBF7D89A25FA}" srcOrd="0" destOrd="0" parTransId="{96A67683-8323-49A2-869A-EADF04ED44C8}" sibTransId="{C9BC2574-E9B7-41AE-89DE-51D5DF4D9590}"/>
    <dgm:cxn modelId="{6220B417-D9A5-4AEC-82CE-BA0FF8D7A6DF}" srcId="{D25C6149-EB9D-4D53-8A60-11B9583F210C}" destId="{DA334419-F595-4100-8F39-17E495380157}" srcOrd="1" destOrd="0" parTransId="{05548A17-268C-4B9B-BE3F-5B6F917CE2BE}" sibTransId="{F4188CB3-C8FC-4EA1-863A-E26DBF4B7FE6}"/>
    <dgm:cxn modelId="{506C83D4-E03F-40E0-ACD4-44C13F1E4A6E}" type="presOf" srcId="{D25C6149-EB9D-4D53-8A60-11B9583F210C}" destId="{905A79E1-8842-4324-9F50-3A858C6E9BE4}" srcOrd="0" destOrd="0" presId="urn:microsoft.com/office/officeart/2005/8/layout/pList1"/>
    <dgm:cxn modelId="{179F6324-D061-4451-9F59-9627A897FB71}" srcId="{D25C6149-EB9D-4D53-8A60-11B9583F210C}" destId="{10A867D7-A739-43EC-99F4-E19CB49EDDA3}" srcOrd="3" destOrd="0" parTransId="{98E555D0-FA1F-4CB4-A504-BC291B2B946F}" sibTransId="{E347C597-0038-4F06-A9A6-5E8FBDF72A88}"/>
    <dgm:cxn modelId="{6B866144-6712-4140-B6EF-7D14D7F29483}" type="presOf" srcId="{C9BC2574-E9B7-41AE-89DE-51D5DF4D9590}" destId="{CEE3D185-B39B-467C-8D59-EC0E859A3C83}" srcOrd="0" destOrd="0" presId="urn:microsoft.com/office/officeart/2005/8/layout/pList1"/>
    <dgm:cxn modelId="{024BDBF0-88A2-4EEE-822D-1D4961408B4F}" type="presOf" srcId="{10A867D7-A739-43EC-99F4-E19CB49EDDA3}" destId="{8ADB145D-D9B9-4F83-9BF1-7E3813D16ABB}" srcOrd="0" destOrd="0" presId="urn:microsoft.com/office/officeart/2005/8/layout/pList1"/>
    <dgm:cxn modelId="{75EA5100-C32A-47C5-90A6-D549E37361B2}" type="presParOf" srcId="{905A79E1-8842-4324-9F50-3A858C6E9BE4}" destId="{51BF8899-F786-4536-BF1A-1941185CFB7C}" srcOrd="0" destOrd="0" presId="urn:microsoft.com/office/officeart/2005/8/layout/pList1"/>
    <dgm:cxn modelId="{A5530CDB-F4F4-4B2A-9AA2-08F4D0C640F6}" type="presParOf" srcId="{51BF8899-F786-4536-BF1A-1941185CFB7C}" destId="{E5DE9361-081A-4BDE-AADB-EA39D6246B0D}" srcOrd="0" destOrd="0" presId="urn:microsoft.com/office/officeart/2005/8/layout/pList1"/>
    <dgm:cxn modelId="{4E4F5B07-30F3-485E-A803-EF59EDEC63CF}" type="presParOf" srcId="{51BF8899-F786-4536-BF1A-1941185CFB7C}" destId="{36798906-9612-4AB2-84B6-37FE48D2F5E1}" srcOrd="1" destOrd="0" presId="urn:microsoft.com/office/officeart/2005/8/layout/pList1"/>
    <dgm:cxn modelId="{B39915EC-A874-4323-B81B-C42099A405DD}" type="presParOf" srcId="{905A79E1-8842-4324-9F50-3A858C6E9BE4}" destId="{CEE3D185-B39B-467C-8D59-EC0E859A3C83}" srcOrd="1" destOrd="0" presId="urn:microsoft.com/office/officeart/2005/8/layout/pList1"/>
    <dgm:cxn modelId="{690C2679-DB0B-4C06-91B6-C8BA65A1CD69}" type="presParOf" srcId="{905A79E1-8842-4324-9F50-3A858C6E9BE4}" destId="{FD871135-EE20-4833-83F9-57B9E632B39A}" srcOrd="2" destOrd="0" presId="urn:microsoft.com/office/officeart/2005/8/layout/pList1"/>
    <dgm:cxn modelId="{FB2F1385-E8E5-46E1-B2B1-1CD9798A206B}" type="presParOf" srcId="{FD871135-EE20-4833-83F9-57B9E632B39A}" destId="{3F7B7893-0B5E-4797-81A3-1B8A39706A87}" srcOrd="0" destOrd="0" presId="urn:microsoft.com/office/officeart/2005/8/layout/pList1"/>
    <dgm:cxn modelId="{2DA9A131-7E59-49DB-8691-62BB78123505}" type="presParOf" srcId="{FD871135-EE20-4833-83F9-57B9E632B39A}" destId="{F0312331-9C8E-46A3-BDE0-B06022D86180}" srcOrd="1" destOrd="0" presId="urn:microsoft.com/office/officeart/2005/8/layout/pList1"/>
    <dgm:cxn modelId="{A038329C-5920-4540-9540-2CC4C3915D43}" type="presParOf" srcId="{905A79E1-8842-4324-9F50-3A858C6E9BE4}" destId="{6A7A74B2-9C25-46BD-915C-A34755B778B1}" srcOrd="3" destOrd="0" presId="urn:microsoft.com/office/officeart/2005/8/layout/pList1"/>
    <dgm:cxn modelId="{42C4E7E5-F7C6-4D80-AFBA-9302778767B3}" type="presParOf" srcId="{905A79E1-8842-4324-9F50-3A858C6E9BE4}" destId="{E4FE50FA-B042-47BC-B4B1-F948036AE127}" srcOrd="4" destOrd="0" presId="urn:microsoft.com/office/officeart/2005/8/layout/pList1"/>
    <dgm:cxn modelId="{48AB7426-2784-4A97-A505-08CF42EEDBC8}" type="presParOf" srcId="{E4FE50FA-B042-47BC-B4B1-F948036AE127}" destId="{01199152-9C53-4170-89C5-C773761CC139}" srcOrd="0" destOrd="0" presId="urn:microsoft.com/office/officeart/2005/8/layout/pList1"/>
    <dgm:cxn modelId="{C62C92B6-3301-4090-822E-3E23D014CC03}" type="presParOf" srcId="{E4FE50FA-B042-47BC-B4B1-F948036AE127}" destId="{3A4848A0-79FD-425B-8A81-7DC0B9FC48A4}" srcOrd="1" destOrd="0" presId="urn:microsoft.com/office/officeart/2005/8/layout/pList1"/>
    <dgm:cxn modelId="{B35B0DCC-5DC5-4F3E-9DF9-573AC929BA6D}" type="presParOf" srcId="{905A79E1-8842-4324-9F50-3A858C6E9BE4}" destId="{218C3671-B16E-47CF-8C6E-2F5226D7F30A}" srcOrd="5" destOrd="0" presId="urn:microsoft.com/office/officeart/2005/8/layout/pList1"/>
    <dgm:cxn modelId="{1FC13B19-0B58-4DD8-AB75-2AC5D7BAEA54}" type="presParOf" srcId="{905A79E1-8842-4324-9F50-3A858C6E9BE4}" destId="{06D1B21D-DE23-43FE-BB8F-C7B29B3C44B4}" srcOrd="6" destOrd="0" presId="urn:microsoft.com/office/officeart/2005/8/layout/pList1"/>
    <dgm:cxn modelId="{25B36ADD-B727-4CA4-8B0A-596238189BFE}" type="presParOf" srcId="{06D1B21D-DE23-43FE-BB8F-C7B29B3C44B4}" destId="{E001A3B3-6ED7-47AF-981D-0C5CD467E0C6}" srcOrd="0" destOrd="0" presId="urn:microsoft.com/office/officeart/2005/8/layout/pList1"/>
    <dgm:cxn modelId="{64B53D5A-8149-43C4-A567-332D6E4E68B4}" type="presParOf" srcId="{06D1B21D-DE23-43FE-BB8F-C7B29B3C44B4}" destId="{8ADB145D-D9B9-4F83-9BF1-7E3813D16ABB}" srcOrd="1" destOrd="0" presId="urn:microsoft.com/office/officeart/2005/8/layout/pList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6D6FD2C-A58B-47B0-A323-099790C61ECD}" type="doc">
      <dgm:prSet loTypeId="urn:microsoft.com/office/officeart/2005/8/layout/default" loCatId="list" qsTypeId="urn:microsoft.com/office/officeart/2005/8/quickstyle/3d9" qsCatId="3D" csTypeId="urn:microsoft.com/office/officeart/2005/8/colors/accent2_3" csCatId="accent2" phldr="1"/>
      <dgm:spPr/>
      <dgm:t>
        <a:bodyPr/>
        <a:lstStyle/>
        <a:p>
          <a:endParaRPr lang="ru-RU"/>
        </a:p>
      </dgm:t>
    </dgm:pt>
    <dgm:pt modelId="{F7AAB9CD-1E1C-4795-94F5-85C571A46145}">
      <dgm:prSet phldrT="[Текст]"/>
      <dgm:spPr/>
      <dgm:t>
        <a:bodyPr/>
        <a:lstStyle/>
        <a:p>
          <a:r>
            <a:rPr lang="ru-RU" dirty="0" smtClean="0"/>
            <a:t>Мазут</a:t>
          </a:r>
          <a:endParaRPr lang="ru-RU" dirty="0"/>
        </a:p>
      </dgm:t>
    </dgm:pt>
    <dgm:pt modelId="{F3B7D289-5B8A-42EF-9952-0E499B879FF6}" type="parTrans" cxnId="{F37B7D5A-F28A-4471-A829-90B9E0F99E78}">
      <dgm:prSet/>
      <dgm:spPr/>
      <dgm:t>
        <a:bodyPr/>
        <a:lstStyle/>
        <a:p>
          <a:endParaRPr lang="ru-RU"/>
        </a:p>
      </dgm:t>
    </dgm:pt>
    <dgm:pt modelId="{46B4412B-62D9-48CA-B4A1-594F5712069C}" type="sibTrans" cxnId="{F37B7D5A-F28A-4471-A829-90B9E0F99E78}">
      <dgm:prSet/>
      <dgm:spPr/>
      <dgm:t>
        <a:bodyPr/>
        <a:lstStyle/>
        <a:p>
          <a:endParaRPr lang="ru-RU"/>
        </a:p>
      </dgm:t>
    </dgm:pt>
    <dgm:pt modelId="{52A814C3-94AA-4F4C-9945-B00E46F34372}">
      <dgm:prSet phldrT="[Текст]"/>
      <dgm:spPr/>
      <dgm:t>
        <a:bodyPr/>
        <a:lstStyle/>
        <a:p>
          <a:r>
            <a:rPr lang="ru-RU" dirty="0" smtClean="0"/>
            <a:t>соляровые масла</a:t>
          </a:r>
          <a:endParaRPr lang="ru-RU" dirty="0"/>
        </a:p>
      </dgm:t>
    </dgm:pt>
    <dgm:pt modelId="{190B7B90-28C9-4CC2-9080-4087CD5CBFA7}" type="parTrans" cxnId="{A606FCD4-62B3-4FD6-B8CF-C72659DA9716}">
      <dgm:prSet/>
      <dgm:spPr/>
      <dgm:t>
        <a:bodyPr/>
        <a:lstStyle/>
        <a:p>
          <a:endParaRPr lang="ru-RU"/>
        </a:p>
      </dgm:t>
    </dgm:pt>
    <dgm:pt modelId="{4E14A1C2-785F-4DD8-BDE6-C0DE5B87AE61}" type="sibTrans" cxnId="{A606FCD4-62B3-4FD6-B8CF-C72659DA9716}">
      <dgm:prSet/>
      <dgm:spPr/>
      <dgm:t>
        <a:bodyPr/>
        <a:lstStyle/>
        <a:p>
          <a:endParaRPr lang="ru-RU"/>
        </a:p>
      </dgm:t>
    </dgm:pt>
    <dgm:pt modelId="{9EB613C2-E00D-4A21-8FBE-B8205F2FC52A}">
      <dgm:prSet phldrT="[Текст]"/>
      <dgm:spPr/>
      <dgm:t>
        <a:bodyPr/>
        <a:lstStyle/>
        <a:p>
          <a:r>
            <a:rPr lang="ru-RU" dirty="0" smtClean="0"/>
            <a:t>Смазочные масла</a:t>
          </a:r>
          <a:endParaRPr lang="ru-RU" dirty="0"/>
        </a:p>
      </dgm:t>
    </dgm:pt>
    <dgm:pt modelId="{E8466551-9531-43B2-A124-DC034F9FB417}" type="parTrans" cxnId="{AAD749A5-3F3C-4D6F-A888-3AA6C73191C7}">
      <dgm:prSet/>
      <dgm:spPr/>
      <dgm:t>
        <a:bodyPr/>
        <a:lstStyle/>
        <a:p>
          <a:endParaRPr lang="ru-RU"/>
        </a:p>
      </dgm:t>
    </dgm:pt>
    <dgm:pt modelId="{CD57B1D7-AC80-4B2D-A98B-08D0A64B93B2}" type="sibTrans" cxnId="{AAD749A5-3F3C-4D6F-A888-3AA6C73191C7}">
      <dgm:prSet/>
      <dgm:spPr/>
      <dgm:t>
        <a:bodyPr/>
        <a:lstStyle/>
        <a:p>
          <a:endParaRPr lang="ru-RU"/>
        </a:p>
      </dgm:t>
    </dgm:pt>
    <dgm:pt modelId="{48C2FA4D-8366-49AF-8662-E084F271E044}">
      <dgm:prSet phldrT="[Текст]"/>
      <dgm:spPr/>
      <dgm:t>
        <a:bodyPr/>
        <a:lstStyle/>
        <a:p>
          <a:r>
            <a:rPr lang="ru-RU" dirty="0" smtClean="0"/>
            <a:t>вазелин</a:t>
          </a:r>
          <a:endParaRPr lang="ru-RU" dirty="0"/>
        </a:p>
      </dgm:t>
    </dgm:pt>
    <dgm:pt modelId="{EFA1FDDF-391A-411B-81E2-53DC12C8E58B}" type="parTrans" cxnId="{E796C393-2BA7-457F-B9CD-17663F607EDC}">
      <dgm:prSet/>
      <dgm:spPr/>
      <dgm:t>
        <a:bodyPr/>
        <a:lstStyle/>
        <a:p>
          <a:endParaRPr lang="ru-RU"/>
        </a:p>
      </dgm:t>
    </dgm:pt>
    <dgm:pt modelId="{9818FDD2-63DA-4F9C-8ECF-8FD6271CAAEF}" type="sibTrans" cxnId="{E796C393-2BA7-457F-B9CD-17663F607EDC}">
      <dgm:prSet/>
      <dgm:spPr/>
      <dgm:t>
        <a:bodyPr/>
        <a:lstStyle/>
        <a:p>
          <a:endParaRPr lang="ru-RU"/>
        </a:p>
      </dgm:t>
    </dgm:pt>
    <dgm:pt modelId="{0C10A33D-839E-45A6-A471-D303D86D48B5}">
      <dgm:prSet phldrT="[Текст]"/>
      <dgm:spPr/>
      <dgm:t>
        <a:bodyPr/>
        <a:lstStyle/>
        <a:p>
          <a:r>
            <a:rPr lang="ru-RU" dirty="0" smtClean="0"/>
            <a:t>парафин</a:t>
          </a:r>
          <a:endParaRPr lang="ru-RU" dirty="0"/>
        </a:p>
      </dgm:t>
    </dgm:pt>
    <dgm:pt modelId="{68EE40CB-2C10-4C4B-8115-1D613D08CD23}" type="parTrans" cxnId="{F34A7E4A-94E2-4412-BB89-94A143007CC2}">
      <dgm:prSet/>
      <dgm:spPr/>
      <dgm:t>
        <a:bodyPr/>
        <a:lstStyle/>
        <a:p>
          <a:endParaRPr lang="ru-RU"/>
        </a:p>
      </dgm:t>
    </dgm:pt>
    <dgm:pt modelId="{DA6E9CDA-0DD5-4FBD-87FB-A9324FF22F1F}" type="sibTrans" cxnId="{F34A7E4A-94E2-4412-BB89-94A143007CC2}">
      <dgm:prSet/>
      <dgm:spPr/>
      <dgm:t>
        <a:bodyPr/>
        <a:lstStyle/>
        <a:p>
          <a:endParaRPr lang="ru-RU"/>
        </a:p>
      </dgm:t>
    </dgm:pt>
    <dgm:pt modelId="{7170D13E-724B-4807-AB6F-1FABF922757A}" type="pres">
      <dgm:prSet presAssocID="{96D6FD2C-A58B-47B0-A323-099790C61ECD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5938408-BEA2-45B1-8BBF-2BB9D59AB4FD}" type="pres">
      <dgm:prSet presAssocID="{F7AAB9CD-1E1C-4795-94F5-85C571A46145}" presName="node" presStyleLbl="node1" presStyleIdx="0" presStyleCnt="5" custLinFactNeighborX="12516" custLinFactNeighborY="590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108719-645F-495A-8A5C-75FFF0F2AFAD}" type="pres">
      <dgm:prSet presAssocID="{46B4412B-62D9-48CA-B4A1-594F5712069C}" presName="sibTrans" presStyleCnt="0"/>
      <dgm:spPr/>
    </dgm:pt>
    <dgm:pt modelId="{27150E71-AB96-4D24-8C62-79109BAF878A}" type="pres">
      <dgm:prSet presAssocID="{52A814C3-94AA-4F4C-9945-B00E46F34372}" presName="node" presStyleLbl="node1" presStyleIdx="1" presStyleCnt="5" custLinFactY="58775" custLinFactNeighborX="475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E7648E-BA4C-4CF4-947F-FF4A1AF44DDC}" type="pres">
      <dgm:prSet presAssocID="{4E14A1C2-785F-4DD8-BDE6-C0DE5B87AE61}" presName="sibTrans" presStyleCnt="0"/>
      <dgm:spPr/>
    </dgm:pt>
    <dgm:pt modelId="{0474FA42-5C75-424B-9179-89FC657F6871}" type="pres">
      <dgm:prSet presAssocID="{9EB613C2-E00D-4A21-8FBE-B8205F2FC52A}" presName="node" presStyleLbl="node1" presStyleIdx="2" presStyleCnt="5" custLinFactNeighborX="-6123" custLinFactNeighborY="-498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28562A-E6C1-455A-9B8A-87615179437A}" type="pres">
      <dgm:prSet presAssocID="{CD57B1D7-AC80-4B2D-A98B-08D0A64B93B2}" presName="sibTrans" presStyleCnt="0"/>
      <dgm:spPr/>
    </dgm:pt>
    <dgm:pt modelId="{73FBA6EE-4C12-4E4B-BEDA-E395BB2E8568}" type="pres">
      <dgm:prSet presAssocID="{48C2FA4D-8366-49AF-8662-E084F271E044}" presName="node" presStyleLbl="node1" presStyleIdx="3" presStyleCnt="5" custLinFactX="61598" custLinFactNeighborX="100000" custLinFactNeighborY="4210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AD94CA-A3C0-462C-8478-C39DF2C50257}" type="pres">
      <dgm:prSet presAssocID="{9818FDD2-63DA-4F9C-8ECF-8FD6271CAAEF}" presName="sibTrans" presStyleCnt="0"/>
      <dgm:spPr/>
    </dgm:pt>
    <dgm:pt modelId="{542DB01D-CA56-4B17-B850-5B3CD128DC24}" type="pres">
      <dgm:prSet presAssocID="{0C10A33D-839E-45A6-A471-D303D86D48B5}" presName="node" presStyleLbl="node1" presStyleIdx="4" presStyleCnt="5" custLinFactY="-66509" custLinFactNeighborX="-54525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3F6F2F6-427D-442B-8A06-6FCA40B425D6}" type="presOf" srcId="{48C2FA4D-8366-49AF-8662-E084F271E044}" destId="{73FBA6EE-4C12-4E4B-BEDA-E395BB2E8568}" srcOrd="0" destOrd="0" presId="urn:microsoft.com/office/officeart/2005/8/layout/default"/>
    <dgm:cxn modelId="{A606FCD4-62B3-4FD6-B8CF-C72659DA9716}" srcId="{96D6FD2C-A58B-47B0-A323-099790C61ECD}" destId="{52A814C3-94AA-4F4C-9945-B00E46F34372}" srcOrd="1" destOrd="0" parTransId="{190B7B90-28C9-4CC2-9080-4087CD5CBFA7}" sibTransId="{4E14A1C2-785F-4DD8-BDE6-C0DE5B87AE61}"/>
    <dgm:cxn modelId="{0FBC2F18-4F0B-46ED-8E12-B88872E51FC5}" type="presOf" srcId="{F7AAB9CD-1E1C-4795-94F5-85C571A46145}" destId="{C5938408-BEA2-45B1-8BBF-2BB9D59AB4FD}" srcOrd="0" destOrd="0" presId="urn:microsoft.com/office/officeart/2005/8/layout/default"/>
    <dgm:cxn modelId="{5EC95B7E-71A6-4F2C-BC3B-50F64E419CC6}" type="presOf" srcId="{96D6FD2C-A58B-47B0-A323-099790C61ECD}" destId="{7170D13E-724B-4807-AB6F-1FABF922757A}" srcOrd="0" destOrd="0" presId="urn:microsoft.com/office/officeart/2005/8/layout/default"/>
    <dgm:cxn modelId="{AAD749A5-3F3C-4D6F-A888-3AA6C73191C7}" srcId="{96D6FD2C-A58B-47B0-A323-099790C61ECD}" destId="{9EB613C2-E00D-4A21-8FBE-B8205F2FC52A}" srcOrd="2" destOrd="0" parTransId="{E8466551-9531-43B2-A124-DC034F9FB417}" sibTransId="{CD57B1D7-AC80-4B2D-A98B-08D0A64B93B2}"/>
    <dgm:cxn modelId="{F37B7D5A-F28A-4471-A829-90B9E0F99E78}" srcId="{96D6FD2C-A58B-47B0-A323-099790C61ECD}" destId="{F7AAB9CD-1E1C-4795-94F5-85C571A46145}" srcOrd="0" destOrd="0" parTransId="{F3B7D289-5B8A-42EF-9952-0E499B879FF6}" sibTransId="{46B4412B-62D9-48CA-B4A1-594F5712069C}"/>
    <dgm:cxn modelId="{E796C393-2BA7-457F-B9CD-17663F607EDC}" srcId="{96D6FD2C-A58B-47B0-A323-099790C61ECD}" destId="{48C2FA4D-8366-49AF-8662-E084F271E044}" srcOrd="3" destOrd="0" parTransId="{EFA1FDDF-391A-411B-81E2-53DC12C8E58B}" sibTransId="{9818FDD2-63DA-4F9C-8ECF-8FD6271CAAEF}"/>
    <dgm:cxn modelId="{B102D8A1-691B-49F5-866E-97BEA4A235F0}" type="presOf" srcId="{9EB613C2-E00D-4A21-8FBE-B8205F2FC52A}" destId="{0474FA42-5C75-424B-9179-89FC657F6871}" srcOrd="0" destOrd="0" presId="urn:microsoft.com/office/officeart/2005/8/layout/default"/>
    <dgm:cxn modelId="{ACF4D35A-28EB-4510-9740-2E2B9A5EB082}" type="presOf" srcId="{52A814C3-94AA-4F4C-9945-B00E46F34372}" destId="{27150E71-AB96-4D24-8C62-79109BAF878A}" srcOrd="0" destOrd="0" presId="urn:microsoft.com/office/officeart/2005/8/layout/default"/>
    <dgm:cxn modelId="{F34A7E4A-94E2-4412-BB89-94A143007CC2}" srcId="{96D6FD2C-A58B-47B0-A323-099790C61ECD}" destId="{0C10A33D-839E-45A6-A471-D303D86D48B5}" srcOrd="4" destOrd="0" parTransId="{68EE40CB-2C10-4C4B-8115-1D613D08CD23}" sibTransId="{DA6E9CDA-0DD5-4FBD-87FB-A9324FF22F1F}"/>
    <dgm:cxn modelId="{423E0AFB-FDF5-4000-AE29-A751FD4B50F3}" type="presOf" srcId="{0C10A33D-839E-45A6-A471-D303D86D48B5}" destId="{542DB01D-CA56-4B17-B850-5B3CD128DC24}" srcOrd="0" destOrd="0" presId="urn:microsoft.com/office/officeart/2005/8/layout/default"/>
    <dgm:cxn modelId="{6C6099C3-AFD7-4215-81F2-CA5C7701EAF5}" type="presParOf" srcId="{7170D13E-724B-4807-AB6F-1FABF922757A}" destId="{C5938408-BEA2-45B1-8BBF-2BB9D59AB4FD}" srcOrd="0" destOrd="0" presId="urn:microsoft.com/office/officeart/2005/8/layout/default"/>
    <dgm:cxn modelId="{4B538AF4-A971-490F-A948-4B51C50D5BCE}" type="presParOf" srcId="{7170D13E-724B-4807-AB6F-1FABF922757A}" destId="{2C108719-645F-495A-8A5C-75FFF0F2AFAD}" srcOrd="1" destOrd="0" presId="urn:microsoft.com/office/officeart/2005/8/layout/default"/>
    <dgm:cxn modelId="{3C3E3C9A-521E-4F3C-9A83-4BC6C14D93FE}" type="presParOf" srcId="{7170D13E-724B-4807-AB6F-1FABF922757A}" destId="{27150E71-AB96-4D24-8C62-79109BAF878A}" srcOrd="2" destOrd="0" presId="urn:microsoft.com/office/officeart/2005/8/layout/default"/>
    <dgm:cxn modelId="{EBF8C5E9-DFDF-4A01-87B5-2EC6751445C9}" type="presParOf" srcId="{7170D13E-724B-4807-AB6F-1FABF922757A}" destId="{30E7648E-BA4C-4CF4-947F-FF4A1AF44DDC}" srcOrd="3" destOrd="0" presId="urn:microsoft.com/office/officeart/2005/8/layout/default"/>
    <dgm:cxn modelId="{A83B0FA7-D67C-4B1B-B2F9-C22556DD1CE9}" type="presParOf" srcId="{7170D13E-724B-4807-AB6F-1FABF922757A}" destId="{0474FA42-5C75-424B-9179-89FC657F6871}" srcOrd="4" destOrd="0" presId="urn:microsoft.com/office/officeart/2005/8/layout/default"/>
    <dgm:cxn modelId="{A2ACE09F-4672-4F46-8C97-DA72B235CBFA}" type="presParOf" srcId="{7170D13E-724B-4807-AB6F-1FABF922757A}" destId="{A328562A-E6C1-455A-9B8A-87615179437A}" srcOrd="5" destOrd="0" presId="urn:microsoft.com/office/officeart/2005/8/layout/default"/>
    <dgm:cxn modelId="{AF90A414-82E5-45B7-883D-589FC7E19D37}" type="presParOf" srcId="{7170D13E-724B-4807-AB6F-1FABF922757A}" destId="{73FBA6EE-4C12-4E4B-BEDA-E395BB2E8568}" srcOrd="6" destOrd="0" presId="urn:microsoft.com/office/officeart/2005/8/layout/default"/>
    <dgm:cxn modelId="{CF727706-4700-4E9D-A545-96F413164F16}" type="presParOf" srcId="{7170D13E-724B-4807-AB6F-1FABF922757A}" destId="{2BAD94CA-A3C0-462C-8478-C39DF2C50257}" srcOrd="7" destOrd="0" presId="urn:microsoft.com/office/officeart/2005/8/layout/default"/>
    <dgm:cxn modelId="{CD28AA9F-6481-4A92-8DE9-35BF7CDB6D41}" type="presParOf" srcId="{7170D13E-724B-4807-AB6F-1FABF922757A}" destId="{542DB01D-CA56-4B17-B850-5B3CD128DC24}" srcOrd="8" destOrd="0" presId="urn:microsoft.com/office/officeart/2005/8/layout/default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D52A6E1-C5FE-4DF0-AE41-1F984B1CD4C9}">
      <dsp:nvSpPr>
        <dsp:cNvPr id="0" name=""/>
        <dsp:cNvSpPr/>
      </dsp:nvSpPr>
      <dsp:spPr>
        <a:xfrm rot="16200000">
          <a:off x="0" y="2156"/>
          <a:ext cx="3601479" cy="3601479"/>
        </a:xfrm>
        <a:prstGeom prst="downArrow">
          <a:avLst>
            <a:gd name="adj1" fmla="val 50000"/>
            <a:gd name="adj2" fmla="val 35000"/>
          </a:avLst>
        </a:prstGeom>
        <a:gradFill flip="none" rotWithShape="1">
          <a:gsLst>
            <a:gs pos="0">
              <a:srgbClr val="000000"/>
            </a:gs>
            <a:gs pos="20000">
              <a:srgbClr val="000040"/>
            </a:gs>
            <a:gs pos="50000">
              <a:srgbClr val="400040"/>
            </a:gs>
            <a:gs pos="75000">
              <a:srgbClr val="8F0040"/>
            </a:gs>
            <a:gs pos="89999">
              <a:srgbClr val="F27300"/>
            </a:gs>
            <a:gs pos="100000">
              <a:srgbClr val="FFBF00"/>
            </a:gs>
          </a:gsLst>
          <a:lin ang="18900000" scaled="1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u="sng" kern="1200" dirty="0" smtClean="0">
              <a:solidFill>
                <a:srgbClr val="FFFF00"/>
              </a:solidFill>
            </a:rPr>
            <a:t>Неорганическая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(образуется на основе карбидов металлов)</a:t>
          </a:r>
          <a:endParaRPr lang="ru-RU" sz="2000" kern="1200" dirty="0"/>
        </a:p>
      </dsp:txBody>
      <dsp:txXfrm rot="16200000">
        <a:off x="0" y="2156"/>
        <a:ext cx="3601479" cy="3601479"/>
      </dsp:txXfrm>
    </dsp:sp>
    <dsp:sp modelId="{F671ADDF-674F-4A14-BBA0-9A2DB363FE7F}">
      <dsp:nvSpPr>
        <dsp:cNvPr id="0" name=""/>
        <dsp:cNvSpPr/>
      </dsp:nvSpPr>
      <dsp:spPr>
        <a:xfrm rot="5400000">
          <a:off x="4113822" y="1078"/>
          <a:ext cx="3601479" cy="3601479"/>
        </a:xfrm>
        <a:prstGeom prst="downArrow">
          <a:avLst>
            <a:gd name="adj1" fmla="val 50000"/>
            <a:gd name="adj2" fmla="val 35000"/>
          </a:avLst>
        </a:prstGeom>
        <a:gradFill flip="none" rotWithShape="1">
          <a:gsLst>
            <a:gs pos="0">
              <a:srgbClr val="000000"/>
            </a:gs>
            <a:gs pos="20000">
              <a:srgbClr val="000040"/>
            </a:gs>
            <a:gs pos="50000">
              <a:srgbClr val="400040"/>
            </a:gs>
            <a:gs pos="75000">
              <a:srgbClr val="8F0040"/>
            </a:gs>
            <a:gs pos="89999">
              <a:srgbClr val="F27300"/>
            </a:gs>
            <a:gs pos="100000">
              <a:srgbClr val="FFBF00"/>
            </a:gs>
          </a:gsLst>
          <a:lin ang="13500000" scaled="1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472" tIns="220472" rIns="220472" bIns="220472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u="sng" kern="1200" dirty="0" smtClean="0">
              <a:solidFill>
                <a:srgbClr val="FFFF00"/>
              </a:solidFill>
            </a:rPr>
            <a:t>органическая</a:t>
          </a:r>
          <a:endParaRPr lang="ru-RU" sz="3100" u="sng" kern="1200" dirty="0">
            <a:solidFill>
              <a:srgbClr val="FFFF00"/>
            </a:solidFill>
          </a:endParaRPr>
        </a:p>
      </dsp:txBody>
      <dsp:txXfrm rot="5400000">
        <a:off x="4113822" y="1078"/>
        <a:ext cx="3601479" cy="3601479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51CB144-D321-4C91-A722-8066C74D3B89}">
      <dsp:nvSpPr>
        <dsp:cNvPr id="0" name=""/>
        <dsp:cNvSpPr/>
      </dsp:nvSpPr>
      <dsp:spPr>
        <a:xfrm>
          <a:off x="0" y="0"/>
          <a:ext cx="4525963" cy="4525963"/>
        </a:xfrm>
        <a:prstGeom prst="pie">
          <a:avLst>
            <a:gd name="adj1" fmla="val 5400000"/>
            <a:gd name="adj2" fmla="val 16200000"/>
          </a:avLst>
        </a:prstGeom>
        <a:solidFill>
          <a:schemeClr val="accent2">
            <a:shade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FA5D795-E6B9-4B92-A95F-3155BA6FE96E}">
      <dsp:nvSpPr>
        <dsp:cNvPr id="0" name=""/>
        <dsp:cNvSpPr/>
      </dsp:nvSpPr>
      <dsp:spPr>
        <a:xfrm>
          <a:off x="2262981" y="0"/>
          <a:ext cx="5966618" cy="4525963"/>
        </a:xfrm>
        <a:prstGeom prst="rect">
          <a:avLst/>
        </a:prstGeom>
        <a:solidFill>
          <a:schemeClr val="accent2">
            <a:lumMod val="60000"/>
            <a:lumOff val="40000"/>
          </a:schemeClr>
        </a:solidFill>
        <a:ln w="9525" cap="flat" cmpd="sng" algn="ctr">
          <a:solidFill>
            <a:schemeClr val="accent2">
              <a:shade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6000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Органическая масса</a:t>
          </a:r>
          <a:endParaRPr lang="ru-RU" sz="2200" kern="1200" dirty="0"/>
        </a:p>
      </dsp:txBody>
      <dsp:txXfrm>
        <a:off x="2262981" y="0"/>
        <a:ext cx="2983309" cy="565746"/>
      </dsp:txXfrm>
    </dsp:sp>
    <dsp:sp modelId="{D32189AC-2094-4B17-B069-17D01420C474}">
      <dsp:nvSpPr>
        <dsp:cNvPr id="0" name=""/>
        <dsp:cNvSpPr/>
      </dsp:nvSpPr>
      <dsp:spPr>
        <a:xfrm>
          <a:off x="396022" y="565746"/>
          <a:ext cx="3733918" cy="3733918"/>
        </a:xfrm>
        <a:prstGeom prst="pie">
          <a:avLst>
            <a:gd name="adj1" fmla="val 5400000"/>
            <a:gd name="adj2" fmla="val 16200000"/>
          </a:avLst>
        </a:prstGeom>
        <a:solidFill>
          <a:schemeClr val="accent2">
            <a:shade val="50000"/>
            <a:hueOff val="0"/>
            <a:satOff val="-10844"/>
            <a:lumOff val="17593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A111376-2913-463E-8DC8-71BBC2624FF0}">
      <dsp:nvSpPr>
        <dsp:cNvPr id="0" name=""/>
        <dsp:cNvSpPr/>
      </dsp:nvSpPr>
      <dsp:spPr>
        <a:xfrm>
          <a:off x="2262981" y="685792"/>
          <a:ext cx="5966618" cy="3733918"/>
        </a:xfrm>
        <a:prstGeom prst="rect">
          <a:avLst/>
        </a:prstGeom>
        <a:solidFill>
          <a:schemeClr val="accent2">
            <a:lumMod val="20000"/>
            <a:lumOff val="80000"/>
            <a:alpha val="90000"/>
          </a:schemeClr>
        </a:solidFill>
        <a:ln w="9525" cap="flat" cmpd="sng" algn="ctr">
          <a:solidFill>
            <a:schemeClr val="accent2">
              <a:shade val="50000"/>
              <a:hueOff val="0"/>
              <a:satOff val="-10540"/>
              <a:lumOff val="15913"/>
              <a:alphaOff val="0"/>
            </a:schemeClr>
          </a:solidFill>
          <a:prstDash val="solid"/>
        </a:ln>
        <a:effectLst/>
        <a:sp3d z="-6000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С</a:t>
          </a:r>
          <a:endParaRPr lang="ru-RU" sz="2800" kern="1200" dirty="0"/>
        </a:p>
      </dsp:txBody>
      <dsp:txXfrm>
        <a:off x="2262981" y="685792"/>
        <a:ext cx="2983309" cy="565746"/>
      </dsp:txXfrm>
    </dsp:sp>
    <dsp:sp modelId="{6FFDBE8A-984B-44B2-87EC-62AD9027C09D}">
      <dsp:nvSpPr>
        <dsp:cNvPr id="0" name=""/>
        <dsp:cNvSpPr/>
      </dsp:nvSpPr>
      <dsp:spPr>
        <a:xfrm>
          <a:off x="792044" y="1131493"/>
          <a:ext cx="2941873" cy="2941873"/>
        </a:xfrm>
        <a:prstGeom prst="pie">
          <a:avLst>
            <a:gd name="adj1" fmla="val 5400000"/>
            <a:gd name="adj2" fmla="val 16200000"/>
          </a:avLst>
        </a:prstGeom>
        <a:solidFill>
          <a:schemeClr val="accent2">
            <a:shade val="50000"/>
            <a:hueOff val="0"/>
            <a:satOff val="-21688"/>
            <a:lumOff val="35185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CB245F5-984B-439C-A561-89E7BDBDA557}">
      <dsp:nvSpPr>
        <dsp:cNvPr id="0" name=""/>
        <dsp:cNvSpPr/>
      </dsp:nvSpPr>
      <dsp:spPr>
        <a:xfrm>
          <a:off x="2262981" y="1114430"/>
          <a:ext cx="5966618" cy="2941873"/>
        </a:xfrm>
        <a:prstGeom prst="rect">
          <a:avLst/>
        </a:prstGeom>
        <a:solidFill>
          <a:schemeClr val="accent2">
            <a:lumMod val="60000"/>
            <a:lumOff val="40000"/>
            <a:alpha val="90000"/>
          </a:schemeClr>
        </a:solidFill>
        <a:ln w="9525" cap="flat" cmpd="sng" algn="ctr">
          <a:solidFill>
            <a:schemeClr val="accent2">
              <a:shade val="50000"/>
              <a:hueOff val="0"/>
              <a:satOff val="-21080"/>
              <a:lumOff val="31826"/>
              <a:alphaOff val="0"/>
            </a:schemeClr>
          </a:solidFill>
          <a:prstDash val="solid"/>
        </a:ln>
        <a:effectLst/>
        <a:sp3d z="-6000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    </a:t>
          </a:r>
          <a:r>
            <a:rPr lang="ru-RU" sz="2400" kern="1200" dirty="0" smtClean="0"/>
            <a:t>Н                    </a:t>
          </a:r>
          <a:r>
            <a:rPr lang="ru-RU" sz="2800" kern="1200" dirty="0" smtClean="0"/>
            <a:t>13%</a:t>
          </a:r>
          <a:endParaRPr lang="ru-RU" sz="2800" kern="1200" dirty="0"/>
        </a:p>
      </dsp:txBody>
      <dsp:txXfrm>
        <a:off x="2262981" y="1114430"/>
        <a:ext cx="2983309" cy="565742"/>
      </dsp:txXfrm>
    </dsp:sp>
    <dsp:sp modelId="{665D7A9D-1D0F-48A1-90D1-DFABC3D3E6BE}">
      <dsp:nvSpPr>
        <dsp:cNvPr id="0" name=""/>
        <dsp:cNvSpPr/>
      </dsp:nvSpPr>
      <dsp:spPr>
        <a:xfrm>
          <a:off x="1188065" y="1697236"/>
          <a:ext cx="2149832" cy="2149832"/>
        </a:xfrm>
        <a:prstGeom prst="pie">
          <a:avLst>
            <a:gd name="adj1" fmla="val 5400000"/>
            <a:gd name="adj2" fmla="val 16200000"/>
          </a:avLst>
        </a:prstGeom>
        <a:solidFill>
          <a:schemeClr val="accent2">
            <a:shade val="50000"/>
            <a:hueOff val="0"/>
            <a:satOff val="-32532"/>
            <a:lumOff val="52778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E97EF57-52E8-4B88-A451-A68A1767E2BC}">
      <dsp:nvSpPr>
        <dsp:cNvPr id="0" name=""/>
        <dsp:cNvSpPr/>
      </dsp:nvSpPr>
      <dsp:spPr>
        <a:xfrm>
          <a:off x="2262981" y="1697236"/>
          <a:ext cx="5966618" cy="2149832"/>
        </a:xfrm>
        <a:prstGeom prst="rect">
          <a:avLst/>
        </a:prstGeom>
        <a:solidFill>
          <a:schemeClr val="bg2">
            <a:lumMod val="40000"/>
            <a:lumOff val="60000"/>
            <a:alpha val="90000"/>
          </a:schemeClr>
        </a:solidFill>
        <a:ln w="9525" cap="flat" cmpd="sng" algn="ctr">
          <a:solidFill>
            <a:schemeClr val="accent2">
              <a:shade val="50000"/>
              <a:hueOff val="0"/>
              <a:satOff val="-31620"/>
              <a:lumOff val="47739"/>
              <a:alphaOff val="0"/>
            </a:schemeClr>
          </a:solidFill>
          <a:prstDash val="solid"/>
        </a:ln>
        <a:effectLst/>
        <a:sp3d z="-6000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О и </a:t>
          </a:r>
          <a:r>
            <a:rPr lang="en-US" sz="2400" kern="1200" dirty="0" smtClean="0"/>
            <a:t>N    0</a:t>
          </a:r>
          <a:r>
            <a:rPr lang="ru-RU" sz="2400" kern="1200" dirty="0" smtClean="0"/>
            <a:t>,</a:t>
          </a:r>
          <a:r>
            <a:rPr lang="en-US" sz="2400" kern="1200" dirty="0" smtClean="0"/>
            <a:t>2% -</a:t>
          </a:r>
          <a:r>
            <a:rPr lang="ru-RU" sz="2400" kern="1200" dirty="0" smtClean="0"/>
            <a:t> 0,3%</a:t>
          </a:r>
          <a:r>
            <a:rPr lang="en-US" sz="2400" kern="1200" dirty="0" smtClean="0"/>
            <a:t> </a:t>
          </a:r>
          <a:endParaRPr lang="ru-RU" sz="2400" kern="1200" dirty="0"/>
        </a:p>
      </dsp:txBody>
      <dsp:txXfrm>
        <a:off x="2262981" y="1697236"/>
        <a:ext cx="2983309" cy="565746"/>
      </dsp:txXfrm>
    </dsp:sp>
    <dsp:sp modelId="{B217BBD8-783D-47A2-9012-6F7882EB7D48}">
      <dsp:nvSpPr>
        <dsp:cNvPr id="0" name=""/>
        <dsp:cNvSpPr/>
      </dsp:nvSpPr>
      <dsp:spPr>
        <a:xfrm>
          <a:off x="1584087" y="2262982"/>
          <a:ext cx="1357787" cy="1357787"/>
        </a:xfrm>
        <a:prstGeom prst="pie">
          <a:avLst>
            <a:gd name="adj1" fmla="val 5400000"/>
            <a:gd name="adj2" fmla="val 16200000"/>
          </a:avLst>
        </a:prstGeom>
        <a:solidFill>
          <a:schemeClr val="accent2">
            <a:shade val="50000"/>
            <a:hueOff val="0"/>
            <a:satOff val="-21688"/>
            <a:lumOff val="35185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1CC8D24-C64C-4752-87ED-8F9CC3ED976E}">
      <dsp:nvSpPr>
        <dsp:cNvPr id="0" name=""/>
        <dsp:cNvSpPr/>
      </dsp:nvSpPr>
      <dsp:spPr>
        <a:xfrm>
          <a:off x="2257432" y="2257429"/>
          <a:ext cx="5966618" cy="1357787"/>
        </a:xfrm>
        <a:prstGeom prst="rect">
          <a:avLst/>
        </a:prstGeom>
        <a:solidFill>
          <a:schemeClr val="accent2">
            <a:lumMod val="40000"/>
            <a:lumOff val="60000"/>
            <a:alpha val="90000"/>
          </a:schemeClr>
        </a:solidFill>
        <a:ln w="9525" cap="flat" cmpd="sng" algn="ctr">
          <a:solidFill>
            <a:schemeClr val="accent2">
              <a:shade val="50000"/>
              <a:hueOff val="0"/>
              <a:satOff val="-21080"/>
              <a:lumOff val="31826"/>
              <a:alphaOff val="0"/>
            </a:schemeClr>
          </a:solidFill>
          <a:prstDash val="solid"/>
        </a:ln>
        <a:effectLst/>
        <a:sp3d z="-6000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S            0</a:t>
          </a:r>
          <a:r>
            <a:rPr lang="ru-RU" sz="2200" kern="1200" dirty="0" smtClean="0"/>
            <a:t>,1% - 0,2%</a:t>
          </a:r>
          <a:endParaRPr lang="ru-RU" sz="2200" kern="1200" dirty="0"/>
        </a:p>
      </dsp:txBody>
      <dsp:txXfrm>
        <a:off x="2257432" y="2257429"/>
        <a:ext cx="2983309" cy="565746"/>
      </dsp:txXfrm>
    </dsp:sp>
    <dsp:sp modelId="{32E0994C-5948-4F7D-A416-3BB5A1E7F78D}">
      <dsp:nvSpPr>
        <dsp:cNvPr id="0" name=""/>
        <dsp:cNvSpPr/>
      </dsp:nvSpPr>
      <dsp:spPr>
        <a:xfrm>
          <a:off x="1980110" y="2828729"/>
          <a:ext cx="565742" cy="565742"/>
        </a:xfrm>
        <a:prstGeom prst="pie">
          <a:avLst>
            <a:gd name="adj1" fmla="val 5400000"/>
            <a:gd name="adj2" fmla="val 16200000"/>
          </a:avLst>
        </a:prstGeom>
        <a:solidFill>
          <a:schemeClr val="accent2">
            <a:shade val="50000"/>
            <a:hueOff val="0"/>
            <a:satOff val="-10844"/>
            <a:lumOff val="17593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51B19CE-FC1D-4EDD-93AF-4996E9AE3A08}">
      <dsp:nvSpPr>
        <dsp:cNvPr id="0" name=""/>
        <dsp:cNvSpPr/>
      </dsp:nvSpPr>
      <dsp:spPr>
        <a:xfrm>
          <a:off x="2257432" y="2900369"/>
          <a:ext cx="5966618" cy="565742"/>
        </a:xfrm>
        <a:prstGeom prst="rect">
          <a:avLst/>
        </a:prstGeom>
        <a:solidFill>
          <a:schemeClr val="accent2">
            <a:lumMod val="60000"/>
            <a:lumOff val="40000"/>
            <a:alpha val="90000"/>
          </a:schemeClr>
        </a:solidFill>
        <a:ln w="9525" cap="flat" cmpd="sng" algn="ctr">
          <a:solidFill>
            <a:schemeClr val="accent2">
              <a:shade val="50000"/>
              <a:hueOff val="0"/>
              <a:satOff val="-10540"/>
              <a:lumOff val="15913"/>
              <a:alphaOff val="0"/>
            </a:schemeClr>
          </a:solidFill>
          <a:prstDash val="solid"/>
        </a:ln>
        <a:effectLst/>
        <a:sp3d z="-6000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Ni, Fe, Ag …</a:t>
          </a:r>
          <a:endParaRPr lang="ru-RU" sz="2200" kern="1200" dirty="0"/>
        </a:p>
      </dsp:txBody>
      <dsp:txXfrm>
        <a:off x="2257432" y="2900369"/>
        <a:ext cx="2983309" cy="565742"/>
      </dsp:txXfrm>
    </dsp:sp>
    <dsp:sp modelId="{293C970C-3C5E-4787-B71C-C01997C42F02}">
      <dsp:nvSpPr>
        <dsp:cNvPr id="0" name=""/>
        <dsp:cNvSpPr/>
      </dsp:nvSpPr>
      <dsp:spPr>
        <a:xfrm>
          <a:off x="5246290" y="0"/>
          <a:ext cx="2983309" cy="565746"/>
        </a:xfrm>
        <a:prstGeom prst="rect">
          <a:avLst/>
        </a:prstGeom>
        <a:noFill/>
        <a:ln w="9525" cap="flat" cmpd="sng" algn="ctr">
          <a:noFill/>
          <a:prstDash val="solid"/>
        </a:ln>
        <a:effectLst/>
        <a:sp3d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800" kern="1200" dirty="0" smtClean="0"/>
            <a:t>98%</a:t>
          </a:r>
          <a:endParaRPr lang="ru-RU" sz="2800" kern="1200" dirty="0"/>
        </a:p>
      </dsp:txBody>
      <dsp:txXfrm>
        <a:off x="5246290" y="0"/>
        <a:ext cx="2983309" cy="565746"/>
      </dsp:txXfrm>
    </dsp:sp>
    <dsp:sp modelId="{A71960AB-A0D6-425D-816E-7DA4F863F875}">
      <dsp:nvSpPr>
        <dsp:cNvPr id="0" name=""/>
        <dsp:cNvSpPr/>
      </dsp:nvSpPr>
      <dsp:spPr>
        <a:xfrm>
          <a:off x="5246290" y="565746"/>
          <a:ext cx="2983309" cy="565746"/>
        </a:xfrm>
        <a:prstGeom prst="rect">
          <a:avLst/>
        </a:prstGeom>
        <a:noFill/>
        <a:ln w="9525" cap="flat" cmpd="sng" algn="ctr">
          <a:noFill/>
          <a:prstDash val="solid"/>
        </a:ln>
        <a:effectLst/>
        <a:sp3d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700" kern="1200" dirty="0" smtClean="0"/>
            <a:t>83%</a:t>
          </a:r>
          <a:endParaRPr lang="ru-RU" sz="2700" kern="1200" dirty="0"/>
        </a:p>
      </dsp:txBody>
      <dsp:txXfrm>
        <a:off x="5246290" y="565746"/>
        <a:ext cx="2983309" cy="565746"/>
      </dsp:txXfrm>
    </dsp:sp>
    <dsp:sp modelId="{EF5E5108-92F0-4C9D-9979-6212E9CDFEFB}">
      <dsp:nvSpPr>
        <dsp:cNvPr id="0" name=""/>
        <dsp:cNvSpPr/>
      </dsp:nvSpPr>
      <dsp:spPr>
        <a:xfrm>
          <a:off x="5246290" y="2828729"/>
          <a:ext cx="2983309" cy="565742"/>
        </a:xfrm>
        <a:prstGeom prst="rect">
          <a:avLst/>
        </a:prstGeom>
        <a:noFill/>
        <a:ln w="9525" cap="flat" cmpd="sng" algn="ctr">
          <a:noFill/>
          <a:prstDash val="solid"/>
        </a:ln>
        <a:effectLst/>
        <a:sp3d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700" kern="1200" dirty="0" smtClean="0"/>
            <a:t>0,01 – 0,03%</a:t>
          </a:r>
          <a:endParaRPr lang="ru-RU" sz="2700" kern="1200" dirty="0"/>
        </a:p>
      </dsp:txBody>
      <dsp:txXfrm>
        <a:off x="5246290" y="2828729"/>
        <a:ext cx="2983309" cy="565742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5">
  <dgm:title val=""/>
  <dgm:desc val=""/>
  <dgm:catLst>
    <dgm:cat type="relationship" pri="6000"/>
    <dgm:cat type="process" pri="3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lte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0.1"/>
          <dgm:constr type="sibSp" refType="h" op="lte" fact="0.1"/>
          <dgm:constr type="diam" refType="w" refFor="ch" refPtType="node" op="equ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2"/>
          <dgm:constr type="sibSp" refType="h" op="lte" fact="0.1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3" axis="ch" ptType="node" func="cnt" op="equ" val="7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4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/>
          <dgm:constr type="sibSp" refType="h" op="lte" fact="0.1"/>
        </dgm:constrLst>
      </dgm:if>
      <dgm:if name="Name15" axis="ch" ptType="node" func="cnt" op="gte" val="9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else name="Name1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35"/>
        </dgm:constrLst>
      </dgm:else>
    </dgm:choose>
    <dgm:ruleLst/>
    <dgm:forEach name="Name17" axis="ch" ptType="node">
      <dgm:layoutNode name="arrow">
        <dgm:varLst>
          <dgm:bulletEnabled val="1"/>
        </dgm:varLst>
        <dgm:alg type="tx"/>
        <dgm:shape xmlns:r="http://schemas.openxmlformats.org/officeDocument/2006/relationships" type="down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List1">
  <dgm:title val=""/>
  <dgm:desc val=""/>
  <dgm:catLst>
    <dgm:cat type="list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BC9D52-1AF8-4EC1-B866-FFE467571DF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7B5ACD-EAEE-4AF0-9DDA-537176C11B5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DB95FA-152F-48A2-AB1C-6AE224AD352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914400" y="6251575"/>
            <a:ext cx="19812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352800" y="6248400"/>
            <a:ext cx="29718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781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AA9E4982-BC31-4BA7-A5B6-5346678834A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  <p:sndAc>
      <p:stSnd>
        <p:snd r:embed="rId1" name="chimes.wav"/>
      </p:stSnd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0013" y="301625"/>
            <a:ext cx="7313612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1370013" y="1827213"/>
            <a:ext cx="3579812" cy="4114800"/>
          </a:xfrm>
        </p:spPr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102225" y="1827213"/>
            <a:ext cx="35814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18B5FA34-2C0B-4453-95E6-A9F395150CB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0013" y="301625"/>
            <a:ext cx="7313612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1370013" y="1827213"/>
            <a:ext cx="7313612" cy="4114800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0ED94878-9B7D-4633-95E7-4A37A300E9F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7EBA75-804D-4C5F-B35D-5101E12A7CA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3A388D-4D6E-489D-969A-6031B26774C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5B9F70-FC6B-4128-933F-3D99CB520C4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D92BBD-BE34-4D0B-8D2A-B513BF3E6A0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658D40-9DE0-4369-8627-B28A8925241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0A229A-343C-4C74-B565-68420B018E2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55F681-8475-4E26-801C-297D78258A2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7DF951-BE2E-428E-BB76-4D89EFFDEBA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8FAA0632-ACD9-46C2-82B2-4E78B0C9CDD4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Relationship Id="rId4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9.xml"/><Relationship Id="rId4" Type="http://schemas.openxmlformats.org/officeDocument/2006/relationships/image" Target="../media/image28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Basova%20EV%20Rabicheva%20EA_video.mp4" TargetMode="External"/><Relationship Id="rId2" Type="http://schemas.openxmlformats.org/officeDocument/2006/relationships/hyperlink" Target="video.avi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ontrol" Target="../activeX/activeX2.xml"/><Relationship Id="rId2" Type="http://schemas.openxmlformats.org/officeDocument/2006/relationships/tags" Target="../tags/tag22.xml"/><Relationship Id="rId1" Type="http://schemas.openxmlformats.org/officeDocument/2006/relationships/vmlDrawing" Target="../drawings/vmlDrawing2.vml"/><Relationship Id="rId4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6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_____Microsoft_Office_Excel_97-20031.xls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7.xml"/><Relationship Id="rId4" Type="http://schemas.openxmlformats.org/officeDocument/2006/relationships/image" Target="../media/image34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45.xml"/><Relationship Id="rId2" Type="http://schemas.openxmlformats.org/officeDocument/2006/relationships/slide" Target="slide41.xml"/><Relationship Id="rId1" Type="http://schemas.openxmlformats.org/officeDocument/2006/relationships/slideLayout" Target="../slideLayouts/slideLayout4.xml"/><Relationship Id="rId4" Type="http://schemas.openxmlformats.org/officeDocument/2006/relationships/slide" Target="slide48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9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0.xml"/><Relationship Id="rId4" Type="http://schemas.openxmlformats.org/officeDocument/2006/relationships/slide" Target="slide40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40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571480"/>
            <a:ext cx="8648522" cy="646331"/>
          </a:xfrm>
          <a:prstGeom prst="rect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path path="rect">
              <a:fillToRect l="50000" t="50000" r="50000" b="50000"/>
            </a:path>
            <a:tileRect/>
          </a:gra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oftRound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Нефть. Нефтяная промышленность</a:t>
            </a:r>
            <a:endParaRPr lang="ru-RU" sz="36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14414" y="2857496"/>
            <a:ext cx="7286676" cy="923330"/>
          </a:xfrm>
          <a:prstGeom prst="rect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Химия – биология </a:t>
            </a:r>
            <a:r>
              <a:rPr lang="ru-RU" sz="5400" b="1" dirty="0" smtClean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- </a:t>
            </a:r>
            <a:r>
              <a:rPr lang="ru-RU" sz="3200" b="1" dirty="0" smtClean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география</a:t>
            </a:r>
            <a:endParaRPr lang="ru-RU" sz="3200" b="1" cap="none" spc="0" dirty="0">
              <a:ln w="11430"/>
              <a:solidFill>
                <a:schemeClr val="bg1">
                  <a:lumMod val="9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2844" y="1928802"/>
            <a:ext cx="8786842" cy="923330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Интегрированный урок</a:t>
            </a:r>
            <a:endParaRPr lang="ru-RU" sz="5400" b="1" cap="none" spc="50" dirty="0">
              <a:ln w="11430"/>
              <a:solidFill>
                <a:schemeClr val="bg1">
                  <a:lumMod val="9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5429256" y="5357826"/>
            <a:ext cx="3571900" cy="1357322"/>
          </a:xfrm>
          <a:prstGeom prst="roundRect">
            <a:avLst/>
          </a:prstGeom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99FF"/>
                </a:solidFill>
              </a:rPr>
              <a:t>МОУ средняя школа №5</a:t>
            </a:r>
          </a:p>
          <a:p>
            <a:pPr algn="ctr"/>
            <a:r>
              <a:rPr lang="ru-RU" dirty="0" smtClean="0">
                <a:solidFill>
                  <a:srgbClr val="FF99FF"/>
                </a:solidFill>
              </a:rPr>
              <a:t>Учитель химии и биологии </a:t>
            </a:r>
            <a:r>
              <a:rPr lang="ru-RU" dirty="0" err="1" smtClean="0">
                <a:solidFill>
                  <a:srgbClr val="99FF33"/>
                </a:solidFill>
              </a:rPr>
              <a:t>Рябичева</a:t>
            </a:r>
            <a:r>
              <a:rPr lang="ru-RU" dirty="0" smtClean="0">
                <a:solidFill>
                  <a:srgbClr val="99FF33"/>
                </a:solidFill>
              </a:rPr>
              <a:t> Е.А.</a:t>
            </a:r>
          </a:p>
          <a:p>
            <a:pPr algn="ctr"/>
            <a:r>
              <a:rPr lang="ru-RU" dirty="0" smtClean="0">
                <a:solidFill>
                  <a:srgbClr val="FF99FF"/>
                </a:solidFill>
              </a:rPr>
              <a:t>Учитель географии</a:t>
            </a:r>
          </a:p>
          <a:p>
            <a:pPr algn="ctr"/>
            <a:r>
              <a:rPr lang="ru-RU" dirty="0" smtClean="0"/>
              <a:t> </a:t>
            </a:r>
            <a:r>
              <a:rPr lang="ru-RU" dirty="0" smtClean="0">
                <a:solidFill>
                  <a:srgbClr val="99FF33"/>
                </a:solidFill>
              </a:rPr>
              <a:t>Басова Е.В.</a:t>
            </a:r>
            <a:endParaRPr lang="ru-RU" dirty="0">
              <a:solidFill>
                <a:srgbClr val="99FF3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393405" y="3286124"/>
            <a:ext cx="4574385" cy="304959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357158" y="1600201"/>
            <a:ext cx="8572560" cy="1614485"/>
          </a:xfrm>
        </p:spPr>
        <p:txBody>
          <a:bodyPr/>
          <a:lstStyle/>
          <a:p>
            <a:pPr>
              <a:buNone/>
            </a:pPr>
            <a:r>
              <a:rPr lang="ru-RU" sz="3200" b="1" dirty="0" smtClean="0">
                <a:solidFill>
                  <a:srgbClr val="FFFF00"/>
                </a:solidFill>
              </a:rPr>
              <a:t>   Как вы думаете, что лежит в основе органической теории происхождения нефти?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7" name="Заголовок 4"/>
          <p:cNvSpPr>
            <a:spLocks noGrp="1"/>
          </p:cNvSpPr>
          <p:nvPr>
            <p:ph type="title"/>
          </p:nvPr>
        </p:nvSpPr>
        <p:spPr>
          <a:xfrm>
            <a:off x="285720" y="3857628"/>
            <a:ext cx="4214842" cy="2428892"/>
          </a:xfrm>
        </p:spPr>
        <p:txBody>
          <a:bodyPr/>
          <a:lstStyle/>
          <a:p>
            <a:r>
              <a:rPr lang="ru-RU" sz="2800" b="1" dirty="0" smtClean="0">
                <a:solidFill>
                  <a:srgbClr val="FF99FF"/>
                </a:solidFill>
              </a:rPr>
              <a:t>Давайте проверим ваши гипотезы, обратившись к следующему ресурсу</a:t>
            </a:r>
            <a:r>
              <a:rPr lang="ru-RU" sz="2800" b="1" dirty="0" smtClean="0"/>
              <a:t>.</a:t>
            </a:r>
            <a:endParaRPr lang="ru-RU" sz="2800" b="1" dirty="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>
              <a:solidFill>
                <a:schemeClr val="bg1"/>
              </a:solidFill>
            </a:endParaRPr>
          </a:p>
        </p:txBody>
      </p:sp>
    </p:spTree>
    <p:controls>
      <p:control spid="31749" name="ShockwaveFlash1" r:id="rId2" imgW="9111875" imgH="6380952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                                    </a:t>
            </a:r>
            <a:r>
              <a:rPr lang="ru-RU" b="1" dirty="0" smtClean="0">
                <a:solidFill>
                  <a:schemeClr val="bg1"/>
                </a:solidFill>
              </a:rPr>
              <a:t>Химия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85860"/>
            <a:ext cx="8686800" cy="4840303"/>
          </a:xfrm>
        </p:spPr>
        <p:txBody>
          <a:bodyPr/>
          <a:lstStyle/>
          <a:p>
            <a:pPr>
              <a:buNone/>
            </a:pPr>
            <a:r>
              <a:rPr lang="ru-RU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</a:t>
            </a:r>
            <a:r>
              <a:rPr lang="ru-RU" sz="2400" dirty="0" smtClean="0">
                <a:solidFill>
                  <a:srgbClr val="FFFF00"/>
                </a:solidFill>
                <a:latin typeface="+mn-lt"/>
                <a:ea typeface="+mn-ea"/>
                <a:cs typeface="+mn-cs"/>
              </a:rPr>
              <a:t>Нефть </a:t>
            </a:r>
            <a:r>
              <a:rPr lang="ru-RU" sz="2400" dirty="0">
                <a:solidFill>
                  <a:srgbClr val="FFFF00"/>
                </a:solidFill>
                <a:latin typeface="+mn-lt"/>
                <a:ea typeface="+mn-ea"/>
                <a:cs typeface="+mn-cs"/>
              </a:rPr>
              <a:t>природная смесь углеводородов различной молекулярной массы, содержащих от 5 до 50 атомов углерода. </a:t>
            </a:r>
            <a:endParaRPr lang="ru-RU" sz="2400" dirty="0" smtClean="0">
              <a:solidFill>
                <a:srgbClr val="FFFF00"/>
              </a:solidFill>
              <a:latin typeface="+mn-lt"/>
              <a:ea typeface="+mn-ea"/>
              <a:cs typeface="+mn-cs"/>
            </a:endParaRPr>
          </a:p>
          <a:p>
            <a:pPr>
              <a:buNone/>
            </a:pPr>
            <a:r>
              <a:rPr lang="ru-RU" sz="2400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В </a:t>
            </a:r>
            <a:r>
              <a:rPr lang="ru-RU" sz="24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состав нефти входят следующие классы органических соединений:</a:t>
            </a:r>
          </a:p>
          <a:p>
            <a:pPr lvl="0">
              <a:buFont typeface="Wingdings" pitchFamily="2" charset="2"/>
              <a:buChar char="v"/>
            </a:pPr>
            <a:r>
              <a:rPr lang="ru-RU" sz="24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алканы</a:t>
            </a:r>
            <a:r>
              <a:rPr lang="ru-RU" sz="24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</a:p>
          <a:p>
            <a:pPr lvl="0">
              <a:buFont typeface="Wingdings" pitchFamily="2" charset="2"/>
              <a:buChar char="v"/>
            </a:pPr>
            <a:r>
              <a:rPr lang="ru-RU" sz="2400" dirty="0" err="1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циклопарафины</a:t>
            </a:r>
            <a:r>
              <a:rPr lang="ru-RU" sz="2400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endParaRPr lang="ru-RU" sz="24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pPr lvl="0">
              <a:buFont typeface="Wingdings" pitchFamily="2" charset="2"/>
              <a:buChar char="v"/>
            </a:pPr>
            <a:r>
              <a:rPr lang="ru-RU" sz="24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ароматические углеводороды </a:t>
            </a:r>
          </a:p>
          <a:p>
            <a:pPr>
              <a:buNone/>
            </a:pPr>
            <a:r>
              <a:rPr lang="ru-RU" sz="2400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    В </a:t>
            </a:r>
            <a:r>
              <a:rPr lang="ru-RU" sz="24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основном в состав нефти входят </a:t>
            </a:r>
            <a:r>
              <a:rPr lang="ru-RU" sz="24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алканы</a:t>
            </a:r>
            <a:r>
              <a:rPr lang="ru-RU" sz="24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, как линейного так и разветвленного строения. В ней найдены все изомеры </a:t>
            </a:r>
            <a:r>
              <a:rPr lang="ru-RU" sz="24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гексана</a:t>
            </a:r>
            <a:r>
              <a:rPr lang="ru-RU" sz="24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ru-RU" sz="24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гелтана</a:t>
            </a:r>
            <a:r>
              <a:rPr lang="ru-RU" sz="24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. </a:t>
            </a:r>
          </a:p>
          <a:p>
            <a:endParaRPr lang="ru-RU" sz="2400" dirty="0">
              <a:solidFill>
                <a:schemeClr val="bg1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Содержимое 9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custDataLst>
      <p:tags r:id="rId1"/>
    </p:custDataLst>
  </p:cSld>
  <p:clrMapOvr>
    <a:masterClrMapping/>
  </p:clrMapOvr>
  <p:transition>
    <p:dissolve/>
    <p:sndAc>
      <p:endSnd/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4"/>
          <p:cNvSpPr>
            <a:spLocks noGrp="1" noChangeArrowheads="1"/>
          </p:cNvSpPr>
          <p:nvPr>
            <p:ph type="title"/>
          </p:nvPr>
        </p:nvSpPr>
        <p:spPr>
          <a:xfrm>
            <a:off x="285720" y="277813"/>
            <a:ext cx="5786478" cy="1143000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r>
              <a:rPr lang="ru-RU" sz="4800" b="1" dirty="0">
                <a:solidFill>
                  <a:srgbClr val="FF99FF"/>
                </a:solidFill>
              </a:rPr>
              <a:t>       Состав нефти</a:t>
            </a:r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214282" y="1600201"/>
            <a:ext cx="5429288" cy="311468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400" dirty="0">
                <a:solidFill>
                  <a:srgbClr val="FFFF00"/>
                </a:solidFill>
              </a:rPr>
              <a:t>В состав нефти входят различные углеводороды( предельные, </a:t>
            </a:r>
            <a:r>
              <a:rPr lang="ru-RU" sz="2400" dirty="0" err="1">
                <a:solidFill>
                  <a:srgbClr val="FFFF00"/>
                </a:solidFill>
              </a:rPr>
              <a:t>циклоалканы</a:t>
            </a:r>
            <a:r>
              <a:rPr lang="ru-RU" sz="2400" dirty="0">
                <a:solidFill>
                  <a:srgbClr val="FFFF00"/>
                </a:solidFill>
              </a:rPr>
              <a:t>, ароматические), то есть нефть </a:t>
            </a:r>
            <a:r>
              <a:rPr lang="ru-RU" sz="2400" dirty="0" smtClean="0">
                <a:solidFill>
                  <a:srgbClr val="FFFF00"/>
                </a:solidFill>
              </a:rPr>
              <a:t>-</a:t>
            </a:r>
            <a:r>
              <a:rPr lang="en-US" sz="2400" dirty="0" smtClean="0">
                <a:solidFill>
                  <a:srgbClr val="FFFF00"/>
                </a:solidFill>
              </a:rPr>
              <a:t> </a:t>
            </a:r>
            <a:r>
              <a:rPr lang="ru-RU" sz="2400" dirty="0" smtClean="0">
                <a:solidFill>
                  <a:srgbClr val="FFFF00"/>
                </a:solidFill>
              </a:rPr>
              <a:t>смесь </a:t>
            </a:r>
            <a:r>
              <a:rPr lang="ru-RU" sz="2400" dirty="0">
                <a:solidFill>
                  <a:srgbClr val="FFFF00"/>
                </a:solidFill>
              </a:rPr>
              <a:t>углеводородов</a:t>
            </a:r>
            <a:r>
              <a:rPr lang="ru-RU" sz="2400" dirty="0" smtClean="0">
                <a:solidFill>
                  <a:srgbClr val="FFFF00"/>
                </a:solidFill>
              </a:rPr>
              <a:t>.</a:t>
            </a:r>
            <a:endParaRPr lang="en-US" sz="2400" dirty="0" smtClean="0">
              <a:solidFill>
                <a:srgbClr val="FFFF00"/>
              </a:solidFill>
            </a:endParaRPr>
          </a:p>
          <a:p>
            <a:pPr>
              <a:lnSpc>
                <a:spcPct val="90000"/>
              </a:lnSpc>
              <a:buNone/>
            </a:pPr>
            <a:endParaRPr lang="ru-RU" sz="2000" dirty="0">
              <a:solidFill>
                <a:srgbClr val="FFFF00"/>
              </a:solidFill>
            </a:endParaRPr>
          </a:p>
          <a:p>
            <a:pPr>
              <a:lnSpc>
                <a:spcPct val="90000"/>
              </a:lnSpc>
            </a:pPr>
            <a:r>
              <a:rPr lang="ru-RU" sz="2400" dirty="0">
                <a:solidFill>
                  <a:srgbClr val="FFFF00"/>
                </a:solidFill>
              </a:rPr>
              <a:t>Нефть состоит из 100 различных соединений, содержащих азот, серу</a:t>
            </a:r>
            <a:r>
              <a:rPr lang="ru-RU" sz="2400" dirty="0" smtClean="0">
                <a:solidFill>
                  <a:srgbClr val="FFFF00"/>
                </a:solidFill>
              </a:rPr>
              <a:t>.</a:t>
            </a:r>
            <a:endParaRPr lang="en-US" sz="2400" dirty="0" smtClean="0">
              <a:solidFill>
                <a:srgbClr val="FFFF00"/>
              </a:solidFill>
            </a:endParaRPr>
          </a:p>
          <a:p>
            <a:pPr>
              <a:lnSpc>
                <a:spcPct val="90000"/>
              </a:lnSpc>
              <a:buNone/>
            </a:pPr>
            <a:endParaRPr lang="ru-RU" sz="2000" dirty="0">
              <a:solidFill>
                <a:srgbClr val="FFFF00"/>
              </a:solidFill>
            </a:endParaRPr>
          </a:p>
          <a:p>
            <a:pPr>
              <a:lnSpc>
                <a:spcPct val="90000"/>
              </a:lnSpc>
              <a:buNone/>
            </a:pPr>
            <a:endParaRPr lang="ru-RU" sz="1800" dirty="0">
              <a:solidFill>
                <a:srgbClr val="FFFF00"/>
              </a:solidFill>
            </a:endParaRPr>
          </a:p>
          <a:p>
            <a:pPr>
              <a:lnSpc>
                <a:spcPct val="90000"/>
              </a:lnSpc>
            </a:pPr>
            <a:endParaRPr lang="ru-RU" sz="1600" dirty="0"/>
          </a:p>
        </p:txBody>
      </p:sp>
      <p:pic>
        <p:nvPicPr>
          <p:cNvPr id="6" name="Picture 2" descr="D:\Documents and Settings\Admin\Рабочий стол\интегрир\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500694" y="2285992"/>
            <a:ext cx="3500462" cy="200026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286248" y="4429132"/>
            <a:ext cx="48577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None/>
            </a:pPr>
            <a:r>
              <a:rPr lang="ru-RU" sz="2000" dirty="0" smtClean="0">
                <a:solidFill>
                  <a:srgbClr val="FFFF00"/>
                </a:solidFill>
              </a:rPr>
              <a:t>Состав нефти нельзя выразить одной формулой.</a:t>
            </a:r>
          </a:p>
          <a:p>
            <a:pPr>
              <a:lnSpc>
                <a:spcPct val="90000"/>
              </a:lnSpc>
              <a:buNone/>
            </a:pPr>
            <a:r>
              <a:rPr lang="ru-RU" sz="2000" dirty="0" smtClean="0">
                <a:solidFill>
                  <a:srgbClr val="FFFF00"/>
                </a:solidFill>
              </a:rPr>
              <a:t>Ее состав  непостоянный и зависит  от месторождения.</a:t>
            </a:r>
            <a:endParaRPr lang="ru-RU" sz="2000" dirty="0">
              <a:solidFill>
                <a:srgbClr val="FFFF0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cmd type="evt" cmd="onstopaudio">
                                      <p:cBhvr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ldTgt/>
                                        </p:tgtEl>
                                      </p:cBhvr>
                                    </p:cmd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94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cmd type="evt" cmd="onstopaudio">
                                      <p:cBhvr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</p:cTn>
                                        <p:tgtEl>
                                          <p:sldTgt/>
                                        </p:tgtEl>
                                      </p:cBhvr>
                                    </p:cmd>
                                  </p:sub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cmd type="evt" cmd="onstopaudio">
                                      <p:cBhvr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</p:cTn>
                                        <p:tgtEl>
                                          <p:sldTgt/>
                                        </p:tgtEl>
                                      </p:cBhvr>
                                    </p:cmd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1285875"/>
            <a:ext cx="8686800" cy="4840288"/>
          </a:xfrm>
        </p:spPr>
        <p:txBody>
          <a:bodyPr/>
          <a:lstStyle/>
          <a:p>
            <a:pPr>
              <a:buNone/>
            </a:pPr>
            <a:r>
              <a:rPr lang="ru-RU" sz="2800" u="sng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Ход </a:t>
            </a:r>
            <a:r>
              <a:rPr lang="ru-RU" sz="2800" u="sng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лабораторной работы</a:t>
            </a:r>
            <a:r>
              <a:rPr lang="ru-RU" sz="2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</a:t>
            </a:r>
          </a:p>
          <a:p>
            <a:pPr lvl="0"/>
            <a:r>
              <a:rPr lang="ru-RU" sz="2400" dirty="0">
                <a:solidFill>
                  <a:srgbClr val="FFFF00"/>
                </a:solidFill>
                <a:latin typeface="+mn-lt"/>
                <a:ea typeface="+mn-ea"/>
                <a:cs typeface="+mn-cs"/>
              </a:rPr>
              <a:t>Рассматриваем пробирку с </a:t>
            </a:r>
            <a:r>
              <a:rPr lang="ru-RU" sz="2400" dirty="0" smtClean="0">
                <a:solidFill>
                  <a:srgbClr val="FFFF00"/>
                </a:solidFill>
                <a:latin typeface="+mn-lt"/>
                <a:ea typeface="+mn-ea"/>
                <a:cs typeface="+mn-cs"/>
              </a:rPr>
              <a:t>нефтью – опишите нефть.</a:t>
            </a:r>
          </a:p>
          <a:p>
            <a:pPr>
              <a:buNone/>
            </a:pPr>
            <a:r>
              <a:rPr lang="ru-RU" sz="2400" dirty="0" smtClean="0">
                <a:solidFill>
                  <a:srgbClr val="FFFF00"/>
                </a:solidFill>
                <a:latin typeface="+mn-lt"/>
                <a:ea typeface="+mn-ea"/>
                <a:cs typeface="+mn-cs"/>
              </a:rPr>
              <a:t>    </a:t>
            </a:r>
            <a:r>
              <a:rPr lang="ru-RU" sz="1800" dirty="0" smtClean="0">
                <a:solidFill>
                  <a:srgbClr val="FF99FF"/>
                </a:solidFill>
              </a:rPr>
              <a:t>(маслянистая жидкость, темно-бурого цвета, почти черного с характерным запахом.)</a:t>
            </a:r>
          </a:p>
          <a:p>
            <a:r>
              <a:rPr lang="ru-RU" sz="2400" dirty="0" smtClean="0">
                <a:solidFill>
                  <a:srgbClr val="FFFF00"/>
                </a:solidFill>
              </a:rPr>
              <a:t>Напоминает ли нефть по запаху бензин?</a:t>
            </a:r>
          </a:p>
          <a:p>
            <a:pPr lvl="0">
              <a:buNone/>
            </a:pPr>
            <a:r>
              <a:rPr lang="ru-RU" sz="1600" dirty="0" smtClean="0">
                <a:solidFill>
                  <a:srgbClr val="FF99FF"/>
                </a:solidFill>
              </a:rPr>
              <a:t>(</a:t>
            </a:r>
            <a:r>
              <a:rPr lang="ru-RU" sz="1600" i="1" dirty="0" smtClean="0">
                <a:solidFill>
                  <a:srgbClr val="FF99FF"/>
                </a:solidFill>
              </a:rPr>
              <a:t>Нефть не напоминает по запаху бензин, с чем ассоциируется представление о ней. Аромат нефти придают сопутствующий сероуглерод, остатки растительных и животных организмов).</a:t>
            </a:r>
            <a:endParaRPr lang="ru-RU" sz="1600" dirty="0" smtClean="0">
              <a:solidFill>
                <a:srgbClr val="FF99FF"/>
              </a:solidFill>
            </a:endParaRPr>
          </a:p>
          <a:p>
            <a:r>
              <a:rPr lang="ru-RU" sz="2400" dirty="0" smtClean="0">
                <a:solidFill>
                  <a:srgbClr val="FFFF00"/>
                </a:solidFill>
                <a:latin typeface="+mn-lt"/>
                <a:ea typeface="+mn-ea"/>
                <a:cs typeface="+mn-cs"/>
              </a:rPr>
              <a:t>Растворяем </a:t>
            </a:r>
            <a:r>
              <a:rPr lang="ru-RU" sz="2400" dirty="0">
                <a:solidFill>
                  <a:srgbClr val="FFFF00"/>
                </a:solidFill>
                <a:latin typeface="+mn-lt"/>
                <a:ea typeface="+mn-ea"/>
                <a:cs typeface="+mn-cs"/>
              </a:rPr>
              <a:t>нефть в </a:t>
            </a:r>
            <a:r>
              <a:rPr lang="ru-RU" sz="2400" dirty="0" smtClean="0">
                <a:solidFill>
                  <a:srgbClr val="FFFF00"/>
                </a:solidFill>
                <a:latin typeface="+mn-lt"/>
                <a:ea typeface="+mn-ea"/>
                <a:cs typeface="+mn-cs"/>
              </a:rPr>
              <a:t>воде.</a:t>
            </a:r>
          </a:p>
          <a:p>
            <a:pPr>
              <a:buNone/>
            </a:pPr>
            <a:r>
              <a:rPr lang="ru-RU" sz="1600" i="1" dirty="0" smtClean="0">
                <a:solidFill>
                  <a:srgbClr val="FF99FF"/>
                </a:solidFill>
              </a:rPr>
              <a:t>(не растворяется, на поверхности образуется пленка</a:t>
            </a:r>
            <a:r>
              <a:rPr lang="ru-RU" sz="1600" dirty="0" smtClean="0">
                <a:solidFill>
                  <a:srgbClr val="FF99FF"/>
                </a:solidFill>
              </a:rPr>
              <a:t>). </a:t>
            </a:r>
            <a:r>
              <a:rPr lang="ru-RU" sz="1600" i="1" dirty="0" smtClean="0">
                <a:solidFill>
                  <a:srgbClr val="FF99FF"/>
                </a:solidFill>
              </a:rPr>
              <a:t>Плотность пленки меньше воды, поэтому она находится на поверхности.</a:t>
            </a:r>
            <a:endParaRPr lang="ru-RU" sz="1600" dirty="0" smtClean="0">
              <a:solidFill>
                <a:srgbClr val="FF99FF"/>
              </a:solidFill>
            </a:endParaRPr>
          </a:p>
          <a:p>
            <a:r>
              <a:rPr lang="ru-RU" sz="2400" dirty="0" smtClean="0">
                <a:solidFill>
                  <a:srgbClr val="FFFF00"/>
                </a:solidFill>
              </a:rPr>
              <a:t>О</a:t>
            </a:r>
            <a:r>
              <a:rPr lang="ru-RU" sz="2400" dirty="0" smtClean="0">
                <a:solidFill>
                  <a:srgbClr val="FFFF00"/>
                </a:solidFill>
                <a:latin typeface="+mn-lt"/>
                <a:ea typeface="+mn-ea"/>
                <a:cs typeface="+mn-cs"/>
              </a:rPr>
              <a:t>бмакивание пера в стакан с водой на поверхности которой пленка из нефти.</a:t>
            </a:r>
          </a:p>
          <a:p>
            <a:pPr>
              <a:buNone/>
            </a:pPr>
            <a:r>
              <a:rPr lang="ru-RU" sz="2400" dirty="0" smtClean="0">
                <a:solidFill>
                  <a:srgbClr val="FFFF00"/>
                </a:solidFill>
              </a:rPr>
              <a:t>    Что происходит?</a:t>
            </a:r>
            <a:endParaRPr lang="ru-RU" sz="2400" dirty="0" smtClean="0">
              <a:solidFill>
                <a:srgbClr val="FFFF00"/>
              </a:solidFill>
              <a:latin typeface="+mn-lt"/>
              <a:ea typeface="+mn-ea"/>
              <a:cs typeface="+mn-cs"/>
            </a:endParaRPr>
          </a:p>
          <a:p>
            <a:endParaRPr lang="ru-RU" sz="2400" dirty="0">
              <a:solidFill>
                <a:srgbClr val="FFFF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15020" y="0"/>
            <a:ext cx="516615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Right"/>
              <a:lightRig rig="threePt" dir="t"/>
            </a:scene3d>
          </a:bodyPr>
          <a:lstStyle/>
          <a:p>
            <a:pPr algn="ctr"/>
            <a:r>
              <a:rPr lang="ru-RU" sz="3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Физические свойства</a:t>
            </a:r>
          </a:p>
          <a:p>
            <a:pPr algn="ctr"/>
            <a:r>
              <a:rPr lang="ru-RU" sz="3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нефти</a:t>
            </a:r>
            <a:endParaRPr lang="ru-RU" sz="3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3250" name="Picture 2" descr="D:\Documents and Settings\Admin\Рабочий стол\интегрир\ch10_10_09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7436" y="0"/>
            <a:ext cx="9151436" cy="6858000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928934"/>
            <a:ext cx="5357818" cy="2000264"/>
          </a:xfrm>
        </p:spPr>
        <p:txBody>
          <a:bodyPr/>
          <a:lstStyle/>
          <a:p>
            <a:pPr>
              <a:buNone/>
            </a:pPr>
            <a:r>
              <a:rPr lang="ru-RU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</a:t>
            </a:r>
            <a:r>
              <a:rPr lang="ru-RU" sz="2400" dirty="0" smtClean="0">
                <a:solidFill>
                  <a:srgbClr val="FFFF00"/>
                </a:solidFill>
                <a:latin typeface="+mn-lt"/>
                <a:ea typeface="+mn-ea"/>
                <a:cs typeface="+mn-cs"/>
              </a:rPr>
              <a:t>Ежегодно </a:t>
            </a:r>
            <a:r>
              <a:rPr lang="ru-RU" sz="2400" dirty="0">
                <a:solidFill>
                  <a:srgbClr val="FFFF00"/>
                </a:solidFill>
                <a:latin typeface="+mn-lt"/>
                <a:ea typeface="+mn-ea"/>
                <a:cs typeface="+mn-cs"/>
              </a:rPr>
              <a:t>в мировой  океан по тем или иным причинам сбрасывается от 2 до 10 млн. тонн нефти. Аэрофотосъемкой со спутников зафиксировано, что уже почти 30% поверхности океана покрыто нефтяной пленкой. </a:t>
            </a:r>
            <a:endParaRPr lang="ru-RU" sz="24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643569" y="3571877"/>
            <a:ext cx="3423919" cy="257174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29256" y="214290"/>
            <a:ext cx="3530700" cy="30484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77" name="Picture 1" descr="C:\Documents and Settings\User\Рабочий стол\открытый урок\bird-covered-in-fuel-oil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14348" y="214290"/>
            <a:ext cx="4381500" cy="26289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8" name="Прямоугольник 7"/>
          <p:cNvSpPr/>
          <p:nvPr/>
        </p:nvSpPr>
        <p:spPr>
          <a:xfrm>
            <a:off x="4786314" y="5643578"/>
            <a:ext cx="407193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Особенно загрязнены воды Средиземного моря, Атлантического океана и их берега.</a:t>
            </a:r>
            <a:endParaRPr lang="ru-RU" dirty="0"/>
          </a:p>
        </p:txBody>
      </p:sp>
    </p:spTree>
    <p:custDataLst>
      <p:tags r:id="rId1"/>
    </p:custDataLst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solidFill>
                  <a:srgbClr val="FF99FF"/>
                </a:solidFill>
              </a:rPr>
              <a:t>Источники поступления нефти в окружающую среду:</a:t>
            </a:r>
            <a:endParaRPr lang="ru-RU" sz="3600" b="1" dirty="0">
              <a:solidFill>
                <a:srgbClr val="FF99FF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14282" y="1600201"/>
            <a:ext cx="4281518" cy="2686056"/>
          </a:xfrm>
        </p:spPr>
        <p:txBody>
          <a:bodyPr/>
          <a:lstStyle/>
          <a:p>
            <a:pPr>
              <a:buNone/>
            </a:pPr>
            <a:r>
              <a:rPr lang="ru-RU" sz="2400" dirty="0" smtClean="0">
                <a:solidFill>
                  <a:srgbClr val="FFFF00"/>
                </a:solidFill>
                <a:latin typeface="+mn-lt"/>
                <a:ea typeface="+mn-ea"/>
                <a:cs typeface="+mn-cs"/>
              </a:rPr>
              <a:t>    </a:t>
            </a:r>
            <a:r>
              <a:rPr lang="ru-RU" sz="2400" b="1" dirty="0" smtClean="0">
                <a:solidFill>
                  <a:srgbClr val="FFFF00"/>
                </a:solidFill>
                <a:latin typeface="+mn-lt"/>
                <a:ea typeface="+mn-ea"/>
                <a:cs typeface="+mn-cs"/>
              </a:rPr>
              <a:t>Источников </a:t>
            </a:r>
            <a:r>
              <a:rPr lang="ru-RU" sz="2400" b="1" dirty="0">
                <a:solidFill>
                  <a:srgbClr val="FFFF00"/>
                </a:solidFill>
                <a:latin typeface="+mn-lt"/>
                <a:ea typeface="+mn-ea"/>
                <a:cs typeface="+mn-cs"/>
              </a:rPr>
              <a:t>поступления нефти в моря и океаны много: это сброс очистных вод, принос загрязняющих компонентов реками. </a:t>
            </a:r>
          </a:p>
          <a:p>
            <a:endParaRPr lang="ru-RU" sz="2400" dirty="0"/>
          </a:p>
        </p:txBody>
      </p:sp>
      <p:pic>
        <p:nvPicPr>
          <p:cNvPr id="5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02470" y="1500174"/>
            <a:ext cx="3281191" cy="15716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85766" y="3429000"/>
            <a:ext cx="4058234" cy="312419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4" y="4214818"/>
            <a:ext cx="3343106" cy="250030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42984"/>
            <a:ext cx="8686800" cy="4983179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FFFF00"/>
                </a:solidFill>
              </a:rPr>
              <a:t>   В настоящее время из каждых 10 добываемых в море тонн нефти 7-8 тонн доставляется к местам потребления морским транспортом. Почти каждый год случаются крупные катастрофы</a:t>
            </a:r>
            <a:r>
              <a:rPr lang="ru-RU" dirty="0" smtClean="0"/>
              <a:t>. </a:t>
            </a:r>
            <a:endParaRPr lang="ru-RU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3643314"/>
            <a:ext cx="4643438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715008" y="3929066"/>
            <a:ext cx="3428992" cy="2377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Rectangle 5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341438"/>
            <a:ext cx="8229600" cy="4967287"/>
          </a:xfrm>
        </p:spPr>
        <p:txBody>
          <a:bodyPr/>
          <a:lstStyle/>
          <a:p>
            <a:pPr lvl="0"/>
            <a:r>
              <a:rPr lang="ru-RU" sz="2800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Познакомить </a:t>
            </a:r>
            <a:r>
              <a:rPr lang="ru-RU" sz="28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с составом нефти и способами ее переработки. </a:t>
            </a:r>
          </a:p>
          <a:p>
            <a:pPr lvl="0"/>
            <a:r>
              <a:rPr lang="ru-RU" sz="28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Рассмотреть основные международные грузопотоки нефти, определить страны, которые остаются ведущими экспортерами нефти. </a:t>
            </a:r>
          </a:p>
          <a:p>
            <a:pPr lvl="0"/>
            <a:r>
              <a:rPr lang="ru-RU" sz="28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Перспективы развития нефтеперерабатывающей промышленности. Познакомить с экологическими проблемами, связанными с переработкой нефти. </a:t>
            </a:r>
          </a:p>
          <a:p>
            <a:endParaRPr lang="ru-RU" dirty="0">
              <a:solidFill>
                <a:srgbClr val="003366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4283" y="0"/>
            <a:ext cx="6429419" cy="92333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Цели урока: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0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7" grpId="0" build="p"/>
      <p:bldP spid="6" grpId="0" build="allAtOnce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14422"/>
            <a:ext cx="8686800" cy="5214974"/>
          </a:xfrm>
        </p:spPr>
        <p:txBody>
          <a:bodyPr/>
          <a:lstStyle/>
          <a:p>
            <a:pPr>
              <a:buFont typeface="Wingdings" pitchFamily="2" charset="2"/>
              <a:buChar char="q"/>
            </a:pPr>
            <a:r>
              <a:rPr lang="ru-RU" sz="2000" dirty="0" smtClean="0">
                <a:solidFill>
                  <a:srgbClr val="FFFF00"/>
                </a:solidFill>
                <a:latin typeface="+mn-lt"/>
                <a:ea typeface="+mn-ea"/>
                <a:cs typeface="+mn-cs"/>
              </a:rPr>
              <a:t>А </a:t>
            </a:r>
            <a:r>
              <a:rPr lang="ru-RU" sz="2000" dirty="0">
                <a:solidFill>
                  <a:srgbClr val="FFFF00"/>
                </a:solidFill>
                <a:latin typeface="+mn-lt"/>
                <a:ea typeface="+mn-ea"/>
                <a:cs typeface="+mn-cs"/>
              </a:rPr>
              <a:t>всего 1 литр попавшей в воду нефти лишает кислорода, столь необходимого рыбам, 40 тыс. литров морской воды.</a:t>
            </a:r>
          </a:p>
          <a:p>
            <a:pPr>
              <a:buFont typeface="Wingdings" pitchFamily="2" charset="2"/>
              <a:buChar char="q"/>
            </a:pPr>
            <a:r>
              <a:rPr lang="ru-RU" sz="2000" dirty="0">
                <a:solidFill>
                  <a:srgbClr val="FFFF00"/>
                </a:solidFill>
                <a:latin typeface="+mn-lt"/>
                <a:ea typeface="+mn-ea"/>
                <a:cs typeface="+mn-cs"/>
              </a:rPr>
              <a:t>1 тонна нефти загрязняет 12 км</a:t>
            </a:r>
            <a:r>
              <a:rPr lang="ru-RU" sz="2000" baseline="30000" dirty="0">
                <a:solidFill>
                  <a:srgbClr val="FFFF00"/>
                </a:solidFill>
                <a:latin typeface="+mn-lt"/>
                <a:ea typeface="+mn-ea"/>
                <a:cs typeface="+mn-cs"/>
              </a:rPr>
              <a:t>2</a:t>
            </a:r>
            <a:r>
              <a:rPr lang="ru-RU" sz="2000" dirty="0">
                <a:solidFill>
                  <a:srgbClr val="FFFF00"/>
                </a:solidFill>
                <a:latin typeface="+mn-lt"/>
                <a:ea typeface="+mn-ea"/>
                <a:cs typeface="+mn-cs"/>
              </a:rPr>
              <a:t> поверхности океана. Личинкам некоторых морских рыб необходимо сделать первый глоток воздуха. Нефтяная пленка не позволяет этого сделать, и они гибнут.</a:t>
            </a:r>
          </a:p>
          <a:p>
            <a:pPr>
              <a:buFont typeface="Wingdings" pitchFamily="2" charset="2"/>
              <a:buChar char="q"/>
            </a:pPr>
            <a:r>
              <a:rPr lang="ru-RU" sz="2000" dirty="0">
                <a:solidFill>
                  <a:srgbClr val="FFFF00"/>
                </a:solidFill>
                <a:latin typeface="+mn-lt"/>
                <a:ea typeface="+mn-ea"/>
                <a:cs typeface="+mn-cs"/>
              </a:rPr>
              <a:t>Икринки многих рыб развиваются в приповерхностном слое воды. Опасность встречи с нефтью здесь особенно велика. На 1 гектаре морской поверхности может погибнуть более 100 миллионов рыбок, если имеется нефтяная пленка. Чтобы ее получить достаточно вылить 1 литр нефти.</a:t>
            </a:r>
          </a:p>
          <a:p>
            <a:pPr>
              <a:buFont typeface="Wingdings" pitchFamily="2" charset="2"/>
              <a:buChar char="q"/>
            </a:pPr>
            <a:r>
              <a:rPr lang="ru-RU" sz="2000" dirty="0">
                <a:solidFill>
                  <a:srgbClr val="FFFF00"/>
                </a:solidFill>
                <a:latin typeface="+mn-lt"/>
                <a:ea typeface="+mn-ea"/>
                <a:cs typeface="+mn-cs"/>
              </a:rPr>
              <a:t>Некоторые составные части нефти несут гибель морским беспозвоночным и Ракообразным животным. Моллюски, например, накапливают канцерогенные вещества, извлекаемые ими из нефти.</a:t>
            </a:r>
          </a:p>
          <a:p>
            <a:endParaRPr lang="ru-RU" sz="2000" dirty="0">
              <a:solidFill>
                <a:srgbClr val="FFFF0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/>
          <a:lstStyle/>
          <a:p>
            <a:r>
              <a:rPr lang="ru-RU" sz="5400" b="1" dirty="0" smtClean="0">
                <a:solidFill>
                  <a:schemeClr val="bg1"/>
                </a:solidFill>
              </a:rPr>
              <a:t>Как человечество использовало нефть?</a:t>
            </a:r>
            <a:endParaRPr lang="ru-RU" sz="5400" b="1" dirty="0">
              <a:solidFill>
                <a:schemeClr val="bg1"/>
              </a:solidFill>
            </a:endParaRPr>
          </a:p>
        </p:txBody>
      </p:sp>
      <p:pic>
        <p:nvPicPr>
          <p:cNvPr id="77827" name="Picture 3" descr="C:\Documents and Settings\User\Рабочий стол\ованный урок\ch10_10_08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14546" y="3143248"/>
            <a:ext cx="4752984" cy="33584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ru-RU" dirty="0">
                <a:solidFill>
                  <a:schemeClr val="bg1"/>
                </a:solidFill>
              </a:rPr>
              <a:t>       «Химику всегда трудно примириться с тем, что он видит, когда сжигается нефть в топках»  </a:t>
            </a:r>
          </a:p>
          <a:p>
            <a:pPr>
              <a:buFont typeface="Wingdings" pitchFamily="2" charset="2"/>
              <a:buNone/>
            </a:pPr>
            <a:r>
              <a:rPr lang="ru-RU" dirty="0">
                <a:solidFill>
                  <a:srgbClr val="FFFF00"/>
                </a:solidFill>
              </a:rPr>
              <a:t>         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Николай </a:t>
            </a:r>
            <a:r>
              <a:rPr lang="ru-RU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Дмитриевич </a:t>
            </a:r>
            <a:r>
              <a:rPr lang="ru-RU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Зелинский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42844" y="4071942"/>
            <a:ext cx="828680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Изучая нефтяные месторождения в районе Баку, </a:t>
            </a:r>
            <a:r>
              <a:rPr lang="ru-RU" sz="32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Д.И.Менделеев</a:t>
            </a:r>
            <a:r>
              <a:rPr lang="ru-RU" sz="2400" dirty="0" smtClean="0">
                <a:solidFill>
                  <a:srgbClr val="FF0000"/>
                </a:solidFill>
              </a:rPr>
              <a:t>  </a:t>
            </a:r>
            <a:r>
              <a:rPr lang="ru-RU" sz="2400" dirty="0" smtClean="0">
                <a:solidFill>
                  <a:schemeClr val="bg1"/>
                </a:solidFill>
              </a:rPr>
              <a:t>заявил о недопустимости использования нефти только как топлива. «Топить можно и денежными ассигнациями», – писал он в одной из своих экономических статей.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sz="16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Слово «нефть» появилось в русском языке в 17 веке и происходит от арабского «</a:t>
            </a:r>
            <a:r>
              <a:rPr lang="ru-RU" sz="1600" dirty="0" err="1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нафата</a:t>
            </a:r>
            <a:r>
              <a:rPr lang="ru-RU" sz="16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», что означает «извергать». Так называли в 4-3 тыс. до н. э. жители Месопотамии- древнего очага цивилизации- легковоспламеняющуюся маслянистую черную жидкость, которая действительно иногда извергается на поверхность земли в виде фонтанов.</a:t>
            </a:r>
          </a:p>
          <a:p>
            <a:endParaRPr lang="ru-RU" dirty="0"/>
          </a:p>
        </p:txBody>
      </p:sp>
      <p:pic>
        <p:nvPicPr>
          <p:cNvPr id="69634" name="Picture 2" descr="C:\Documents and Settings\User\Рабочий стол\интегрирование2\oil-spill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2844" y="1285860"/>
            <a:ext cx="5072066" cy="52864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899710" y="357166"/>
            <a:ext cx="38829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География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6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86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1285860"/>
            <a:ext cx="6086475" cy="3429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14282" y="5214950"/>
            <a:ext cx="89297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Поэтому, с древних времен и до середины 19 века нефть добывали там, где она изливалась в виде источников, проходя по разломам и трещинам в горных породах. Но когда начали ее искать вдали от мест непосредственного выхода нефти, возникли вопросы: как это делать? где бурить скважины?</a:t>
            </a: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857250"/>
            <a:ext cx="4762500" cy="32099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966823" y="3357562"/>
            <a:ext cx="4177177" cy="29908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TextBox 7"/>
          <p:cNvSpPr txBox="1"/>
          <p:nvPr/>
        </p:nvSpPr>
        <p:spPr>
          <a:xfrm>
            <a:off x="500034" y="4500570"/>
            <a:ext cx="3571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Добыча нефти в шельфовой зоне</a:t>
            </a:r>
            <a:endParaRPr lang="ru-RU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57818" y="2428868"/>
            <a:ext cx="3429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Добыча нефти на суше</a:t>
            </a:r>
            <a:endParaRPr lang="ru-RU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Стрелка вверх 9"/>
          <p:cNvSpPr/>
          <p:nvPr/>
        </p:nvSpPr>
        <p:spPr>
          <a:xfrm>
            <a:off x="1714480" y="4143380"/>
            <a:ext cx="285752" cy="357190"/>
          </a:xfrm>
          <a:prstGeom prst="upArrow">
            <a:avLst/>
          </a:prstGeom>
          <a:gradFill flip="none" rotWithShape="1">
            <a:gsLst>
              <a:gs pos="0">
                <a:schemeClr val="tx2">
                  <a:lumMod val="85000"/>
                  <a:lumOff val="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rect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>
            <a:off x="6357950" y="2786058"/>
            <a:ext cx="357190" cy="500066"/>
          </a:xfrm>
          <a:prstGeom prst="downArrow">
            <a:avLst/>
          </a:prstGeom>
          <a:gradFill flip="none" rotWithShape="1">
            <a:gsLst>
              <a:gs pos="0">
                <a:schemeClr val="tx2">
                  <a:lumMod val="85000"/>
                  <a:lumOff val="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animBg="1"/>
      <p:bldP spid="1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2844" y="142852"/>
            <a:ext cx="4857784" cy="1560538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Добыча нефти</a:t>
            </a:r>
            <a:endParaRPr lang="ru-RU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5" descr="baku-07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email"/>
          <a:stretch>
            <a:fillRect/>
          </a:stretch>
        </p:blipFill>
        <p:spPr>
          <a:xfrm>
            <a:off x="285720" y="2285992"/>
            <a:ext cx="4390238" cy="41434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4"/>
          </p:nvPr>
        </p:nvSpPr>
        <p:spPr>
          <a:xfrm>
            <a:off x="4645025" y="2174874"/>
            <a:ext cx="4041775" cy="4183083"/>
          </a:xfrm>
        </p:spPr>
        <p:txBody>
          <a:bodyPr/>
          <a:lstStyle/>
          <a:p>
            <a:endParaRPr lang="ru-RU" sz="1100" dirty="0" smtClean="0"/>
          </a:p>
          <a:p>
            <a:endParaRPr lang="ru-RU" sz="1100" dirty="0" smtClean="0"/>
          </a:p>
          <a:p>
            <a:endParaRPr lang="ru-RU" sz="1100" dirty="0" smtClean="0"/>
          </a:p>
          <a:p>
            <a:endParaRPr lang="ru-RU" sz="1100" dirty="0" smtClean="0"/>
          </a:p>
          <a:p>
            <a:endParaRPr lang="ru-RU" sz="1100" dirty="0" smtClean="0"/>
          </a:p>
          <a:p>
            <a:endParaRPr lang="ru-RU" sz="1100" dirty="0" smtClean="0"/>
          </a:p>
          <a:p>
            <a:endParaRPr lang="ru-RU" sz="1100" dirty="0" smtClean="0"/>
          </a:p>
          <a:p>
            <a:endParaRPr lang="ru-RU" sz="1100" dirty="0" smtClean="0"/>
          </a:p>
          <a:p>
            <a:endParaRPr lang="ru-RU" sz="1100" dirty="0" smtClean="0"/>
          </a:p>
          <a:p>
            <a:endParaRPr lang="ru-RU" sz="1100" dirty="0" smtClean="0"/>
          </a:p>
          <a:p>
            <a:endParaRPr lang="ru-RU" sz="1100" dirty="0" smtClean="0"/>
          </a:p>
          <a:p>
            <a:pPr>
              <a:buNone/>
            </a:pPr>
            <a:r>
              <a:rPr lang="ru-RU" sz="1200" dirty="0" smtClean="0"/>
              <a:t>    </a:t>
            </a:r>
            <a:r>
              <a:rPr lang="ru-RU" sz="1200" dirty="0" smtClean="0">
                <a:solidFill>
                  <a:srgbClr val="FFFF00"/>
                </a:solidFill>
              </a:rPr>
              <a:t>Буровая скважина использует ряд вращающихся труб, называемых установкой, чтобы проникнуть в резервуар нефти. Установка поддерживается буровой вышкой, и управляется вращательным столом на платформе. </a:t>
            </a:r>
          </a:p>
          <a:p>
            <a:pPr>
              <a:buNone/>
            </a:pPr>
            <a:r>
              <a:rPr lang="ru-RU" sz="1200" dirty="0" smtClean="0">
                <a:solidFill>
                  <a:srgbClr val="FFFF00"/>
                </a:solidFill>
              </a:rPr>
              <a:t>        Грязеподобная жидкость, нагнетается насосом и удаляет свободные частицы камня, которые остаются на зубцах бура, когда он врубаются в камень вокруг резервуара.</a:t>
            </a:r>
          </a:p>
          <a:p>
            <a:endParaRPr lang="ru-RU" dirty="0"/>
          </a:p>
        </p:txBody>
      </p:sp>
      <p:pic>
        <p:nvPicPr>
          <p:cNvPr id="75779" name="Рисунок 1" descr="C:\Documents and Settings\User\Рабочий стол\art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34" y="142852"/>
            <a:ext cx="4071966" cy="40719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285720" y="1857364"/>
            <a:ext cx="4572032" cy="40011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Нефтяная буровая установка </a:t>
            </a:r>
            <a:endParaRPr lang="ru-RU" sz="20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6" name="Rectangle 4"/>
          <p:cNvSpPr>
            <a:spLocks noGrp="1" noChangeArrowheads="1"/>
          </p:cNvSpPr>
          <p:nvPr>
            <p:ph type="title"/>
          </p:nvPr>
        </p:nvSpPr>
        <p:spPr>
          <a:xfrm>
            <a:off x="3635375" y="549275"/>
            <a:ext cx="2016125" cy="863600"/>
          </a:xfrm>
        </p:spPr>
        <p:txBody>
          <a:bodyPr/>
          <a:lstStyle/>
          <a:p>
            <a:r>
              <a:rPr lang="ru-RU" sz="4000" b="1"/>
              <a:t>Нефть</a:t>
            </a:r>
            <a:endParaRPr lang="ru-RU" sz="4000" i="1">
              <a:solidFill>
                <a:schemeClr val="tx1"/>
              </a:solidFill>
            </a:endParaRPr>
          </a:p>
        </p:txBody>
      </p:sp>
      <p:sp>
        <p:nvSpPr>
          <p:cNvPr id="74757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4437063"/>
            <a:ext cx="3816350" cy="2087562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000" dirty="0">
                <a:solidFill>
                  <a:srgbClr val="FFFF00"/>
                </a:solidFill>
                <a:latin typeface="Arial" charset="0"/>
              </a:rPr>
              <a:t>     </a:t>
            </a:r>
            <a:r>
              <a:rPr lang="ru-RU" sz="2400" dirty="0">
                <a:solidFill>
                  <a:srgbClr val="FFFF00"/>
                </a:solidFill>
                <a:latin typeface="Arial" charset="0"/>
              </a:rPr>
              <a:t>Физический способ разделения смеси компонентов с различными температурами кипения (до 350</a:t>
            </a:r>
            <a:r>
              <a:rPr lang="en-US" sz="2400" dirty="0">
                <a:solidFill>
                  <a:srgbClr val="FFFF00"/>
                </a:solidFill>
                <a:latin typeface="Arial" charset="0"/>
              </a:rPr>
              <a:t>°</a:t>
            </a:r>
            <a:r>
              <a:rPr lang="ru-RU" sz="2400" dirty="0">
                <a:solidFill>
                  <a:srgbClr val="FFFF00"/>
                </a:solidFill>
                <a:latin typeface="Arial" charset="0"/>
              </a:rPr>
              <a:t>С)</a:t>
            </a:r>
            <a:endParaRPr lang="en-US" sz="2400" dirty="0">
              <a:solidFill>
                <a:srgbClr val="FFFF00"/>
              </a:solidFill>
              <a:latin typeface="Arial" charset="0"/>
            </a:endParaRPr>
          </a:p>
        </p:txBody>
      </p:sp>
      <p:sp>
        <p:nvSpPr>
          <p:cNvPr id="74758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5076825" y="4508500"/>
            <a:ext cx="3821113" cy="1874838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800" dirty="0">
                <a:latin typeface="Arial" charset="0"/>
              </a:rPr>
              <a:t>    </a:t>
            </a:r>
            <a:r>
              <a:rPr lang="ru-RU" sz="2000" dirty="0">
                <a:solidFill>
                  <a:srgbClr val="FFFF00"/>
                </a:solidFill>
                <a:latin typeface="Arial" charset="0"/>
              </a:rPr>
              <a:t>Термическое разложение нефтепродуктов, приводящее к образованию углеводородов с меньшим числом атомов углерода в молекуле</a:t>
            </a:r>
          </a:p>
        </p:txBody>
      </p:sp>
      <p:sp>
        <p:nvSpPr>
          <p:cNvPr id="74760" name="AutoShape 8" descr="Пергамент"/>
          <p:cNvSpPr>
            <a:spLocks noChangeArrowheads="1"/>
          </p:cNvSpPr>
          <p:nvPr/>
        </p:nvSpPr>
        <p:spPr bwMode="auto">
          <a:xfrm>
            <a:off x="642910" y="2000240"/>
            <a:ext cx="2303463" cy="609600"/>
          </a:xfrm>
          <a:prstGeom prst="flowChartAlternateProcess">
            <a:avLst/>
          </a:prstGeom>
          <a:blipFill dpi="0" rotWithShape="0">
            <a:blip r:embed="rId3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lang="ru-RU" sz="2800" b="1" i="1" dirty="0" smtClean="0">
                <a:solidFill>
                  <a:srgbClr val="FF0000"/>
                </a:solidFill>
                <a:latin typeface="Arial" charset="0"/>
              </a:rPr>
              <a:t>Первичная</a:t>
            </a:r>
            <a:endParaRPr lang="ru-RU" sz="2800" dirty="0">
              <a:latin typeface="Arial" charset="0"/>
            </a:endParaRPr>
          </a:p>
        </p:txBody>
      </p:sp>
      <p:sp>
        <p:nvSpPr>
          <p:cNvPr id="74763" name="AutoShape 11" descr="Пергамент"/>
          <p:cNvSpPr>
            <a:spLocks noChangeArrowheads="1"/>
          </p:cNvSpPr>
          <p:nvPr/>
        </p:nvSpPr>
        <p:spPr bwMode="auto">
          <a:xfrm>
            <a:off x="214282" y="3214686"/>
            <a:ext cx="3889375" cy="936625"/>
          </a:xfrm>
          <a:prstGeom prst="flowChartAlternateProcess">
            <a:avLst/>
          </a:prstGeom>
          <a:blipFill dpi="0" rotWithShape="1">
            <a:blip r:embed="rId3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ru-RU" sz="2400" b="1" dirty="0">
                <a:latin typeface="Arial" charset="0"/>
              </a:rPr>
              <a:t>Фракционная перегонка, </a:t>
            </a:r>
          </a:p>
          <a:p>
            <a:r>
              <a:rPr lang="ru-RU" sz="2400" b="1" dirty="0">
                <a:latin typeface="Arial" charset="0"/>
              </a:rPr>
              <a:t>ректификация нефти</a:t>
            </a:r>
          </a:p>
        </p:txBody>
      </p:sp>
      <p:sp>
        <p:nvSpPr>
          <p:cNvPr id="74765" name="AutoShape 13" descr="Пергамент"/>
          <p:cNvSpPr>
            <a:spLocks noChangeArrowheads="1"/>
          </p:cNvSpPr>
          <p:nvPr/>
        </p:nvSpPr>
        <p:spPr bwMode="auto">
          <a:xfrm>
            <a:off x="5143504" y="2000240"/>
            <a:ext cx="2303462" cy="609600"/>
          </a:xfrm>
          <a:prstGeom prst="flowChartAlternateProcess">
            <a:avLst/>
          </a:prstGeom>
          <a:blipFill dpi="0" rotWithShape="1">
            <a:blip r:embed="rId3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lang="ru-RU" sz="2800" b="1" i="1" dirty="0" smtClean="0">
                <a:solidFill>
                  <a:srgbClr val="FF0000"/>
                </a:solidFill>
                <a:latin typeface="Arial" charset="0"/>
              </a:rPr>
              <a:t>Вторичная</a:t>
            </a:r>
            <a:endParaRPr lang="ru-RU" dirty="0"/>
          </a:p>
        </p:txBody>
      </p:sp>
      <p:sp>
        <p:nvSpPr>
          <p:cNvPr id="74766" name="AutoShape 14" descr="Пергамент"/>
          <p:cNvSpPr>
            <a:spLocks noChangeArrowheads="1"/>
          </p:cNvSpPr>
          <p:nvPr/>
        </p:nvSpPr>
        <p:spPr bwMode="auto">
          <a:xfrm>
            <a:off x="5143504" y="3143248"/>
            <a:ext cx="3673475" cy="936625"/>
          </a:xfrm>
          <a:prstGeom prst="flowChartAlternateProcess">
            <a:avLst/>
          </a:prstGeom>
          <a:blipFill dpi="0" rotWithShape="1">
            <a:blip r:embed="rId3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ru-RU" sz="2400" b="1">
                <a:latin typeface="Arial" charset="0"/>
              </a:rPr>
              <a:t>Крекинг </a:t>
            </a:r>
          </a:p>
          <a:p>
            <a:r>
              <a:rPr lang="ru-RU" sz="2400" b="1">
                <a:latin typeface="Arial" charset="0"/>
              </a:rPr>
              <a:t>нефтепродуктов</a:t>
            </a:r>
          </a:p>
        </p:txBody>
      </p:sp>
      <p:grpSp>
        <p:nvGrpSpPr>
          <p:cNvPr id="2" name="Group 20"/>
          <p:cNvGrpSpPr>
            <a:grpSpLocks/>
          </p:cNvGrpSpPr>
          <p:nvPr/>
        </p:nvGrpSpPr>
        <p:grpSpPr bwMode="auto">
          <a:xfrm>
            <a:off x="1071538" y="285728"/>
            <a:ext cx="5429288" cy="1143008"/>
            <a:chOff x="720" y="135"/>
            <a:chExt cx="3657" cy="1617"/>
          </a:xfrm>
        </p:grpSpPr>
        <p:sp>
          <p:nvSpPr>
            <p:cNvPr id="74764" name="AutoShape 12" descr="Пергамент"/>
            <p:cNvSpPr>
              <a:spLocks noChangeArrowheads="1"/>
            </p:cNvSpPr>
            <p:nvPr/>
          </p:nvSpPr>
          <p:spPr bwMode="auto">
            <a:xfrm>
              <a:off x="720" y="135"/>
              <a:ext cx="3203" cy="626"/>
            </a:xfrm>
            <a:prstGeom prst="flowChartAlternateProcess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r>
                <a:rPr lang="ru-RU" sz="3600" i="1" dirty="0" smtClean="0">
                  <a:latin typeface="Arial" charset="0"/>
                </a:rPr>
                <a:t>Переработка нефти</a:t>
              </a:r>
              <a:endParaRPr lang="ru-RU" sz="3600" i="1" dirty="0">
                <a:latin typeface="Arial" charset="0"/>
              </a:endParaRPr>
            </a:p>
          </p:txBody>
        </p:sp>
        <p:sp>
          <p:nvSpPr>
            <p:cNvPr id="74768" name="Line 16"/>
            <p:cNvSpPr>
              <a:spLocks noChangeShapeType="1"/>
            </p:cNvSpPr>
            <p:nvPr/>
          </p:nvSpPr>
          <p:spPr bwMode="auto">
            <a:xfrm flipH="1">
              <a:off x="1746" y="1616"/>
              <a:ext cx="136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4769" name="Line 17"/>
            <p:cNvSpPr>
              <a:spLocks noChangeShapeType="1"/>
            </p:cNvSpPr>
            <p:nvPr/>
          </p:nvSpPr>
          <p:spPr bwMode="auto">
            <a:xfrm>
              <a:off x="4195" y="1616"/>
              <a:ext cx="182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5" name="Стрелка вниз 14"/>
          <p:cNvSpPr/>
          <p:nvPr/>
        </p:nvSpPr>
        <p:spPr>
          <a:xfrm>
            <a:off x="5929322" y="2643182"/>
            <a:ext cx="642942" cy="500066"/>
          </a:xfrm>
          <a:prstGeom prst="downArrow">
            <a:avLst/>
          </a:prstGeom>
          <a:gradFill flip="none" rotWithShape="1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>
            <a:off x="1357290" y="2643182"/>
            <a:ext cx="642942" cy="571504"/>
          </a:xfrm>
          <a:prstGeom prst="downArrow">
            <a:avLst/>
          </a:prstGeom>
          <a:gradFill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custDataLst>
      <p:tags r:id="rId1"/>
    </p:custData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47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47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47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47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47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47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47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47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47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47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47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47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7" grpId="0" build="p"/>
      <p:bldP spid="74758" grpId="0" build="p"/>
      <p:bldP spid="74760" grpId="0" animBg="1"/>
      <p:bldP spid="74763" grpId="0" animBg="1"/>
      <p:bldP spid="74765" grpId="0" animBg="1"/>
      <p:bldP spid="74766" grpId="0" animBg="1"/>
      <p:bldP spid="15" grpId="0" animBg="1"/>
      <p:bldP spid="1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8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642918"/>
            <a:ext cx="8015287" cy="661988"/>
          </a:xfrm>
        </p:spPr>
        <p:txBody>
          <a:bodyPr/>
          <a:lstStyle/>
          <a:p>
            <a:pPr algn="ctr"/>
            <a:r>
              <a:rPr lang="ru-RU" sz="3200"/>
              <a:t> </a:t>
            </a:r>
          </a:p>
        </p:txBody>
      </p:sp>
      <p:pic>
        <p:nvPicPr>
          <p:cNvPr id="72711" name="Picture 7" descr="Колонна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lum bright="-12000" contrast="54000"/>
          </a:blip>
          <a:srcRect/>
          <a:stretch>
            <a:fillRect/>
          </a:stretch>
        </p:blipFill>
        <p:spPr>
          <a:xfrm>
            <a:off x="250825" y="1628775"/>
            <a:ext cx="3227388" cy="48228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2721" name="Rectangle 17"/>
          <p:cNvSpPr>
            <a:spLocks noChangeArrowheads="1"/>
          </p:cNvSpPr>
          <p:nvPr/>
        </p:nvSpPr>
        <p:spPr bwMode="auto">
          <a:xfrm>
            <a:off x="214282" y="571480"/>
            <a:ext cx="70643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ru-RU" sz="4000" b="1" dirty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Нефть: </a:t>
            </a:r>
            <a:r>
              <a:rPr lang="ru-RU" sz="3200" b="1" i="1" dirty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Фракционная перегонка</a:t>
            </a:r>
          </a:p>
        </p:txBody>
      </p:sp>
      <p:sp>
        <p:nvSpPr>
          <p:cNvPr id="72723" name="AutoShape 19"/>
          <p:cNvSpPr>
            <a:spLocks/>
          </p:cNvSpPr>
          <p:nvPr/>
        </p:nvSpPr>
        <p:spPr bwMode="auto">
          <a:xfrm>
            <a:off x="3951288" y="1557338"/>
            <a:ext cx="1587" cy="671512"/>
          </a:xfrm>
          <a:prstGeom prst="accentCallout1">
            <a:avLst>
              <a:gd name="adj1" fmla="val 17023"/>
              <a:gd name="adj2" fmla="val -4800000"/>
              <a:gd name="adj3" fmla="val 40898"/>
              <a:gd name="adj4" fmla="val -3710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endParaRPr lang="ru-RU" sz="2000">
              <a:latin typeface="Arial" charset="0"/>
            </a:endParaRPr>
          </a:p>
        </p:txBody>
      </p:sp>
      <p:sp>
        <p:nvSpPr>
          <p:cNvPr id="72724" name="AutoShape 20"/>
          <p:cNvSpPr>
            <a:spLocks/>
          </p:cNvSpPr>
          <p:nvPr/>
        </p:nvSpPr>
        <p:spPr bwMode="auto">
          <a:xfrm>
            <a:off x="3910013" y="2405063"/>
            <a:ext cx="4262437" cy="736600"/>
          </a:xfrm>
          <a:prstGeom prst="accentCallout1">
            <a:avLst>
              <a:gd name="adj1" fmla="val 15519"/>
              <a:gd name="adj2" fmla="val -1787"/>
              <a:gd name="adj3" fmla="val 35778"/>
              <a:gd name="adj4" fmla="val -1594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l"/>
            <a:r>
              <a:rPr lang="ru-RU" sz="2000" b="1" dirty="0" err="1">
                <a:solidFill>
                  <a:srgbClr val="FFFF00"/>
                </a:solidFill>
                <a:latin typeface="Arial" charset="0"/>
              </a:rPr>
              <a:t>Газолино-бензиновая</a:t>
            </a:r>
            <a:r>
              <a:rPr lang="ru-RU" sz="2000" b="1" dirty="0">
                <a:solidFill>
                  <a:srgbClr val="FFFF00"/>
                </a:solidFill>
                <a:latin typeface="Arial" charset="0"/>
              </a:rPr>
              <a:t> фракция </a:t>
            </a:r>
            <a:r>
              <a:rPr lang="ru-RU" sz="2000" dirty="0">
                <a:solidFill>
                  <a:srgbClr val="FFFF00"/>
                </a:solidFill>
                <a:latin typeface="Arial" charset="0"/>
              </a:rPr>
              <a:t> </a:t>
            </a:r>
            <a:r>
              <a:rPr lang="ru-RU" sz="2000" dirty="0">
                <a:solidFill>
                  <a:schemeClr val="accent3">
                    <a:lumMod val="95000"/>
                  </a:schemeClr>
                </a:solidFill>
                <a:latin typeface="Arial" charset="0"/>
              </a:rPr>
              <a:t>(</a:t>
            </a:r>
            <a:r>
              <a:rPr lang="ru-RU" sz="2000" b="1" dirty="0">
                <a:solidFill>
                  <a:schemeClr val="accent3">
                    <a:lumMod val="95000"/>
                  </a:schemeClr>
                </a:solidFill>
                <a:latin typeface="Arial" charset="0"/>
              </a:rPr>
              <a:t>С5 -С11) 40-200</a:t>
            </a:r>
            <a:r>
              <a:rPr lang="en-US" sz="2000" b="1" dirty="0">
                <a:solidFill>
                  <a:schemeClr val="accent3">
                    <a:lumMod val="95000"/>
                  </a:schemeClr>
                </a:solidFill>
                <a:latin typeface="Arial" charset="0"/>
              </a:rPr>
              <a:t>°</a:t>
            </a:r>
            <a:r>
              <a:rPr lang="ru-RU" sz="2000" b="1" dirty="0">
                <a:solidFill>
                  <a:schemeClr val="accent3">
                    <a:lumMod val="95000"/>
                  </a:schemeClr>
                </a:solidFill>
                <a:latin typeface="Arial" charset="0"/>
              </a:rPr>
              <a:t>С</a:t>
            </a:r>
          </a:p>
        </p:txBody>
      </p:sp>
      <p:sp>
        <p:nvSpPr>
          <p:cNvPr id="72726" name="AutoShape 22"/>
          <p:cNvSpPr>
            <a:spLocks/>
          </p:cNvSpPr>
          <p:nvPr/>
        </p:nvSpPr>
        <p:spPr bwMode="auto">
          <a:xfrm>
            <a:off x="3924300" y="3213100"/>
            <a:ext cx="4319588" cy="720725"/>
          </a:xfrm>
          <a:prstGeom prst="accentCallout1">
            <a:avLst>
              <a:gd name="adj1" fmla="val 15861"/>
              <a:gd name="adj2" fmla="val -1764"/>
              <a:gd name="adj3" fmla="val 9912"/>
              <a:gd name="adj4" fmla="val -13343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l"/>
            <a:r>
              <a:rPr lang="ru-RU" sz="2000" b="1" dirty="0" err="1">
                <a:solidFill>
                  <a:srgbClr val="FFFF00"/>
                </a:solidFill>
                <a:latin typeface="Arial" charset="0"/>
              </a:rPr>
              <a:t>Лигроиновая</a:t>
            </a:r>
            <a:r>
              <a:rPr lang="ru-RU" sz="2000" b="1" dirty="0">
                <a:solidFill>
                  <a:srgbClr val="FFFF00"/>
                </a:solidFill>
                <a:latin typeface="Arial" charset="0"/>
              </a:rPr>
              <a:t> фракция </a:t>
            </a:r>
          </a:p>
          <a:p>
            <a:pPr algn="l"/>
            <a:r>
              <a:rPr lang="ru-RU" sz="2000" b="1" dirty="0">
                <a:solidFill>
                  <a:schemeClr val="accent3">
                    <a:lumMod val="95000"/>
                  </a:schemeClr>
                </a:solidFill>
                <a:latin typeface="Arial" charset="0"/>
              </a:rPr>
              <a:t>(С8 -С14) 150-250</a:t>
            </a:r>
            <a:r>
              <a:rPr lang="en-US" sz="2000" b="1" dirty="0">
                <a:solidFill>
                  <a:schemeClr val="accent3">
                    <a:lumMod val="95000"/>
                  </a:schemeClr>
                </a:solidFill>
                <a:latin typeface="Arial" charset="0"/>
              </a:rPr>
              <a:t>°</a:t>
            </a:r>
            <a:r>
              <a:rPr lang="ru-RU" sz="2000" b="1" dirty="0">
                <a:solidFill>
                  <a:schemeClr val="accent3">
                    <a:lumMod val="95000"/>
                  </a:schemeClr>
                </a:solidFill>
                <a:latin typeface="Arial" charset="0"/>
              </a:rPr>
              <a:t>С</a:t>
            </a:r>
          </a:p>
        </p:txBody>
      </p:sp>
      <p:sp>
        <p:nvSpPr>
          <p:cNvPr id="72727" name="AutoShape 23"/>
          <p:cNvSpPr>
            <a:spLocks/>
          </p:cNvSpPr>
          <p:nvPr/>
        </p:nvSpPr>
        <p:spPr bwMode="auto">
          <a:xfrm>
            <a:off x="3913188" y="4064000"/>
            <a:ext cx="4403725" cy="660400"/>
          </a:xfrm>
          <a:prstGeom prst="accentCallout1">
            <a:avLst>
              <a:gd name="adj1" fmla="val 17306"/>
              <a:gd name="adj2" fmla="val -1731"/>
              <a:gd name="adj3" fmla="val -8894"/>
              <a:gd name="adj4" fmla="val -12833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l"/>
            <a:r>
              <a:rPr lang="ru-RU" sz="2000" b="1" dirty="0">
                <a:solidFill>
                  <a:srgbClr val="FFFF00"/>
                </a:solidFill>
                <a:latin typeface="Arial" charset="0"/>
              </a:rPr>
              <a:t>Керосиновая фракция </a:t>
            </a:r>
          </a:p>
          <a:p>
            <a:pPr algn="l"/>
            <a:r>
              <a:rPr lang="ru-RU" sz="2000" b="1" dirty="0">
                <a:solidFill>
                  <a:schemeClr val="accent3">
                    <a:lumMod val="95000"/>
                  </a:schemeClr>
                </a:solidFill>
                <a:latin typeface="Arial" charset="0"/>
              </a:rPr>
              <a:t>(С12-С18) 180-300</a:t>
            </a:r>
            <a:r>
              <a:rPr lang="en-US" sz="2000" b="1" dirty="0">
                <a:solidFill>
                  <a:schemeClr val="accent3">
                    <a:lumMod val="95000"/>
                  </a:schemeClr>
                </a:solidFill>
                <a:latin typeface="Arial" charset="0"/>
              </a:rPr>
              <a:t>°</a:t>
            </a:r>
            <a:r>
              <a:rPr lang="ru-RU" sz="2000" b="1" dirty="0">
                <a:solidFill>
                  <a:schemeClr val="accent3">
                    <a:lumMod val="95000"/>
                  </a:schemeClr>
                </a:solidFill>
                <a:latin typeface="Arial" charset="0"/>
              </a:rPr>
              <a:t>С</a:t>
            </a:r>
          </a:p>
        </p:txBody>
      </p:sp>
      <p:sp>
        <p:nvSpPr>
          <p:cNvPr id="72728" name="AutoShape 24"/>
          <p:cNvSpPr>
            <a:spLocks/>
          </p:cNvSpPr>
          <p:nvPr/>
        </p:nvSpPr>
        <p:spPr bwMode="auto">
          <a:xfrm>
            <a:off x="3938588" y="4897438"/>
            <a:ext cx="4378325" cy="720725"/>
          </a:xfrm>
          <a:prstGeom prst="accentCallout1">
            <a:avLst>
              <a:gd name="adj1" fmla="val 15861"/>
              <a:gd name="adj2" fmla="val -1741"/>
              <a:gd name="adj3" fmla="val -4185"/>
              <a:gd name="adj4" fmla="val -16606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l"/>
            <a:r>
              <a:rPr lang="ru-RU" sz="2000" b="1" dirty="0">
                <a:solidFill>
                  <a:srgbClr val="FFFF00"/>
                </a:solidFill>
                <a:latin typeface="Arial" charset="0"/>
              </a:rPr>
              <a:t>Дизельное топливо </a:t>
            </a:r>
          </a:p>
          <a:p>
            <a:pPr algn="l"/>
            <a:r>
              <a:rPr lang="ru-RU" sz="2000" b="1" dirty="0">
                <a:solidFill>
                  <a:schemeClr val="accent3">
                    <a:lumMod val="95000"/>
                  </a:schemeClr>
                </a:solidFill>
                <a:latin typeface="Arial" charset="0"/>
              </a:rPr>
              <a:t>(С13 -С19) 200-350</a:t>
            </a:r>
            <a:r>
              <a:rPr lang="en-US" sz="2000" b="1" dirty="0">
                <a:solidFill>
                  <a:schemeClr val="accent3">
                    <a:lumMod val="95000"/>
                  </a:schemeClr>
                </a:solidFill>
                <a:latin typeface="Arial" charset="0"/>
              </a:rPr>
              <a:t>°</a:t>
            </a:r>
            <a:r>
              <a:rPr lang="ru-RU" sz="2000" b="1" dirty="0">
                <a:solidFill>
                  <a:schemeClr val="accent3">
                    <a:lumMod val="95000"/>
                  </a:schemeClr>
                </a:solidFill>
                <a:latin typeface="Arial" charset="0"/>
              </a:rPr>
              <a:t>С</a:t>
            </a:r>
          </a:p>
        </p:txBody>
      </p:sp>
      <p:sp>
        <p:nvSpPr>
          <p:cNvPr id="72729" name="AutoShape 25"/>
          <p:cNvSpPr>
            <a:spLocks/>
          </p:cNvSpPr>
          <p:nvPr/>
        </p:nvSpPr>
        <p:spPr bwMode="auto">
          <a:xfrm>
            <a:off x="3924300" y="5876925"/>
            <a:ext cx="4319588" cy="609600"/>
          </a:xfrm>
          <a:prstGeom prst="accentCallout1">
            <a:avLst>
              <a:gd name="adj1" fmla="val 18750"/>
              <a:gd name="adj2" fmla="val -1764"/>
              <a:gd name="adj3" fmla="val 68750"/>
              <a:gd name="adj4" fmla="val -29366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l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lang="ru-RU" sz="2400" b="1" dirty="0">
                <a:solidFill>
                  <a:srgbClr val="FFFF00"/>
                </a:solidFill>
                <a:latin typeface="Arial" charset="0"/>
              </a:rPr>
              <a:t>Мазут</a:t>
            </a:r>
            <a:r>
              <a:rPr lang="ru-RU" sz="2400" b="1" dirty="0">
                <a:latin typeface="Arial" charset="0"/>
              </a:rPr>
              <a:t> </a:t>
            </a:r>
            <a:r>
              <a:rPr lang="ru-RU" sz="2400" b="1" dirty="0">
                <a:solidFill>
                  <a:schemeClr val="accent3">
                    <a:lumMod val="95000"/>
                  </a:schemeClr>
                </a:solidFill>
                <a:latin typeface="Arial" charset="0"/>
              </a:rPr>
              <a:t>(С18-С50)</a:t>
            </a:r>
          </a:p>
          <a:p>
            <a:endParaRPr lang="ru-RU" sz="2000" b="1" dirty="0">
              <a:latin typeface="Arial" charset="0"/>
            </a:endParaRPr>
          </a:p>
        </p:txBody>
      </p:sp>
      <p:sp>
        <p:nvSpPr>
          <p:cNvPr id="72731" name="Rectangle 27"/>
          <p:cNvSpPr>
            <a:spLocks noChangeArrowheads="1"/>
          </p:cNvSpPr>
          <p:nvPr/>
        </p:nvSpPr>
        <p:spPr bwMode="auto">
          <a:xfrm>
            <a:off x="3924300" y="1628775"/>
            <a:ext cx="4572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ru-RU" sz="2400" b="1" dirty="0">
                <a:solidFill>
                  <a:srgbClr val="FFFF00"/>
                </a:solidFill>
                <a:latin typeface="Arial" charset="0"/>
              </a:rPr>
              <a:t>Ректификационные газы </a:t>
            </a:r>
          </a:p>
          <a:p>
            <a:pPr algn="l"/>
            <a:r>
              <a:rPr lang="ru-RU" sz="2400" b="1" dirty="0">
                <a:solidFill>
                  <a:srgbClr val="FFFF00"/>
                </a:solidFill>
                <a:latin typeface="Arial" charset="0"/>
              </a:rPr>
              <a:t> </a:t>
            </a:r>
            <a:r>
              <a:rPr lang="ru-RU" sz="2400" b="1" dirty="0">
                <a:solidFill>
                  <a:schemeClr val="accent3">
                    <a:lumMod val="95000"/>
                  </a:schemeClr>
                </a:solidFill>
                <a:latin typeface="Arial" charset="0"/>
              </a:rPr>
              <a:t>(С3 -С4) 40</a:t>
            </a:r>
            <a:r>
              <a:rPr lang="en-US" sz="2400" b="1" dirty="0">
                <a:solidFill>
                  <a:schemeClr val="accent3">
                    <a:lumMod val="95000"/>
                  </a:schemeClr>
                </a:solidFill>
                <a:latin typeface="Arial" charset="0"/>
              </a:rPr>
              <a:t>°</a:t>
            </a:r>
            <a:r>
              <a:rPr lang="ru-RU" sz="2400" b="1" dirty="0">
                <a:solidFill>
                  <a:schemeClr val="accent3">
                    <a:lumMod val="95000"/>
                  </a:schemeClr>
                </a:solidFill>
                <a:latin typeface="Arial" charset="0"/>
              </a:rPr>
              <a:t>С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42844" y="500042"/>
            <a:ext cx="7286676" cy="928694"/>
          </a:xfrm>
          <a:prstGeom prst="round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27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2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2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27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2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2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27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2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2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27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2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2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27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2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2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27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2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2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24" grpId="0" animBg="1"/>
      <p:bldP spid="72726" grpId="0" animBg="1"/>
      <p:bldP spid="72727" grpId="0" animBg="1"/>
      <p:bldP spid="72728" grpId="0" animBg="1"/>
      <p:bldP spid="72729" grpId="0" animBg="1"/>
      <p:bldP spid="7273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"/>
            <a:ext cx="5699125" cy="928670"/>
          </a:xfrm>
        </p:spPr>
        <p:txBody>
          <a:bodyPr/>
          <a:lstStyle/>
          <a:p>
            <a:r>
              <a:rPr lang="ru-RU" dirty="0" smtClean="0">
                <a:solidFill>
                  <a:srgbClr val="FFFF00"/>
                </a:solidFill>
                <a:hlinkClick r:id="rId2" action="ppaction://hlinkfile"/>
              </a:rPr>
              <a:t>Вызов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38913" name="Picture 1" descr="C:\Documents and Settings\User\Рабочий стол\ованный урок\1262090015.jpg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20588" y="1571612"/>
            <a:ext cx="5780304" cy="45720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142852"/>
            <a:ext cx="6286544" cy="1071570"/>
          </a:xfrm>
          <a:prstGeom prst="rect">
            <a:avLst/>
          </a:prstGeom>
          <a:gradFill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70628" y="500042"/>
            <a:ext cx="622644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Применение нефтепродуктов</a:t>
            </a:r>
            <a:endParaRPr lang="ru-RU" sz="32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8" name="Блок-схема: перфолента 7"/>
          <p:cNvSpPr/>
          <p:nvPr/>
        </p:nvSpPr>
        <p:spPr>
          <a:xfrm>
            <a:off x="142844" y="2071678"/>
            <a:ext cx="2214578" cy="785818"/>
          </a:xfrm>
          <a:prstGeom prst="flowChartPunchedTape">
            <a:avLst/>
          </a:prstGeom>
          <a:gradFill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топливо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9" name="Штриховая стрелка вправо 8"/>
          <p:cNvSpPr/>
          <p:nvPr/>
        </p:nvSpPr>
        <p:spPr>
          <a:xfrm>
            <a:off x="2357422" y="2285992"/>
            <a:ext cx="928694" cy="285752"/>
          </a:xfrm>
          <a:prstGeom prst="stripedRightArrow">
            <a:avLst/>
          </a:prstGeom>
          <a:gradFill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перфолента 9"/>
          <p:cNvSpPr/>
          <p:nvPr/>
        </p:nvSpPr>
        <p:spPr>
          <a:xfrm>
            <a:off x="571472" y="4572008"/>
            <a:ext cx="2214578" cy="785818"/>
          </a:xfrm>
          <a:prstGeom prst="flowChartPunchedTape">
            <a:avLst/>
          </a:prstGeom>
          <a:gradFill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Парафин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12" name="Штриховая стрелка вправо 11"/>
          <p:cNvSpPr/>
          <p:nvPr/>
        </p:nvSpPr>
        <p:spPr>
          <a:xfrm>
            <a:off x="2786050" y="4929198"/>
            <a:ext cx="857256" cy="285752"/>
          </a:xfrm>
          <a:prstGeom prst="stripedRightArrow">
            <a:avLst>
              <a:gd name="adj1" fmla="val 50000"/>
              <a:gd name="adj2" fmla="val 34762"/>
            </a:avLst>
          </a:prstGeom>
          <a:gradFill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286116" y="1857364"/>
            <a:ext cx="1571636" cy="1071570"/>
          </a:xfrm>
          <a:prstGeom prst="roundRect">
            <a:avLst/>
          </a:prstGeom>
          <a:gradFill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Бензин</a:t>
            </a:r>
          </a:p>
          <a:p>
            <a:pPr algn="ctr"/>
            <a:r>
              <a:rPr lang="ru-RU" sz="1600" dirty="0" smtClean="0"/>
              <a:t>(самолеты, автомобили)</a:t>
            </a:r>
            <a:endParaRPr lang="ru-RU" sz="1600" dirty="0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4929190" y="1857364"/>
            <a:ext cx="1500198" cy="1071570"/>
          </a:xfrm>
          <a:prstGeom prst="roundRect">
            <a:avLst/>
          </a:prstGeom>
          <a:gradFill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Лигроин</a:t>
            </a:r>
          </a:p>
          <a:p>
            <a:pPr algn="ctr"/>
            <a:r>
              <a:rPr lang="ru-RU" dirty="0" smtClean="0"/>
              <a:t>(трактора)</a:t>
            </a:r>
            <a:endParaRPr lang="ru-RU" dirty="0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6500826" y="1857364"/>
            <a:ext cx="1428760" cy="1071570"/>
          </a:xfrm>
          <a:prstGeom prst="roundRect">
            <a:avLst/>
          </a:prstGeom>
          <a:gradFill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Керосин</a:t>
            </a:r>
          </a:p>
          <a:p>
            <a:pPr algn="ctr"/>
            <a:r>
              <a:rPr lang="ru-RU" sz="1400" dirty="0" smtClean="0"/>
              <a:t>Реактивные самолеты, ракеты</a:t>
            </a:r>
            <a:endParaRPr lang="ru-RU" sz="1400" dirty="0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8001024" y="1857364"/>
            <a:ext cx="1142976" cy="1071570"/>
          </a:xfrm>
          <a:prstGeom prst="roundRect">
            <a:avLst/>
          </a:prstGeom>
          <a:gradFill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Мазут</a:t>
            </a:r>
          </a:p>
          <a:p>
            <a:pPr algn="ctr"/>
            <a:r>
              <a:rPr lang="ru-RU" sz="1600" dirty="0" smtClean="0"/>
              <a:t>Смазочные масла</a:t>
            </a:r>
            <a:endParaRPr lang="ru-RU" sz="1600" dirty="0"/>
          </a:p>
        </p:txBody>
      </p:sp>
      <p:sp>
        <p:nvSpPr>
          <p:cNvPr id="23" name="Стрелка вверх 22"/>
          <p:cNvSpPr/>
          <p:nvPr/>
        </p:nvSpPr>
        <p:spPr>
          <a:xfrm>
            <a:off x="1285852" y="4071942"/>
            <a:ext cx="285752" cy="571504"/>
          </a:xfrm>
          <a:prstGeom prst="upArrow">
            <a:avLst/>
          </a:prstGeom>
          <a:gradFill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428596" y="3429000"/>
            <a:ext cx="2214578" cy="642942"/>
          </a:xfrm>
          <a:prstGeom prst="roundRect">
            <a:avLst/>
          </a:prstGeom>
          <a:gradFill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косметология</a:t>
            </a:r>
            <a:endParaRPr lang="ru-RU" dirty="0"/>
          </a:p>
        </p:txBody>
      </p:sp>
      <p:sp>
        <p:nvSpPr>
          <p:cNvPr id="25" name="Стрелка вниз 24"/>
          <p:cNvSpPr/>
          <p:nvPr/>
        </p:nvSpPr>
        <p:spPr>
          <a:xfrm>
            <a:off x="1714480" y="5286388"/>
            <a:ext cx="214314" cy="428628"/>
          </a:xfrm>
          <a:prstGeom prst="downArrow">
            <a:avLst/>
          </a:prstGeom>
          <a:gradFill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428596" y="5857892"/>
            <a:ext cx="2071702" cy="500066"/>
          </a:xfrm>
          <a:prstGeom prst="roundRect">
            <a:avLst/>
          </a:prstGeom>
          <a:gradFill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Медицина</a:t>
            </a:r>
            <a:endParaRPr lang="ru-RU" dirty="0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3500430" y="3857628"/>
            <a:ext cx="2214578" cy="571504"/>
          </a:xfrm>
          <a:prstGeom prst="roundRect">
            <a:avLst/>
          </a:prstGeom>
          <a:gradFill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Кормовые белки</a:t>
            </a:r>
            <a:endParaRPr lang="ru-RU" dirty="0"/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3714744" y="4714884"/>
            <a:ext cx="2000264" cy="500066"/>
          </a:xfrm>
          <a:prstGeom prst="roundRect">
            <a:avLst/>
          </a:prstGeom>
          <a:gradFill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Искусственные грибы</a:t>
            </a:r>
            <a:endParaRPr lang="ru-RU" dirty="0"/>
          </a:p>
        </p:txBody>
      </p:sp>
      <p:sp>
        <p:nvSpPr>
          <p:cNvPr id="31" name="Стрелка углом 30"/>
          <p:cNvSpPr/>
          <p:nvPr/>
        </p:nvSpPr>
        <p:spPr>
          <a:xfrm>
            <a:off x="2571736" y="3929066"/>
            <a:ext cx="928694" cy="642942"/>
          </a:xfrm>
          <a:prstGeom prst="bentArrow">
            <a:avLst/>
          </a:prstGeom>
          <a:gradFill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uild="allAtOnce"/>
      <p:bldP spid="8" grpId="0" animBg="1"/>
      <p:bldP spid="9" grpId="0" animBg="1"/>
      <p:bldP spid="10" grpId="0" animBg="1"/>
      <p:bldP spid="12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8" grpId="0" animBg="1"/>
      <p:bldP spid="29" grpId="0" animBg="1"/>
      <p:bldP spid="3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custDataLst>
      <p:tags r:id="rId2"/>
    </p:custDataLst>
    <p:controls>
      <p:control spid="12296" name="ShockwaveFlash1" r:id="rId3" imgW="9142857" imgH="6114286"/>
    </p:controls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372225" y="1773238"/>
            <a:ext cx="2952750" cy="4608512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2800" dirty="0">
                <a:latin typeface="Arial" charset="0"/>
              </a:rPr>
              <a:t>	</a:t>
            </a:r>
            <a:endParaRPr lang="ru-RU" sz="2800" b="1" dirty="0">
              <a:latin typeface="Arial" charset="0"/>
              <a:cs typeface="Times New Roman" pitchFamily="18" charset="0"/>
            </a:endParaRPr>
          </a:p>
        </p:txBody>
      </p:sp>
      <p:sp>
        <p:nvSpPr>
          <p:cNvPr id="192520" name="Rectangle 8"/>
          <p:cNvSpPr>
            <a:spLocks noChangeArrowheads="1"/>
          </p:cNvSpPr>
          <p:nvPr/>
        </p:nvSpPr>
        <p:spPr bwMode="auto">
          <a:xfrm>
            <a:off x="3059113" y="1989138"/>
            <a:ext cx="3240087" cy="1800225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lang="ru-RU" sz="2800" b="1" u="sng" dirty="0" smtClean="0">
                <a:solidFill>
                  <a:srgbClr val="FFFF00"/>
                </a:solidFill>
                <a:latin typeface="Arial" charset="0"/>
              </a:rPr>
              <a:t>  Крекинг </a:t>
            </a:r>
            <a:endParaRPr lang="ru-RU" sz="2800" b="1" u="sng" dirty="0">
              <a:solidFill>
                <a:srgbClr val="FFFF00"/>
              </a:solidFill>
              <a:latin typeface="Arial" charset="0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lang="ru-RU" sz="2800" b="1" dirty="0" smtClean="0">
                <a:latin typeface="Arial" charset="0"/>
              </a:rPr>
              <a:t>  (</a:t>
            </a:r>
            <a:r>
              <a:rPr lang="ru-RU" sz="2800" b="1" dirty="0">
                <a:latin typeface="Arial" charset="0"/>
              </a:rPr>
              <a:t>от англ. </a:t>
            </a:r>
            <a:r>
              <a:rPr lang="en-US" sz="2800" b="1" dirty="0">
                <a:latin typeface="Arial" charset="0"/>
              </a:rPr>
              <a:t>Crack </a:t>
            </a:r>
            <a:endParaRPr lang="ru-RU" sz="2800" b="1" dirty="0">
              <a:latin typeface="Arial" charset="0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lang="ru-RU" sz="2800" b="1" dirty="0" smtClean="0">
                <a:latin typeface="Arial" charset="0"/>
              </a:rPr>
              <a:t>   </a:t>
            </a:r>
            <a:r>
              <a:rPr lang="en-US" sz="2800" b="1" dirty="0" smtClean="0">
                <a:latin typeface="Arial" charset="0"/>
              </a:rPr>
              <a:t>– </a:t>
            </a:r>
            <a:r>
              <a:rPr lang="ru-RU" sz="2800" b="1" dirty="0">
                <a:latin typeface="Arial" charset="0"/>
              </a:rPr>
              <a:t>расщеплять)</a:t>
            </a:r>
            <a:endParaRPr lang="ru-RU" sz="2800" dirty="0">
              <a:latin typeface="Arial" charset="0"/>
            </a:endParaRPr>
          </a:p>
        </p:txBody>
      </p:sp>
      <p:sp>
        <p:nvSpPr>
          <p:cNvPr id="192531" name="Rectangle 19"/>
          <p:cNvSpPr>
            <a:spLocks noChangeArrowheads="1"/>
          </p:cNvSpPr>
          <p:nvPr/>
        </p:nvSpPr>
        <p:spPr bwMode="auto">
          <a:xfrm>
            <a:off x="5076825" y="4221163"/>
            <a:ext cx="3455988" cy="1944687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lang="ru-RU" sz="2800" b="1" dirty="0">
                <a:solidFill>
                  <a:srgbClr val="FF0000"/>
                </a:solidFill>
                <a:latin typeface="Arial" charset="0"/>
              </a:rPr>
              <a:t>Каталитический </a:t>
            </a: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lang="ru-RU" sz="2400" b="1" dirty="0">
                <a:latin typeface="Arial" charset="0"/>
              </a:rPr>
              <a:t>(</a:t>
            </a:r>
            <a:r>
              <a:rPr lang="en-US" sz="2400" b="1" dirty="0">
                <a:latin typeface="Arial" charset="0"/>
              </a:rPr>
              <a:t>nAl</a:t>
            </a:r>
            <a:r>
              <a:rPr lang="en-US" b="1" dirty="0">
                <a:latin typeface="Arial" charset="0"/>
              </a:rPr>
              <a:t>2</a:t>
            </a:r>
            <a:r>
              <a:rPr lang="en-US" sz="2400" b="1" dirty="0">
                <a:latin typeface="Arial" charset="0"/>
              </a:rPr>
              <a:t>O</a:t>
            </a:r>
            <a:r>
              <a:rPr lang="en-US" b="1" dirty="0">
                <a:latin typeface="Arial" charset="0"/>
              </a:rPr>
              <a:t>3</a:t>
            </a:r>
            <a:r>
              <a:rPr lang="ru-RU" sz="2400" b="1" dirty="0">
                <a:latin typeface="Arial" charset="0"/>
              </a:rPr>
              <a:t> </a:t>
            </a:r>
            <a:r>
              <a:rPr lang="en-US" sz="2400" b="1" dirty="0">
                <a:latin typeface="Arial" charset="0"/>
              </a:rPr>
              <a:t>×</a:t>
            </a:r>
            <a:r>
              <a:rPr lang="ru-RU" sz="2400" b="1" dirty="0">
                <a:latin typeface="Arial" charset="0"/>
              </a:rPr>
              <a:t> </a:t>
            </a:r>
            <a:r>
              <a:rPr lang="en-US" sz="2400" b="1" dirty="0">
                <a:latin typeface="Arial" charset="0"/>
              </a:rPr>
              <a:t>mSiO</a:t>
            </a:r>
            <a:r>
              <a:rPr lang="en-US" b="1" dirty="0">
                <a:latin typeface="Arial" charset="0"/>
              </a:rPr>
              <a:t>2</a:t>
            </a:r>
            <a:r>
              <a:rPr lang="en-US" sz="2400" b="1" dirty="0">
                <a:latin typeface="Arial" charset="0"/>
              </a:rPr>
              <a:t>) </a:t>
            </a:r>
            <a:endParaRPr lang="ru-RU" sz="2400" b="1" dirty="0">
              <a:latin typeface="Arial" charset="0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lang="en-US" sz="2400" b="1" dirty="0">
                <a:latin typeface="Arial" charset="0"/>
              </a:rPr>
              <a:t>– </a:t>
            </a:r>
            <a:r>
              <a:rPr lang="ru-RU" sz="2400" dirty="0">
                <a:latin typeface="Arial" charset="0"/>
              </a:rPr>
              <a:t>расщепление </a:t>
            </a: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lang="ru-RU" sz="2400" dirty="0">
                <a:latin typeface="Arial" charset="0"/>
              </a:rPr>
              <a:t>в присутствии  </a:t>
            </a: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lang="ru-RU" sz="2400" dirty="0">
                <a:latin typeface="Arial" charset="0"/>
              </a:rPr>
              <a:t>катализаторов</a:t>
            </a:r>
          </a:p>
        </p:txBody>
      </p:sp>
      <p:sp>
        <p:nvSpPr>
          <p:cNvPr id="192532" name="Rectangle 20"/>
          <p:cNvSpPr>
            <a:spLocks noChangeArrowheads="1"/>
          </p:cNvSpPr>
          <p:nvPr/>
        </p:nvSpPr>
        <p:spPr bwMode="auto">
          <a:xfrm>
            <a:off x="827088" y="4221163"/>
            <a:ext cx="3455987" cy="1944687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lang="ru-RU" sz="2800" b="1" dirty="0">
                <a:solidFill>
                  <a:srgbClr val="FF0000"/>
                </a:solidFill>
                <a:latin typeface="Arial" charset="0"/>
              </a:rPr>
              <a:t>Термический </a:t>
            </a: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lang="ru-RU" sz="2400" b="1" dirty="0">
                <a:latin typeface="Arial" charset="0"/>
              </a:rPr>
              <a:t>(470 - 550</a:t>
            </a:r>
            <a:r>
              <a:rPr lang="en-US" sz="2400" b="1" dirty="0">
                <a:latin typeface="Arial" charset="0"/>
              </a:rPr>
              <a:t>°</a:t>
            </a:r>
            <a:r>
              <a:rPr lang="ru-RU" sz="2400" b="1" dirty="0">
                <a:latin typeface="Arial" charset="0"/>
              </a:rPr>
              <a:t>С)</a:t>
            </a:r>
            <a:endParaRPr lang="ru-RU" sz="2400" dirty="0">
              <a:latin typeface="Arial" charset="0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lang="ru-RU" sz="2400" dirty="0">
                <a:latin typeface="Arial" charset="0"/>
              </a:rPr>
              <a:t>– расщепление </a:t>
            </a: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lang="ru-RU" sz="2400" dirty="0">
                <a:latin typeface="Arial" charset="0"/>
              </a:rPr>
              <a:t>под действием высокой</a:t>
            </a: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lang="ru-RU" sz="2400" dirty="0">
                <a:latin typeface="Arial" charset="0"/>
              </a:rPr>
              <a:t> температуры</a:t>
            </a:r>
          </a:p>
        </p:txBody>
      </p:sp>
      <p:sp>
        <p:nvSpPr>
          <p:cNvPr id="14" name="Блок-схема: перфолента 13"/>
          <p:cNvSpPr/>
          <p:nvPr/>
        </p:nvSpPr>
        <p:spPr>
          <a:xfrm>
            <a:off x="357158" y="357166"/>
            <a:ext cx="5786478" cy="1143008"/>
          </a:xfrm>
          <a:prstGeom prst="flowChartPunchedTape">
            <a:avLst/>
          </a:prstGeom>
          <a:gradFill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0"/>
          </a:gradFill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 prstMaterial="dk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Химические способы переработки нефти</a:t>
            </a:r>
            <a:endParaRPr lang="ru-RU" sz="2400" dirty="0"/>
          </a:p>
        </p:txBody>
      </p:sp>
      <p:sp>
        <p:nvSpPr>
          <p:cNvPr id="13" name="Выноска со стрелкой вниз 12"/>
          <p:cNvSpPr/>
          <p:nvPr/>
        </p:nvSpPr>
        <p:spPr>
          <a:xfrm>
            <a:off x="5715008" y="3786190"/>
            <a:ext cx="357190" cy="428628"/>
          </a:xfrm>
          <a:prstGeom prst="downArrowCallout">
            <a:avLst/>
          </a:prstGeom>
          <a:gradFill>
            <a:gsLst>
              <a:gs pos="0">
                <a:srgbClr val="3399FF"/>
              </a:gs>
              <a:gs pos="16000">
                <a:srgbClr val="00CCCC"/>
              </a:gs>
              <a:gs pos="47000">
                <a:srgbClr val="9999FF"/>
              </a:gs>
              <a:gs pos="60001">
                <a:srgbClr val="2E6792"/>
              </a:gs>
              <a:gs pos="71001">
                <a:srgbClr val="3333CC"/>
              </a:gs>
              <a:gs pos="81000">
                <a:srgbClr val="1170FF"/>
              </a:gs>
              <a:gs pos="100000">
                <a:srgbClr val="006699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Выноска со стрелкой вниз 14"/>
          <p:cNvSpPr/>
          <p:nvPr/>
        </p:nvSpPr>
        <p:spPr>
          <a:xfrm>
            <a:off x="3286116" y="3786190"/>
            <a:ext cx="357190" cy="428628"/>
          </a:xfrm>
          <a:prstGeom prst="downArrowCallout">
            <a:avLst/>
          </a:prstGeom>
          <a:gradFill>
            <a:gsLst>
              <a:gs pos="0">
                <a:srgbClr val="3399FF"/>
              </a:gs>
              <a:gs pos="16000">
                <a:srgbClr val="00CCCC"/>
              </a:gs>
              <a:gs pos="47000">
                <a:srgbClr val="9999FF"/>
              </a:gs>
              <a:gs pos="60001">
                <a:srgbClr val="2E6792"/>
              </a:gs>
              <a:gs pos="71001">
                <a:srgbClr val="3333CC"/>
              </a:gs>
              <a:gs pos="81000">
                <a:srgbClr val="1170FF"/>
              </a:gs>
              <a:gs pos="100000">
                <a:srgbClr val="006699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2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2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9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9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2520" grpId="0" animBg="1"/>
      <p:bldP spid="192531" grpId="0" animBg="1"/>
      <p:bldP spid="192532" grpId="0" animBg="1"/>
      <p:bldP spid="14" grpId="0" animBg="1"/>
      <p:bldP spid="13" grpId="0" animBg="1"/>
      <p:bldP spid="1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714348" y="285728"/>
            <a:ext cx="5429288" cy="1143008"/>
          </a:xfrm>
          <a:prstGeom prst="ellipse">
            <a:avLst/>
          </a:prstGeom>
          <a:gradFill>
            <a:gsLst>
              <a:gs pos="0">
                <a:srgbClr val="3399FF"/>
              </a:gs>
              <a:gs pos="16000">
                <a:srgbClr val="00CCCC"/>
              </a:gs>
              <a:gs pos="47000">
                <a:srgbClr val="9999FF"/>
              </a:gs>
              <a:gs pos="60001">
                <a:srgbClr val="2E6792"/>
              </a:gs>
              <a:gs pos="71001">
                <a:srgbClr val="3333CC"/>
              </a:gs>
              <a:gs pos="81000">
                <a:srgbClr val="1170FF"/>
              </a:gs>
              <a:gs pos="100000">
                <a:srgbClr val="006699"/>
              </a:gs>
            </a:gsLst>
            <a:lin ang="5400000" scaled="0"/>
          </a:gra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Расщепление молекулы </a:t>
            </a:r>
            <a:r>
              <a:rPr lang="ru-RU" sz="2400" b="1" dirty="0" err="1" smtClean="0"/>
              <a:t>гексадекана</a:t>
            </a:r>
            <a:endParaRPr lang="ru-RU" sz="2400" b="1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42910" y="2071678"/>
            <a:ext cx="2357454" cy="928694"/>
          </a:xfrm>
          <a:prstGeom prst="roundRect">
            <a:avLst/>
          </a:prstGeom>
          <a:gradFill flip="none" rotWithShape="1">
            <a:gsLst>
              <a:gs pos="0">
                <a:srgbClr val="3399FF"/>
              </a:gs>
              <a:gs pos="16000">
                <a:srgbClr val="00CCCC"/>
              </a:gs>
              <a:gs pos="47000">
                <a:srgbClr val="9999FF"/>
              </a:gs>
              <a:gs pos="60001">
                <a:srgbClr val="2E6792"/>
              </a:gs>
              <a:gs pos="71001">
                <a:srgbClr val="3333CC"/>
              </a:gs>
              <a:gs pos="81000">
                <a:srgbClr val="1170FF"/>
              </a:gs>
              <a:gs pos="100000">
                <a:srgbClr val="006699"/>
              </a:gs>
            </a:gsLst>
            <a:path path="circle">
              <a:fillToRect l="100000" t="100000"/>
            </a:path>
            <a:tileRect r="-100000" b="-100000"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  <a:latin typeface="Lucida Fax" pitchFamily="18" charset="0"/>
              </a:rPr>
              <a:t>С</a:t>
            </a:r>
            <a:r>
              <a:rPr lang="ru-RU" b="1" dirty="0" smtClean="0">
                <a:solidFill>
                  <a:srgbClr val="FFFF00"/>
                </a:solidFill>
                <a:latin typeface="Lucida Fax" pitchFamily="18" charset="0"/>
              </a:rPr>
              <a:t>16</a:t>
            </a:r>
            <a:r>
              <a:rPr lang="ru-RU" sz="3200" b="1" dirty="0" smtClean="0">
                <a:solidFill>
                  <a:srgbClr val="FFFF00"/>
                </a:solidFill>
                <a:latin typeface="Lucida Fax" pitchFamily="18" charset="0"/>
              </a:rPr>
              <a:t>Н</a:t>
            </a:r>
            <a:r>
              <a:rPr lang="ru-RU" b="1" dirty="0" smtClean="0">
                <a:solidFill>
                  <a:srgbClr val="FFFF00"/>
                </a:solidFill>
                <a:latin typeface="Lucida Fax" pitchFamily="18" charset="0"/>
              </a:rPr>
              <a:t>34</a:t>
            </a:r>
          </a:p>
          <a:p>
            <a:pPr algn="ctr"/>
            <a:r>
              <a:rPr lang="ru-RU" b="1" dirty="0" smtClean="0">
                <a:solidFill>
                  <a:srgbClr val="FFFF00"/>
                </a:solidFill>
              </a:rPr>
              <a:t>ГЕКСАДЕКАН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643306" y="2071678"/>
            <a:ext cx="2286016" cy="928694"/>
          </a:xfrm>
          <a:prstGeom prst="roundRect">
            <a:avLst/>
          </a:prstGeom>
          <a:gradFill flip="none" rotWithShape="1">
            <a:gsLst>
              <a:gs pos="0">
                <a:srgbClr val="3399FF"/>
              </a:gs>
              <a:gs pos="16000">
                <a:srgbClr val="00CCCC"/>
              </a:gs>
              <a:gs pos="47000">
                <a:srgbClr val="9999FF"/>
              </a:gs>
              <a:gs pos="60001">
                <a:srgbClr val="2E6792"/>
              </a:gs>
              <a:gs pos="71001">
                <a:srgbClr val="3333CC"/>
              </a:gs>
              <a:gs pos="81000">
                <a:srgbClr val="1170FF"/>
              </a:gs>
              <a:gs pos="100000">
                <a:srgbClr val="006699"/>
              </a:gs>
            </a:gsLst>
            <a:path path="circle">
              <a:fillToRect l="100000" t="100000"/>
            </a:path>
            <a:tileRect r="-100000" b="-100000"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accent3"/>
                </a:solidFill>
                <a:latin typeface="Lucida Fax" pitchFamily="18" charset="0"/>
                <a:cs typeface="Times New Roman" pitchFamily="18" charset="0"/>
              </a:rPr>
              <a:t>С</a:t>
            </a:r>
            <a:r>
              <a:rPr lang="ru-RU" b="1" dirty="0" smtClean="0">
                <a:solidFill>
                  <a:schemeClr val="accent3"/>
                </a:solidFill>
                <a:latin typeface="Lucida Fax" pitchFamily="18" charset="0"/>
                <a:cs typeface="Times New Roman" pitchFamily="18" charset="0"/>
              </a:rPr>
              <a:t>8</a:t>
            </a:r>
            <a:r>
              <a:rPr lang="ru-RU" sz="3200" b="1" dirty="0" smtClean="0">
                <a:solidFill>
                  <a:schemeClr val="accent3"/>
                </a:solidFill>
                <a:latin typeface="Lucida Fax" pitchFamily="18" charset="0"/>
                <a:cs typeface="Times New Roman" pitchFamily="18" charset="0"/>
              </a:rPr>
              <a:t>Н</a:t>
            </a:r>
            <a:r>
              <a:rPr lang="ru-RU" b="1" dirty="0" smtClean="0">
                <a:solidFill>
                  <a:schemeClr val="accent3"/>
                </a:solidFill>
                <a:latin typeface="Lucida Fax" pitchFamily="18" charset="0"/>
                <a:cs typeface="Times New Roman" pitchFamily="18" charset="0"/>
              </a:rPr>
              <a:t>18</a:t>
            </a:r>
          </a:p>
          <a:p>
            <a:pPr algn="ctr"/>
            <a:r>
              <a:rPr lang="ru-RU" b="1" dirty="0" smtClean="0">
                <a:solidFill>
                  <a:schemeClr val="accent3"/>
                </a:solidFill>
                <a:cs typeface="Times New Roman" pitchFamily="18" charset="0"/>
              </a:rPr>
              <a:t>ОКТАН</a:t>
            </a:r>
            <a:endParaRPr lang="ru-RU" dirty="0">
              <a:solidFill>
                <a:schemeClr val="accent3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500826" y="2071678"/>
            <a:ext cx="2357454" cy="928694"/>
          </a:xfrm>
          <a:prstGeom prst="roundRect">
            <a:avLst/>
          </a:prstGeom>
          <a:gradFill flip="none" rotWithShape="1">
            <a:gsLst>
              <a:gs pos="0">
                <a:srgbClr val="3399FF"/>
              </a:gs>
              <a:gs pos="16000">
                <a:srgbClr val="00CCCC"/>
              </a:gs>
              <a:gs pos="47000">
                <a:srgbClr val="9999FF"/>
              </a:gs>
              <a:gs pos="60001">
                <a:srgbClr val="2E6792"/>
              </a:gs>
              <a:gs pos="71001">
                <a:srgbClr val="3333CC"/>
              </a:gs>
              <a:gs pos="81000">
                <a:srgbClr val="1170FF"/>
              </a:gs>
              <a:gs pos="100000">
                <a:srgbClr val="006699"/>
              </a:gs>
            </a:gsLst>
            <a:path path="circle">
              <a:fillToRect l="100000" t="100000"/>
            </a:path>
            <a:tileRect r="-100000" b="-100000"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Lucida Fax" pitchFamily="18" charset="0"/>
                <a:cs typeface="Times New Roman" pitchFamily="18" charset="0"/>
              </a:rPr>
              <a:t>С</a:t>
            </a:r>
            <a:r>
              <a:rPr lang="ru-RU" b="1" dirty="0" smtClean="0">
                <a:latin typeface="Lucida Fax" pitchFamily="18" charset="0"/>
                <a:cs typeface="Times New Roman" pitchFamily="18" charset="0"/>
              </a:rPr>
              <a:t>8</a:t>
            </a:r>
            <a:r>
              <a:rPr lang="ru-RU" sz="3200" b="1" dirty="0" smtClean="0">
                <a:latin typeface="Lucida Fax" pitchFamily="18" charset="0"/>
                <a:cs typeface="Times New Roman" pitchFamily="18" charset="0"/>
              </a:rPr>
              <a:t>Н</a:t>
            </a:r>
            <a:r>
              <a:rPr lang="ru-RU" b="1" dirty="0" smtClean="0">
                <a:latin typeface="Lucida Fax" pitchFamily="18" charset="0"/>
                <a:cs typeface="Times New Roman" pitchFamily="18" charset="0"/>
              </a:rPr>
              <a:t>16</a:t>
            </a:r>
          </a:p>
          <a:p>
            <a:pPr algn="ctr"/>
            <a:r>
              <a:rPr lang="ru-RU" b="1" dirty="0" smtClean="0">
                <a:cs typeface="Times New Roman" pitchFamily="18" charset="0"/>
              </a:rPr>
              <a:t>ОКТЕН</a:t>
            </a:r>
            <a:endParaRPr lang="ru-RU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42910" y="3786190"/>
            <a:ext cx="2357454" cy="928694"/>
          </a:xfrm>
          <a:prstGeom prst="roundRect">
            <a:avLst/>
          </a:prstGeom>
          <a:gradFill>
            <a:gsLst>
              <a:gs pos="0">
                <a:srgbClr val="3399FF"/>
              </a:gs>
              <a:gs pos="16000">
                <a:srgbClr val="00CCCC"/>
              </a:gs>
              <a:gs pos="47000">
                <a:srgbClr val="9999FF"/>
              </a:gs>
              <a:gs pos="60001">
                <a:srgbClr val="2E6792"/>
              </a:gs>
              <a:gs pos="71001">
                <a:srgbClr val="3333CC"/>
              </a:gs>
              <a:gs pos="81000">
                <a:srgbClr val="1170FF"/>
              </a:gs>
              <a:gs pos="100000">
                <a:srgbClr val="006699"/>
              </a:gs>
            </a:gsLst>
            <a:path path="circle">
              <a:fillToRect l="100000" t="100000"/>
            </a:path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  <a:latin typeface="Lucida Fax" pitchFamily="18" charset="0"/>
                <a:cs typeface="Times New Roman" pitchFamily="18" charset="0"/>
              </a:rPr>
              <a:t>С</a:t>
            </a:r>
            <a:r>
              <a:rPr lang="ru-RU" b="1" dirty="0" smtClean="0">
                <a:solidFill>
                  <a:srgbClr val="FFFF00"/>
                </a:solidFill>
                <a:latin typeface="Lucida Fax" pitchFamily="18" charset="0"/>
                <a:cs typeface="Times New Roman" pitchFamily="18" charset="0"/>
              </a:rPr>
              <a:t>8</a:t>
            </a:r>
            <a:r>
              <a:rPr lang="ru-RU" sz="3200" b="1" dirty="0" smtClean="0">
                <a:solidFill>
                  <a:srgbClr val="FFFF00"/>
                </a:solidFill>
                <a:latin typeface="Lucida Fax" pitchFamily="18" charset="0"/>
                <a:cs typeface="Times New Roman" pitchFamily="18" charset="0"/>
              </a:rPr>
              <a:t>Н</a:t>
            </a:r>
            <a:r>
              <a:rPr lang="ru-RU" b="1" dirty="0" smtClean="0">
                <a:solidFill>
                  <a:srgbClr val="FFFF00"/>
                </a:solidFill>
                <a:latin typeface="Lucida Fax" pitchFamily="18" charset="0"/>
                <a:cs typeface="Times New Roman" pitchFamily="18" charset="0"/>
              </a:rPr>
              <a:t>18</a:t>
            </a:r>
          </a:p>
          <a:p>
            <a:pPr algn="ctr"/>
            <a:r>
              <a:rPr lang="ru-RU" b="1" dirty="0" smtClean="0">
                <a:solidFill>
                  <a:srgbClr val="FFFF00"/>
                </a:solidFill>
                <a:cs typeface="Times New Roman" pitchFamily="18" charset="0"/>
              </a:rPr>
              <a:t>ОКТАН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714744" y="3786190"/>
            <a:ext cx="2286016" cy="1000132"/>
          </a:xfrm>
          <a:prstGeom prst="roundRect">
            <a:avLst/>
          </a:prstGeom>
          <a:gradFill>
            <a:gsLst>
              <a:gs pos="0">
                <a:srgbClr val="3399FF"/>
              </a:gs>
              <a:gs pos="16000">
                <a:srgbClr val="00CCCC"/>
              </a:gs>
              <a:gs pos="47000">
                <a:srgbClr val="9999FF"/>
              </a:gs>
              <a:gs pos="60001">
                <a:srgbClr val="2E6792"/>
              </a:gs>
              <a:gs pos="71001">
                <a:srgbClr val="3333CC"/>
              </a:gs>
              <a:gs pos="81000">
                <a:srgbClr val="1170FF"/>
              </a:gs>
              <a:gs pos="100000">
                <a:srgbClr val="006699"/>
              </a:gs>
            </a:gsLst>
            <a:path path="circle">
              <a:fillToRect l="100000" t="100000"/>
            </a:path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Lucida Fax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chemeClr val="accent3"/>
                </a:solidFill>
                <a:latin typeface="Lucida Fax" pitchFamily="18" charset="0"/>
                <a:cs typeface="Times New Roman" pitchFamily="18" charset="0"/>
              </a:rPr>
              <a:t>С</a:t>
            </a:r>
            <a:r>
              <a:rPr lang="ru-RU" sz="1400" b="1" dirty="0" smtClean="0">
                <a:solidFill>
                  <a:schemeClr val="accent3"/>
                </a:solidFill>
                <a:latin typeface="Lucida Fax" pitchFamily="18" charset="0"/>
                <a:cs typeface="Times New Roman" pitchFamily="18" charset="0"/>
              </a:rPr>
              <a:t>4</a:t>
            </a:r>
            <a:r>
              <a:rPr lang="ru-RU" sz="3200" b="1" dirty="0" smtClean="0">
                <a:solidFill>
                  <a:schemeClr val="accent3"/>
                </a:solidFill>
                <a:latin typeface="Lucida Fax" pitchFamily="18" charset="0"/>
                <a:cs typeface="Times New Roman" pitchFamily="18" charset="0"/>
              </a:rPr>
              <a:t>Н</a:t>
            </a:r>
            <a:r>
              <a:rPr lang="ru-RU" sz="1400" b="1" dirty="0" smtClean="0">
                <a:solidFill>
                  <a:schemeClr val="accent3"/>
                </a:solidFill>
                <a:latin typeface="Lucida Fax" pitchFamily="18" charset="0"/>
                <a:cs typeface="Times New Roman" pitchFamily="18" charset="0"/>
              </a:rPr>
              <a:t>10</a:t>
            </a:r>
          </a:p>
          <a:p>
            <a:pPr algn="ctr"/>
            <a:r>
              <a:rPr lang="ru-RU" sz="1400" b="1" dirty="0" smtClean="0">
                <a:solidFill>
                  <a:schemeClr val="accent3"/>
                </a:solidFill>
                <a:latin typeface="Lucida Fax" pitchFamily="18" charset="0"/>
                <a:cs typeface="Times New Roman" pitchFamily="18" charset="0"/>
              </a:rPr>
              <a:t>БУТАН</a:t>
            </a:r>
            <a:r>
              <a:rPr lang="ru-RU" dirty="0" smtClean="0">
                <a:solidFill>
                  <a:schemeClr val="accent3"/>
                </a:solidFill>
                <a:latin typeface="Lucida Fax" pitchFamily="18" charset="0"/>
                <a:cs typeface="Times New Roman" pitchFamily="18" charset="0"/>
              </a:rPr>
              <a:t> </a:t>
            </a:r>
            <a:endParaRPr lang="ru-RU" dirty="0">
              <a:solidFill>
                <a:schemeClr val="accent3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643702" y="3786190"/>
            <a:ext cx="2214578" cy="1000132"/>
          </a:xfrm>
          <a:prstGeom prst="roundRect">
            <a:avLst/>
          </a:prstGeom>
          <a:gradFill>
            <a:gsLst>
              <a:gs pos="0">
                <a:srgbClr val="3399FF"/>
              </a:gs>
              <a:gs pos="16000">
                <a:srgbClr val="00CCCC"/>
              </a:gs>
              <a:gs pos="47000">
                <a:srgbClr val="9999FF"/>
              </a:gs>
              <a:gs pos="60001">
                <a:srgbClr val="2E6792"/>
              </a:gs>
              <a:gs pos="71001">
                <a:srgbClr val="3333CC"/>
              </a:gs>
              <a:gs pos="81000">
                <a:srgbClr val="1170FF"/>
              </a:gs>
              <a:gs pos="100000">
                <a:srgbClr val="006699"/>
              </a:gs>
            </a:gsLst>
            <a:path path="circle">
              <a:fillToRect l="100000" t="100000"/>
            </a:path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Lucida Fax" pitchFamily="18" charset="0"/>
                <a:cs typeface="Times New Roman" pitchFamily="18" charset="0"/>
              </a:rPr>
              <a:t>С</a:t>
            </a:r>
            <a:r>
              <a:rPr lang="ru-RU" sz="1400" b="1" dirty="0" smtClean="0">
                <a:latin typeface="Lucida Fax" pitchFamily="18" charset="0"/>
                <a:cs typeface="Times New Roman" pitchFamily="18" charset="0"/>
              </a:rPr>
              <a:t>4</a:t>
            </a:r>
            <a:r>
              <a:rPr lang="ru-RU" sz="3200" b="1" dirty="0" smtClean="0">
                <a:latin typeface="Lucida Fax" pitchFamily="18" charset="0"/>
                <a:cs typeface="Times New Roman" pitchFamily="18" charset="0"/>
              </a:rPr>
              <a:t>Н</a:t>
            </a:r>
            <a:r>
              <a:rPr lang="ru-RU" sz="1400" b="1" dirty="0" smtClean="0">
                <a:latin typeface="Lucida Fax" pitchFamily="18" charset="0"/>
                <a:cs typeface="Times New Roman" pitchFamily="18" charset="0"/>
              </a:rPr>
              <a:t>8</a:t>
            </a:r>
          </a:p>
          <a:p>
            <a:pPr algn="ctr"/>
            <a:r>
              <a:rPr lang="ru-RU" sz="1400" b="1" dirty="0" smtClean="0">
                <a:cs typeface="Times New Roman" pitchFamily="18" charset="0"/>
              </a:rPr>
              <a:t>БУТЕН</a:t>
            </a:r>
            <a:endParaRPr lang="ru-RU" sz="1400" b="1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714348" y="5357826"/>
            <a:ext cx="2286016" cy="928694"/>
          </a:xfrm>
          <a:prstGeom prst="roundRect">
            <a:avLst/>
          </a:prstGeom>
          <a:gradFill>
            <a:gsLst>
              <a:gs pos="0">
                <a:srgbClr val="3399FF"/>
              </a:gs>
              <a:gs pos="16000">
                <a:srgbClr val="00CCCC"/>
              </a:gs>
              <a:gs pos="47000">
                <a:srgbClr val="9999FF"/>
              </a:gs>
              <a:gs pos="60001">
                <a:srgbClr val="2E6792"/>
              </a:gs>
              <a:gs pos="71001">
                <a:srgbClr val="3333CC"/>
              </a:gs>
              <a:gs pos="81000">
                <a:srgbClr val="1170FF"/>
              </a:gs>
              <a:gs pos="100000">
                <a:srgbClr val="006699"/>
              </a:gs>
            </a:gsLst>
            <a:path path="circle">
              <a:fillToRect l="100000" t="100000"/>
            </a:path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  <a:latin typeface="Lucida Fax" pitchFamily="18" charset="0"/>
                <a:cs typeface="Times New Roman" pitchFamily="18" charset="0"/>
              </a:rPr>
              <a:t>С</a:t>
            </a:r>
            <a:r>
              <a:rPr lang="ru-RU" b="1" dirty="0" smtClean="0">
                <a:solidFill>
                  <a:srgbClr val="FFFF00"/>
                </a:solidFill>
                <a:latin typeface="Lucida Fax" pitchFamily="18" charset="0"/>
                <a:cs typeface="Times New Roman" pitchFamily="18" charset="0"/>
              </a:rPr>
              <a:t>4</a:t>
            </a:r>
            <a:r>
              <a:rPr lang="ru-RU" sz="3200" b="1" dirty="0" smtClean="0">
                <a:solidFill>
                  <a:srgbClr val="FFFF00"/>
                </a:solidFill>
                <a:latin typeface="Lucida Fax" pitchFamily="18" charset="0"/>
                <a:cs typeface="Times New Roman" pitchFamily="18" charset="0"/>
              </a:rPr>
              <a:t>Н</a:t>
            </a:r>
            <a:r>
              <a:rPr lang="ru-RU" b="1" dirty="0" smtClean="0">
                <a:solidFill>
                  <a:srgbClr val="FFFF00"/>
                </a:solidFill>
                <a:latin typeface="Lucida Fax" pitchFamily="18" charset="0"/>
                <a:cs typeface="Times New Roman" pitchFamily="18" charset="0"/>
              </a:rPr>
              <a:t>10</a:t>
            </a:r>
          </a:p>
          <a:p>
            <a:pPr algn="ctr"/>
            <a:r>
              <a:rPr lang="ru-RU" b="1" dirty="0" smtClean="0">
                <a:solidFill>
                  <a:srgbClr val="FFFF00"/>
                </a:solidFill>
                <a:cs typeface="Times New Roman" pitchFamily="18" charset="0"/>
              </a:rPr>
              <a:t>БУТАН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714744" y="5357826"/>
            <a:ext cx="2214578" cy="1000132"/>
          </a:xfrm>
          <a:prstGeom prst="roundRect">
            <a:avLst/>
          </a:prstGeom>
          <a:gradFill>
            <a:gsLst>
              <a:gs pos="0">
                <a:srgbClr val="3399FF"/>
              </a:gs>
              <a:gs pos="16000">
                <a:srgbClr val="00CCCC"/>
              </a:gs>
              <a:gs pos="47000">
                <a:srgbClr val="9999FF"/>
              </a:gs>
              <a:gs pos="60001">
                <a:srgbClr val="2E6792"/>
              </a:gs>
              <a:gs pos="71001">
                <a:srgbClr val="3333CC"/>
              </a:gs>
              <a:gs pos="81000">
                <a:srgbClr val="1170FF"/>
              </a:gs>
              <a:gs pos="100000">
                <a:srgbClr val="006699"/>
              </a:gs>
            </a:gsLst>
            <a:path path="circle">
              <a:fillToRect l="100000" t="100000"/>
            </a:path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accent3"/>
                </a:solidFill>
                <a:latin typeface="Lucida Fax" pitchFamily="18" charset="0"/>
                <a:cs typeface="Times New Roman" pitchFamily="18" charset="0"/>
              </a:rPr>
              <a:t>С</a:t>
            </a:r>
            <a:r>
              <a:rPr lang="ru-RU" sz="1400" b="1" dirty="0" smtClean="0">
                <a:solidFill>
                  <a:schemeClr val="accent3"/>
                </a:solidFill>
                <a:latin typeface="Lucida Fax" pitchFamily="18" charset="0"/>
                <a:cs typeface="Times New Roman" pitchFamily="18" charset="0"/>
              </a:rPr>
              <a:t>2</a:t>
            </a:r>
            <a:r>
              <a:rPr lang="ru-RU" sz="3200" b="1" dirty="0" smtClean="0">
                <a:solidFill>
                  <a:schemeClr val="accent3"/>
                </a:solidFill>
                <a:latin typeface="Lucida Fax" pitchFamily="18" charset="0"/>
                <a:cs typeface="Times New Roman" pitchFamily="18" charset="0"/>
              </a:rPr>
              <a:t>Н</a:t>
            </a:r>
            <a:r>
              <a:rPr lang="ru-RU" sz="1400" b="1" dirty="0" smtClean="0">
                <a:solidFill>
                  <a:schemeClr val="accent3"/>
                </a:solidFill>
                <a:latin typeface="Lucida Fax" pitchFamily="18" charset="0"/>
                <a:cs typeface="Times New Roman" pitchFamily="18" charset="0"/>
              </a:rPr>
              <a:t>6</a:t>
            </a:r>
          </a:p>
          <a:p>
            <a:pPr algn="ctr"/>
            <a:r>
              <a:rPr lang="ru-RU" sz="1400" b="1" dirty="0" smtClean="0">
                <a:solidFill>
                  <a:schemeClr val="accent3"/>
                </a:solidFill>
                <a:cs typeface="Times New Roman" pitchFamily="18" charset="0"/>
              </a:rPr>
              <a:t>ЭТАН</a:t>
            </a:r>
            <a:endParaRPr lang="ru-RU" sz="1400" dirty="0">
              <a:solidFill>
                <a:schemeClr val="accent3"/>
              </a:solidFill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6643702" y="5429264"/>
            <a:ext cx="2214578" cy="1000132"/>
          </a:xfrm>
          <a:prstGeom prst="roundRect">
            <a:avLst/>
          </a:prstGeom>
          <a:gradFill>
            <a:gsLst>
              <a:gs pos="0">
                <a:srgbClr val="3399FF"/>
              </a:gs>
              <a:gs pos="16000">
                <a:srgbClr val="00CCCC"/>
              </a:gs>
              <a:gs pos="47000">
                <a:srgbClr val="9999FF"/>
              </a:gs>
              <a:gs pos="60001">
                <a:srgbClr val="2E6792"/>
              </a:gs>
              <a:gs pos="71001">
                <a:srgbClr val="3333CC"/>
              </a:gs>
              <a:gs pos="81000">
                <a:srgbClr val="1170FF"/>
              </a:gs>
              <a:gs pos="100000">
                <a:srgbClr val="006699"/>
              </a:gs>
            </a:gsLst>
            <a:path path="circle">
              <a:fillToRect l="100000" t="100000"/>
            </a:path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Lucida Fax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atin typeface="Lucida Fax" pitchFamily="18" charset="0"/>
                <a:cs typeface="Times New Roman" pitchFamily="18" charset="0"/>
              </a:rPr>
              <a:t>С</a:t>
            </a:r>
            <a:r>
              <a:rPr lang="ru-RU" sz="1400" b="1" dirty="0" smtClean="0">
                <a:latin typeface="Lucida Fax" pitchFamily="18" charset="0"/>
                <a:cs typeface="Times New Roman" pitchFamily="18" charset="0"/>
              </a:rPr>
              <a:t>2</a:t>
            </a:r>
            <a:r>
              <a:rPr lang="ru-RU" sz="3200" b="1" dirty="0" smtClean="0">
                <a:latin typeface="Lucida Fax" pitchFamily="18" charset="0"/>
                <a:cs typeface="Times New Roman" pitchFamily="18" charset="0"/>
              </a:rPr>
              <a:t>Н</a:t>
            </a:r>
            <a:r>
              <a:rPr lang="ru-RU" sz="1400" b="1" dirty="0" smtClean="0">
                <a:latin typeface="Lucida Fax" pitchFamily="18" charset="0"/>
                <a:cs typeface="Times New Roman" pitchFamily="18" charset="0"/>
              </a:rPr>
              <a:t>4</a:t>
            </a:r>
          </a:p>
          <a:p>
            <a:pPr algn="ctr"/>
            <a:r>
              <a:rPr lang="ru-RU" sz="1400" b="1" dirty="0" smtClean="0">
                <a:cs typeface="Times New Roman" pitchFamily="18" charset="0"/>
              </a:rPr>
              <a:t>ЭТЕН</a:t>
            </a:r>
            <a:endParaRPr lang="ru-RU" sz="1400" b="1" dirty="0"/>
          </a:p>
        </p:txBody>
      </p:sp>
      <p:sp>
        <p:nvSpPr>
          <p:cNvPr id="21" name="Стрелка вправо 20"/>
          <p:cNvSpPr/>
          <p:nvPr/>
        </p:nvSpPr>
        <p:spPr>
          <a:xfrm>
            <a:off x="3071802" y="2357430"/>
            <a:ext cx="571504" cy="285752"/>
          </a:xfrm>
          <a:prstGeom prst="rightArrow">
            <a:avLst/>
          </a:prstGeom>
          <a:gradFill>
            <a:gsLst>
              <a:gs pos="0">
                <a:srgbClr val="3399FF"/>
              </a:gs>
              <a:gs pos="16000">
                <a:srgbClr val="00CCCC"/>
              </a:gs>
              <a:gs pos="47000">
                <a:srgbClr val="9999FF"/>
              </a:gs>
              <a:gs pos="60001">
                <a:srgbClr val="2E6792"/>
              </a:gs>
              <a:gs pos="71001">
                <a:srgbClr val="3333CC"/>
              </a:gs>
              <a:gs pos="81000">
                <a:srgbClr val="1170FF"/>
              </a:gs>
              <a:gs pos="100000">
                <a:srgbClr val="006699"/>
              </a:gs>
            </a:gsLst>
            <a:path path="circle">
              <a:fillToRect l="100000" t="10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люс 21"/>
          <p:cNvSpPr/>
          <p:nvPr/>
        </p:nvSpPr>
        <p:spPr>
          <a:xfrm>
            <a:off x="5929322" y="2285992"/>
            <a:ext cx="571504" cy="500066"/>
          </a:xfrm>
          <a:prstGeom prst="mathPlus">
            <a:avLst/>
          </a:prstGeom>
          <a:gradFill>
            <a:gsLst>
              <a:gs pos="0">
                <a:srgbClr val="3399FF"/>
              </a:gs>
              <a:gs pos="16000">
                <a:srgbClr val="00CCCC"/>
              </a:gs>
              <a:gs pos="47000">
                <a:srgbClr val="9999FF"/>
              </a:gs>
              <a:gs pos="60001">
                <a:srgbClr val="2E6792"/>
              </a:gs>
              <a:gs pos="71001">
                <a:srgbClr val="3333CC"/>
              </a:gs>
              <a:gs pos="81000">
                <a:srgbClr val="1170FF"/>
              </a:gs>
              <a:gs pos="100000">
                <a:srgbClr val="006699"/>
              </a:gs>
            </a:gsLst>
            <a:path path="circle">
              <a:fillToRect l="100000" t="10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Штриховая стрелка вправо 22"/>
          <p:cNvSpPr/>
          <p:nvPr/>
        </p:nvSpPr>
        <p:spPr>
          <a:xfrm>
            <a:off x="3071802" y="4214818"/>
            <a:ext cx="642942" cy="285752"/>
          </a:xfrm>
          <a:prstGeom prst="stripedRightArrow">
            <a:avLst/>
          </a:prstGeom>
          <a:gradFill>
            <a:gsLst>
              <a:gs pos="0">
                <a:srgbClr val="3399FF"/>
              </a:gs>
              <a:gs pos="16000">
                <a:srgbClr val="00CCCC"/>
              </a:gs>
              <a:gs pos="47000">
                <a:srgbClr val="9999FF"/>
              </a:gs>
              <a:gs pos="60001">
                <a:srgbClr val="2E6792"/>
              </a:gs>
              <a:gs pos="71001">
                <a:srgbClr val="3333CC"/>
              </a:gs>
              <a:gs pos="81000">
                <a:srgbClr val="1170FF"/>
              </a:gs>
              <a:gs pos="100000">
                <a:srgbClr val="006699"/>
              </a:gs>
            </a:gsLst>
            <a:path path="circle">
              <a:fillToRect l="100000" t="10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люс 23"/>
          <p:cNvSpPr/>
          <p:nvPr/>
        </p:nvSpPr>
        <p:spPr>
          <a:xfrm>
            <a:off x="6072198" y="4071942"/>
            <a:ext cx="500066" cy="571504"/>
          </a:xfrm>
          <a:prstGeom prst="mathPlus">
            <a:avLst/>
          </a:prstGeom>
          <a:gradFill>
            <a:gsLst>
              <a:gs pos="0">
                <a:srgbClr val="3399FF"/>
              </a:gs>
              <a:gs pos="16000">
                <a:srgbClr val="00CCCC"/>
              </a:gs>
              <a:gs pos="47000">
                <a:srgbClr val="9999FF"/>
              </a:gs>
              <a:gs pos="60001">
                <a:srgbClr val="2E6792"/>
              </a:gs>
              <a:gs pos="71001">
                <a:srgbClr val="3333CC"/>
              </a:gs>
              <a:gs pos="81000">
                <a:srgbClr val="1170FF"/>
              </a:gs>
              <a:gs pos="100000">
                <a:srgbClr val="006699"/>
              </a:gs>
            </a:gsLst>
            <a:path path="circle">
              <a:fillToRect l="100000" t="10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Штриховая стрелка вправо 24"/>
          <p:cNvSpPr/>
          <p:nvPr/>
        </p:nvSpPr>
        <p:spPr>
          <a:xfrm>
            <a:off x="3071802" y="5786454"/>
            <a:ext cx="642942" cy="357190"/>
          </a:xfrm>
          <a:prstGeom prst="stripedRightArrow">
            <a:avLst/>
          </a:prstGeom>
          <a:gradFill>
            <a:gsLst>
              <a:gs pos="0">
                <a:srgbClr val="3399FF"/>
              </a:gs>
              <a:gs pos="16000">
                <a:srgbClr val="00CCCC"/>
              </a:gs>
              <a:gs pos="47000">
                <a:srgbClr val="9999FF"/>
              </a:gs>
              <a:gs pos="60001">
                <a:srgbClr val="2E6792"/>
              </a:gs>
              <a:gs pos="71001">
                <a:srgbClr val="3333CC"/>
              </a:gs>
              <a:gs pos="81000">
                <a:srgbClr val="1170FF"/>
              </a:gs>
              <a:gs pos="100000">
                <a:srgbClr val="006699"/>
              </a:gs>
            </a:gsLst>
            <a:path path="circle">
              <a:fillToRect l="100000" t="10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люс 25"/>
          <p:cNvSpPr/>
          <p:nvPr/>
        </p:nvSpPr>
        <p:spPr>
          <a:xfrm>
            <a:off x="6072198" y="5643578"/>
            <a:ext cx="500066" cy="571504"/>
          </a:xfrm>
          <a:prstGeom prst="mathPlus">
            <a:avLst/>
          </a:prstGeom>
          <a:gradFill>
            <a:gsLst>
              <a:gs pos="0">
                <a:srgbClr val="3399FF"/>
              </a:gs>
              <a:gs pos="16000">
                <a:srgbClr val="00CCCC"/>
              </a:gs>
              <a:gs pos="47000">
                <a:srgbClr val="9999FF"/>
              </a:gs>
              <a:gs pos="60001">
                <a:srgbClr val="2E6792"/>
              </a:gs>
              <a:gs pos="71001">
                <a:srgbClr val="3333CC"/>
              </a:gs>
              <a:gs pos="81000">
                <a:srgbClr val="1170FF"/>
              </a:gs>
              <a:gs pos="100000">
                <a:srgbClr val="006699"/>
              </a:gs>
            </a:gsLst>
            <a:path path="circle">
              <a:fillToRect l="100000" t="10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custDataLst>
      <p:tags r:id="rId1"/>
    </p:custDataLst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000" b="1" dirty="0" smtClean="0">
                <a:solidFill>
                  <a:schemeClr val="accent3">
                    <a:lumMod val="95000"/>
                  </a:schemeClr>
                </a:solidFill>
              </a:rPr>
              <a:t>Пользуясь раздаточным материалом сравните термический и каталитический крекинг</a:t>
            </a:r>
            <a:endParaRPr lang="ru-RU" sz="4000" b="1" dirty="0">
              <a:solidFill>
                <a:schemeClr val="accent3">
                  <a:lumMod val="95000"/>
                </a:schemeClr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40" name="Rectangle 4"/>
          <p:cNvSpPr>
            <a:spLocks noGrp="1" noChangeArrowheads="1"/>
          </p:cNvSpPr>
          <p:nvPr>
            <p:ph type="title"/>
          </p:nvPr>
        </p:nvSpPr>
        <p:spPr>
          <a:xfrm>
            <a:off x="1258888" y="1557338"/>
            <a:ext cx="7313612" cy="568325"/>
          </a:xfrm>
        </p:spPr>
        <p:txBody>
          <a:bodyPr/>
          <a:lstStyle/>
          <a:p>
            <a:pPr algn="ctr"/>
            <a:r>
              <a:rPr lang="ru-RU" sz="3200" b="1" i="1">
                <a:solidFill>
                  <a:schemeClr val="tx1"/>
                </a:solidFill>
              </a:rPr>
              <a:t>Сравнение видов крекинга</a:t>
            </a:r>
          </a:p>
        </p:txBody>
      </p:sp>
      <p:graphicFrame>
        <p:nvGraphicFramePr>
          <p:cNvPr id="193586" name="Group 50"/>
          <p:cNvGraphicFramePr>
            <a:graphicFrameLocks noGrp="1"/>
          </p:cNvGraphicFramePr>
          <p:nvPr>
            <p:ph idx="1"/>
          </p:nvPr>
        </p:nvGraphicFramePr>
        <p:xfrm>
          <a:off x="571472" y="1857363"/>
          <a:ext cx="8001028" cy="4449140"/>
        </p:xfrm>
        <a:graphic>
          <a:graphicData uri="http://schemas.openxmlformats.org/drawingml/2006/table">
            <a:tbl>
              <a:tblPr>
                <a:effectLst>
                  <a:innerShdw blurRad="114300">
                    <a:schemeClr val="bg1">
                      <a:lumMod val="50000"/>
                    </a:schemeClr>
                  </a:innerShdw>
                </a:effectLst>
              </a:tblPr>
              <a:tblGrid>
                <a:gridCol w="4001383"/>
                <a:gridCol w="3999645"/>
              </a:tblGrid>
              <a:tr h="6144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Термический крекинг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Каталитический крекинг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81244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Протекает медленно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(470-550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°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С)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Протекает быстрее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(450-500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°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С, катализатор)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</a:tr>
              <a:tr h="11374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Образуются непредельные углеводороды с неразветвленной цепью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Образуются углеводороды  разветвленного строения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</a:tr>
              <a:tr h="74744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Бензин обладает высокой детонационной стойкостью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Бензин более высокой детонационной стойкости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</a:tr>
              <a:tr h="11374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Бензин неустойчив при хранении (добавление антиокислителей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charset="0"/>
                        </a:rPr>
                        <a:t>Бензин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устойчив при хранении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sp>
        <p:nvSpPr>
          <p:cNvPr id="193588" name="Rectangle 52"/>
          <p:cNvSpPr>
            <a:spLocks noChangeArrowheads="1"/>
          </p:cNvSpPr>
          <p:nvPr/>
        </p:nvSpPr>
        <p:spPr bwMode="auto">
          <a:xfrm>
            <a:off x="1285852" y="428604"/>
            <a:ext cx="44640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ru-RU" sz="6600" b="1" dirty="0" smtClean="0">
                <a:solidFill>
                  <a:srgbClr val="FFFF00"/>
                </a:solidFill>
              </a:rPr>
              <a:t>Проверка</a:t>
            </a:r>
            <a:r>
              <a:rPr lang="ru-RU" sz="6600" b="1" dirty="0" smtClean="0">
                <a:solidFill>
                  <a:srgbClr val="FFFF00"/>
                </a:solidFill>
                <a:latin typeface="Arial" charset="0"/>
              </a:rPr>
              <a:t> </a:t>
            </a:r>
            <a:endParaRPr lang="ru-RU" sz="6600" b="1" dirty="0">
              <a:solidFill>
                <a:srgbClr val="FFFF00"/>
              </a:solidFill>
              <a:latin typeface="Arial" charset="0"/>
            </a:endParaRP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3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3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358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59" name="Rectangle 15"/>
          <p:cNvSpPr>
            <a:spLocks noGrp="1" noChangeArrowheads="1"/>
          </p:cNvSpPr>
          <p:nvPr>
            <p:ph type="title"/>
          </p:nvPr>
        </p:nvSpPr>
        <p:spPr>
          <a:xfrm>
            <a:off x="0" y="285728"/>
            <a:ext cx="6264275" cy="928694"/>
          </a:xfrm>
        </p:spPr>
        <p:txBody>
          <a:bodyPr/>
          <a:lstStyle/>
          <a:p>
            <a:r>
              <a:rPr lang="ru-RU" sz="3600" b="1" i="1" dirty="0">
                <a:solidFill>
                  <a:srgbClr val="FFFF00"/>
                </a:solidFill>
              </a:rPr>
              <a:t>Сравнение выхода бензина</a:t>
            </a:r>
          </a:p>
        </p:txBody>
      </p:sp>
      <p:graphicFrame>
        <p:nvGraphicFramePr>
          <p:cNvPr id="210958" name="Object 14"/>
          <p:cNvGraphicFramePr>
            <a:graphicFrameLocks noChangeAspect="1"/>
          </p:cNvGraphicFramePr>
          <p:nvPr>
            <p:ph idx="1"/>
          </p:nvPr>
        </p:nvGraphicFramePr>
        <p:xfrm>
          <a:off x="827088" y="1484313"/>
          <a:ext cx="8027987" cy="4521200"/>
        </p:xfrm>
        <a:graphic>
          <a:graphicData uri="http://schemas.openxmlformats.org/presentationml/2006/ole">
            <p:oleObj spid="_x0000_s13314" name="Диаграмма" r:id="rId4" imgW="4676851" imgH="2866949" progId="Excel.Sheet.8">
              <p:embed/>
            </p:oleObj>
          </a:graphicData>
        </a:graphic>
      </p:graphicFrame>
    </p:spTree>
    <p:custDataLst>
      <p:tags r:id="rId2"/>
    </p:custDataLst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-142908" y="928670"/>
            <a:ext cx="8229600" cy="4525963"/>
          </a:xfrm>
        </p:spPr>
        <p:txBody>
          <a:bodyPr/>
          <a:lstStyle/>
          <a:p>
            <a:r>
              <a:rPr lang="ru-RU" sz="2800" b="1" u="sng" dirty="0">
                <a:solidFill>
                  <a:schemeClr val="accent3">
                    <a:lumMod val="95000"/>
                  </a:schemeClr>
                </a:solidFill>
                <a:latin typeface="+mn-lt"/>
                <a:ea typeface="+mn-ea"/>
                <a:cs typeface="+mn-cs"/>
              </a:rPr>
              <a:t>Пиролиз</a:t>
            </a:r>
            <a:r>
              <a:rPr lang="ru-RU" sz="2800" dirty="0">
                <a:solidFill>
                  <a:srgbClr val="FFFF00"/>
                </a:solidFill>
                <a:latin typeface="+mn-lt"/>
                <a:ea typeface="+mn-ea"/>
                <a:cs typeface="+mn-cs"/>
              </a:rPr>
              <a:t>- наиболее жесткая форма термического крекинга, </a:t>
            </a:r>
            <a:r>
              <a:rPr lang="ru-RU" sz="2800" dirty="0" smtClean="0">
                <a:solidFill>
                  <a:srgbClr val="FFFF00"/>
                </a:solidFill>
              </a:rPr>
              <a:t>Т</a:t>
            </a:r>
            <a:r>
              <a:rPr lang="ru-RU" sz="2800" dirty="0" smtClean="0">
                <a:solidFill>
                  <a:srgbClr val="FFFF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800" dirty="0" smtClean="0">
                <a:solidFill>
                  <a:srgbClr val="FFFF00"/>
                </a:solidFill>
              </a:rPr>
              <a:t>&gt;</a:t>
            </a:r>
            <a:r>
              <a:rPr lang="ru-RU" sz="2800" dirty="0" smtClean="0">
                <a:solidFill>
                  <a:srgbClr val="FFFF00"/>
                </a:solidFill>
                <a:latin typeface="+mn-lt"/>
                <a:ea typeface="+mn-ea"/>
                <a:cs typeface="+mn-cs"/>
              </a:rPr>
              <a:t> 700</a:t>
            </a:r>
            <a:r>
              <a:rPr lang="ru-RU" sz="2800" baseline="30000" dirty="0" smtClean="0">
                <a:solidFill>
                  <a:srgbClr val="FFFF00"/>
                </a:solidFill>
                <a:latin typeface="+mn-lt"/>
                <a:ea typeface="+mn-ea"/>
                <a:cs typeface="+mn-cs"/>
              </a:rPr>
              <a:t>0</a:t>
            </a:r>
            <a:r>
              <a:rPr lang="ru-RU" sz="2800" dirty="0">
                <a:solidFill>
                  <a:srgbClr val="FFFF00"/>
                </a:solidFill>
                <a:latin typeface="+mn-lt"/>
                <a:ea typeface="+mn-ea"/>
                <a:cs typeface="+mn-cs"/>
              </a:rPr>
              <a:t>. Получают газообразные вещества (этилен, ацетилен). Сырье любое (от природного газа до нефти). </a:t>
            </a:r>
            <a:endParaRPr lang="ru-RU" sz="2800" dirty="0" smtClean="0">
              <a:solidFill>
                <a:srgbClr val="FFFF00"/>
              </a:solidFill>
              <a:latin typeface="+mn-lt"/>
              <a:ea typeface="+mn-ea"/>
              <a:cs typeface="+mn-cs"/>
            </a:endParaRPr>
          </a:p>
          <a:p>
            <a:pPr>
              <a:buNone/>
            </a:pPr>
            <a:endParaRPr lang="ru-RU" sz="2800" dirty="0">
              <a:solidFill>
                <a:srgbClr val="FFFF00"/>
              </a:solidFill>
              <a:latin typeface="+mn-lt"/>
              <a:ea typeface="+mn-ea"/>
              <a:cs typeface="+mn-cs"/>
            </a:endParaRPr>
          </a:p>
          <a:p>
            <a:r>
              <a:rPr lang="ru-RU" sz="2800" u="sng" dirty="0" err="1">
                <a:solidFill>
                  <a:schemeClr val="accent3">
                    <a:lumMod val="95000"/>
                  </a:schemeClr>
                </a:solidFill>
                <a:latin typeface="+mn-lt"/>
                <a:ea typeface="+mn-ea"/>
                <a:cs typeface="+mn-cs"/>
              </a:rPr>
              <a:t>Риформинг</a:t>
            </a:r>
            <a:r>
              <a:rPr lang="ru-RU" sz="2800" dirty="0">
                <a:solidFill>
                  <a:srgbClr val="FFFF00"/>
                </a:solidFill>
                <a:latin typeface="+mn-lt"/>
                <a:ea typeface="+mn-ea"/>
                <a:cs typeface="+mn-cs"/>
              </a:rPr>
              <a:t>- это процесс ароматизации бензина. Получают бензин высоких качеств и много ароматических углеводородов.</a:t>
            </a:r>
          </a:p>
          <a:p>
            <a:pPr>
              <a:buNone/>
            </a:pPr>
            <a:r>
              <a:rPr lang="ru-RU" sz="2800" dirty="0">
                <a:solidFill>
                  <a:srgbClr val="FFFF00"/>
                </a:solidFill>
                <a:latin typeface="+mn-lt"/>
                <a:ea typeface="+mn-ea"/>
                <a:cs typeface="+mn-cs"/>
              </a:rPr>
              <a:t> </a:t>
            </a:r>
            <a:endParaRPr lang="ru-RU" sz="2800" dirty="0"/>
          </a:p>
        </p:txBody>
      </p:sp>
      <p:pic>
        <p:nvPicPr>
          <p:cNvPr id="77826" name="Picture 2" descr="C:\Documents and Settings\User\Рабочий стол\открытый урок\pla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500570"/>
            <a:ext cx="2982962" cy="22193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7827" name="Picture 3" descr="C:\Documents and Settings\User\Рабочий стол\открытый урок\gaz_piroliz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29321" y="4643446"/>
            <a:ext cx="3214677" cy="22145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1000108"/>
          <a:ext cx="8401080" cy="51260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custDataLst>
      <p:tags r:id="rId1"/>
    </p:custData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142976" y="2357430"/>
            <a:ext cx="700092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chemeClr val="accent3">
                    <a:lumMod val="95000"/>
                  </a:schemeClr>
                </a:solidFill>
              </a:rPr>
              <a:t>Используя раздаточные материалы, учебник, атласы </a:t>
            </a:r>
            <a:r>
              <a:rPr lang="ru-RU" sz="4800" b="1" dirty="0" err="1" smtClean="0">
                <a:solidFill>
                  <a:schemeClr val="accent3">
                    <a:lumMod val="95000"/>
                  </a:schemeClr>
                </a:solidFill>
              </a:rPr>
              <a:t>опрелелите</a:t>
            </a:r>
            <a:r>
              <a:rPr lang="ru-RU" sz="4800" b="1" dirty="0" smtClean="0">
                <a:solidFill>
                  <a:schemeClr val="accent3">
                    <a:lumMod val="95000"/>
                  </a:schemeClr>
                </a:solidFill>
              </a:rPr>
              <a:t>:</a:t>
            </a:r>
            <a:endParaRPr lang="ru-RU" sz="4800" b="1" dirty="0">
              <a:solidFill>
                <a:schemeClr val="accent3">
                  <a:lumMod val="95000"/>
                </a:schemeClr>
              </a:solidFill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214422"/>
            <a:ext cx="8472518" cy="5286412"/>
          </a:xfrm>
        </p:spPr>
        <p:txBody>
          <a:bodyPr/>
          <a:lstStyle/>
          <a:p>
            <a:r>
              <a:rPr lang="ru-RU" dirty="0" smtClean="0"/>
              <a:t>  </a:t>
            </a:r>
            <a:r>
              <a:rPr lang="ru-RU" dirty="0" smtClean="0">
                <a:solidFill>
                  <a:schemeClr val="bg1"/>
                </a:solidFill>
              </a:rPr>
              <a:t> Как вы думаете, что станет темой обсуждения сегодняшнего урока?</a:t>
            </a:r>
          </a:p>
          <a:p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  Односложные ответы типа  «нефть» не предлагать!!!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Почему данная тема сегодня так актуальна?</a:t>
            </a:r>
            <a:endParaRPr lang="ru-RU" dirty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sz="4800" i="1" dirty="0" smtClean="0">
                <a:solidFill>
                  <a:srgbClr val="FF99FF"/>
                </a:solidFill>
              </a:rPr>
              <a:t>Регламент: </a:t>
            </a:r>
          </a:p>
          <a:p>
            <a:pPr>
              <a:buNone/>
            </a:pPr>
            <a:r>
              <a:rPr lang="ru-RU" sz="2800" i="1" dirty="0" smtClean="0">
                <a:solidFill>
                  <a:schemeClr val="bg1"/>
                </a:solidFill>
              </a:rPr>
              <a:t>30 секунд – обсуждение в группе </a:t>
            </a:r>
          </a:p>
          <a:p>
            <a:pPr>
              <a:buNone/>
            </a:pPr>
            <a:r>
              <a:rPr lang="ru-RU" sz="2800" i="1" dirty="0" smtClean="0">
                <a:solidFill>
                  <a:schemeClr val="bg1"/>
                </a:solidFill>
              </a:rPr>
              <a:t>30 секунд – изложение позиции группы</a:t>
            </a:r>
            <a:endParaRPr lang="ru-RU" sz="2800" i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596" y="0"/>
            <a:ext cx="4643470" cy="707886"/>
          </a:xfrm>
          <a:prstGeom prst="rect">
            <a:avLst/>
          </a:prstGeom>
        </p:spPr>
        <p:style>
          <a:lnRef idx="0">
            <a:scrgbClr r="0" g="0" b="0"/>
          </a:lnRef>
          <a:fillRef idx="1002">
            <a:schemeClr val="lt2"/>
          </a:fillRef>
          <a:effectRef idx="0">
            <a:scrgbClr r="0" g="0" b="0"/>
          </a:effectRef>
          <a:fontRef idx="major"/>
        </p:style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FF00"/>
                </a:solidFill>
              </a:rPr>
              <a:t>Мозговой штурм</a:t>
            </a:r>
            <a:endParaRPr lang="ru-RU" sz="4000" b="1" dirty="0">
              <a:solidFill>
                <a:srgbClr val="FFFF0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500042"/>
            <a:ext cx="2257412" cy="1143000"/>
          </a:xfrm>
        </p:spPr>
        <p:txBody>
          <a:bodyPr/>
          <a:lstStyle/>
          <a:p>
            <a:r>
              <a:rPr lang="ru-RU" sz="3200" b="1" dirty="0" smtClean="0">
                <a:solidFill>
                  <a:srgbClr val="FFFF00"/>
                </a:solidFill>
              </a:rPr>
              <a:t>Группа1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457200" y="1428736"/>
            <a:ext cx="3614734" cy="3714777"/>
          </a:xfrm>
        </p:spPr>
        <p:txBody>
          <a:bodyPr/>
          <a:lstStyle/>
          <a:p>
            <a:pPr>
              <a:buNone/>
            </a:pPr>
            <a:endParaRPr lang="ru-RU" sz="1800" dirty="0" smtClean="0">
              <a:solidFill>
                <a:srgbClr val="92D050"/>
              </a:solidFill>
            </a:endParaRPr>
          </a:p>
          <a:p>
            <a:pPr marL="571500" indent="-571500">
              <a:buFont typeface="+mj-lt"/>
              <a:buAutoNum type="romanUcPeriod"/>
            </a:pPr>
            <a:r>
              <a:rPr lang="ru-RU" sz="1800" b="1" dirty="0" smtClean="0">
                <a:solidFill>
                  <a:srgbClr val="92D050"/>
                </a:solidFill>
              </a:rPr>
              <a:t>Определить </a:t>
            </a:r>
            <a:r>
              <a:rPr lang="ru-RU" sz="1800" b="1" dirty="0" err="1" smtClean="0">
                <a:solidFill>
                  <a:srgbClr val="92D050"/>
                </a:solidFill>
              </a:rPr>
              <a:t>ресурсообеспеченность</a:t>
            </a:r>
            <a:r>
              <a:rPr lang="ru-RU" sz="1800" b="1" dirty="0" smtClean="0">
                <a:solidFill>
                  <a:srgbClr val="92D050"/>
                </a:solidFill>
              </a:rPr>
              <a:t> стран нефтью</a:t>
            </a:r>
          </a:p>
          <a:p>
            <a:pPr marL="571500" indent="-571500">
              <a:buFont typeface="+mj-lt"/>
              <a:buAutoNum type="romanUcPeriod"/>
            </a:pPr>
            <a:r>
              <a:rPr lang="ru-RU" sz="1800" b="1" dirty="0" smtClean="0">
                <a:solidFill>
                  <a:srgbClr val="92D050"/>
                </a:solidFill>
              </a:rPr>
              <a:t>Страны, наиболее обеспеченные нефтью</a:t>
            </a:r>
          </a:p>
          <a:p>
            <a:pPr marL="571500" indent="-571500">
              <a:buFont typeface="+mj-lt"/>
              <a:buAutoNum type="romanUcPeriod"/>
            </a:pPr>
            <a:r>
              <a:rPr lang="ru-RU" sz="1800" b="1" dirty="0" smtClean="0">
                <a:solidFill>
                  <a:srgbClr val="92D050"/>
                </a:solidFill>
              </a:rPr>
              <a:t>Страны лидеры по запасам и добыче нефти</a:t>
            </a:r>
            <a:endParaRPr lang="ru-RU" sz="1800" b="1" dirty="0">
              <a:solidFill>
                <a:srgbClr val="92D05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785794"/>
            <a:ext cx="4038600" cy="5340369"/>
          </a:xfrm>
        </p:spPr>
        <p:txBody>
          <a:bodyPr/>
          <a:lstStyle/>
          <a:p>
            <a:pPr marL="571500" indent="-571500">
              <a:buNone/>
            </a:pPr>
            <a:r>
              <a:rPr lang="ru-RU" b="1" dirty="0" smtClean="0">
                <a:solidFill>
                  <a:srgbClr val="FFFF00"/>
                </a:solidFill>
              </a:rPr>
              <a:t>Группа 2</a:t>
            </a:r>
          </a:p>
          <a:p>
            <a:pPr marL="571500" indent="-571500">
              <a:buNone/>
            </a:pPr>
            <a:endParaRPr lang="ru-RU" b="1" dirty="0" smtClean="0">
              <a:solidFill>
                <a:srgbClr val="FFFF00"/>
              </a:solidFill>
            </a:endParaRPr>
          </a:p>
          <a:p>
            <a:pPr marL="571500" indent="-571500">
              <a:buFont typeface="+mj-lt"/>
              <a:buAutoNum type="romanUcPeriod"/>
            </a:pPr>
            <a:r>
              <a:rPr lang="ru-RU" sz="2000" b="1" dirty="0" smtClean="0">
                <a:solidFill>
                  <a:srgbClr val="92D050"/>
                </a:solidFill>
              </a:rPr>
              <a:t>Основные потребители – импортеры и экспортеры</a:t>
            </a:r>
          </a:p>
          <a:p>
            <a:pPr marL="571500" indent="-571500">
              <a:buFont typeface="+mj-lt"/>
              <a:buAutoNum type="romanUcPeriod"/>
            </a:pPr>
            <a:r>
              <a:rPr lang="ru-RU" sz="2000" b="1" dirty="0" smtClean="0">
                <a:solidFill>
                  <a:srgbClr val="92D050"/>
                </a:solidFill>
              </a:rPr>
              <a:t>Нефтяные мосты</a:t>
            </a:r>
          </a:p>
          <a:p>
            <a:pPr marL="571500" indent="-571500">
              <a:buFont typeface="+mj-lt"/>
              <a:buAutoNum type="romanUcPeriod"/>
            </a:pPr>
            <a:r>
              <a:rPr lang="ru-RU" sz="2000" b="1" dirty="0" smtClean="0">
                <a:solidFill>
                  <a:srgbClr val="92D050"/>
                </a:solidFill>
              </a:rPr>
              <a:t>Основные виды транспортировки</a:t>
            </a: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14348" y="4714884"/>
            <a:ext cx="7715304" cy="178595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785786" y="5072074"/>
            <a:ext cx="757242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buFont typeface="+mj-lt"/>
              <a:buAutoNum type="romanUcPeriod"/>
            </a:pPr>
            <a:r>
              <a:rPr lang="ru-RU" b="1" dirty="0" smtClean="0">
                <a:solidFill>
                  <a:srgbClr val="92D050"/>
                </a:solidFill>
              </a:rPr>
              <a:t>Проанализировать изменения в топливно-энергетическом балансе мира, произошедшие за последние 100 лет, используя текст учебника</a:t>
            </a:r>
          </a:p>
          <a:p>
            <a:pPr marL="514350" indent="-514350">
              <a:buFont typeface="+mj-lt"/>
              <a:buAutoNum type="romanUcPeriod"/>
            </a:pPr>
            <a:r>
              <a:rPr lang="ru-RU" b="1" dirty="0" smtClean="0">
                <a:solidFill>
                  <a:srgbClr val="92D050"/>
                </a:solidFill>
              </a:rPr>
              <a:t>Опек. Роль на мировом рынке нефти</a:t>
            </a:r>
          </a:p>
          <a:p>
            <a:pPr marL="514350" indent="-514350">
              <a:buFont typeface="+mj-lt"/>
              <a:buAutoNum type="romanUcPeriod"/>
            </a:pPr>
            <a:r>
              <a:rPr lang="ru-RU" b="1" dirty="0" smtClean="0">
                <a:solidFill>
                  <a:srgbClr val="92D050"/>
                </a:solidFill>
              </a:rPr>
              <a:t>Почему замедлились темпы добычи нефти?</a:t>
            </a:r>
            <a:endParaRPr lang="ru-RU" b="1" dirty="0">
              <a:solidFill>
                <a:srgbClr val="92D05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86050" y="4643446"/>
            <a:ext cx="30718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</a:rPr>
              <a:t>Группа 3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8" name="Стрелка вправо 7">
            <a:hlinkClick r:id="rId2" action="ppaction://hlinksldjump"/>
          </p:cNvPr>
          <p:cNvSpPr/>
          <p:nvPr/>
        </p:nvSpPr>
        <p:spPr>
          <a:xfrm>
            <a:off x="214282" y="4214818"/>
            <a:ext cx="571504" cy="357190"/>
          </a:xfrm>
          <a:prstGeom prst="rightArrow">
            <a:avLst/>
          </a:pr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лево 8">
            <a:hlinkClick r:id="rId3" action="ppaction://hlinksldjump"/>
          </p:cNvPr>
          <p:cNvSpPr/>
          <p:nvPr/>
        </p:nvSpPr>
        <p:spPr>
          <a:xfrm>
            <a:off x="8215338" y="4214818"/>
            <a:ext cx="714380" cy="357190"/>
          </a:xfrm>
          <a:prstGeom prst="leftArrow">
            <a:avLst/>
          </a:pr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низ 9">
            <a:hlinkClick r:id="rId4" action="ppaction://hlinksldjump"/>
          </p:cNvPr>
          <p:cNvSpPr/>
          <p:nvPr/>
        </p:nvSpPr>
        <p:spPr>
          <a:xfrm>
            <a:off x="8643966" y="6072206"/>
            <a:ext cx="357158" cy="571504"/>
          </a:xfrm>
          <a:prstGeom prst="downArrow">
            <a:avLst/>
          </a:prstGeom>
          <a:gradFill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4294967295"/>
          </p:nvPr>
        </p:nvGraphicFramePr>
        <p:xfrm>
          <a:off x="214282" y="214290"/>
          <a:ext cx="8072492" cy="4238790"/>
        </p:xfrm>
        <a:graphic>
          <a:graphicData uri="http://schemas.openxmlformats.org/drawingml/2006/table">
            <a:tbl>
              <a:tblPr/>
              <a:tblGrid>
                <a:gridCol w="2017490"/>
                <a:gridCol w="2018334"/>
                <a:gridCol w="1750653"/>
                <a:gridCol w="2286015"/>
              </a:tblGrid>
              <a:tr h="9561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latin typeface="Calibri"/>
                          <a:ea typeface="Calibri"/>
                          <a:cs typeface="Times New Roman"/>
                        </a:rPr>
                        <a:t>страна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D5C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latin typeface="Calibri"/>
                          <a:ea typeface="Calibri"/>
                          <a:cs typeface="Times New Roman"/>
                        </a:rPr>
                        <a:t>Запасы нефтью (в </a:t>
                      </a:r>
                      <a:r>
                        <a:rPr lang="ru-RU" sz="2000" dirty="0" err="1">
                          <a:latin typeface="Calibri"/>
                          <a:ea typeface="Calibri"/>
                          <a:cs typeface="Times New Roman"/>
                        </a:rPr>
                        <a:t>млрд</a:t>
                      </a:r>
                      <a:r>
                        <a:rPr lang="ru-RU" sz="2000" dirty="0">
                          <a:latin typeface="Calibri"/>
                          <a:ea typeface="Calibri"/>
                          <a:cs typeface="Times New Roman"/>
                        </a:rPr>
                        <a:t> т)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D5C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latin typeface="Calibri"/>
                          <a:ea typeface="Calibri"/>
                          <a:cs typeface="Times New Roman"/>
                        </a:rPr>
                        <a:t>Добыча </a:t>
                      </a: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ru-RU" sz="2000" dirty="0">
                          <a:latin typeface="Calibri"/>
                          <a:ea typeface="Calibri"/>
                          <a:cs typeface="Times New Roman"/>
                        </a:rPr>
                        <a:t>в </a:t>
                      </a:r>
                      <a:r>
                        <a:rPr lang="ru-RU" sz="2000" dirty="0" err="1">
                          <a:latin typeface="Calibri"/>
                          <a:ea typeface="Calibri"/>
                          <a:cs typeface="Times New Roman"/>
                        </a:rPr>
                        <a:t>млрд</a:t>
                      </a:r>
                      <a:r>
                        <a:rPr lang="ru-RU" sz="2000" dirty="0">
                          <a:latin typeface="Calibri"/>
                          <a:ea typeface="Calibri"/>
                          <a:cs typeface="Times New Roman"/>
                        </a:rPr>
                        <a:t> т)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D5C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 err="1">
                          <a:latin typeface="Calibri"/>
                          <a:ea typeface="Calibri"/>
                          <a:cs typeface="Times New Roman"/>
                        </a:rPr>
                        <a:t>Ресурсообеспеченность</a:t>
                      </a:r>
                      <a:r>
                        <a:rPr lang="ru-RU" sz="2000" dirty="0">
                          <a:latin typeface="Calibri"/>
                          <a:ea typeface="Calibri"/>
                          <a:cs typeface="Times New Roman"/>
                        </a:rPr>
                        <a:t> (на сколько лет хватит ресурса)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D5C9"/>
                    </a:solidFill>
                  </a:tcPr>
                </a:tc>
              </a:tr>
              <a:tr h="3187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Calibri"/>
                          <a:ea typeface="Calibri"/>
                          <a:cs typeface="Times New Roman"/>
                        </a:rPr>
                        <a:t>Саудовская Аравия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D5C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Calibri"/>
                          <a:ea typeface="Calibri"/>
                          <a:cs typeface="Times New Roman"/>
                        </a:rPr>
                        <a:t>43,1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D5C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Calibri"/>
                          <a:ea typeface="Calibri"/>
                          <a:cs typeface="Times New Roman"/>
                        </a:rPr>
                        <a:t>450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D5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96</a:t>
                      </a:r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D5C9"/>
                    </a:solidFill>
                  </a:tcPr>
                </a:tc>
              </a:tr>
              <a:tr h="3187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Calibri"/>
                          <a:ea typeface="Calibri"/>
                          <a:cs typeface="Times New Roman"/>
                        </a:rPr>
                        <a:t>Ирак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D5C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Calibri"/>
                          <a:ea typeface="Calibri"/>
                          <a:cs typeface="Times New Roman"/>
                        </a:rPr>
                        <a:t>16,7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D5C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Calibri"/>
                          <a:ea typeface="Calibri"/>
                          <a:cs typeface="Times New Roman"/>
                        </a:rPr>
                        <a:t>55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D5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304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D5C9"/>
                    </a:solidFill>
                  </a:tcPr>
                </a:tc>
              </a:tr>
              <a:tr h="3187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Calibri"/>
                          <a:ea typeface="Calibri"/>
                          <a:cs typeface="Times New Roman"/>
                        </a:rPr>
                        <a:t>ОАЭ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D5C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Calibri"/>
                          <a:ea typeface="Calibri"/>
                          <a:cs typeface="Times New Roman"/>
                        </a:rPr>
                        <a:t>16,2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D5C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Calibri"/>
                          <a:ea typeface="Calibri"/>
                          <a:cs typeface="Times New Roman"/>
                        </a:rPr>
                        <a:t>120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D5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135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D5C9"/>
                    </a:solidFill>
                  </a:tcPr>
                </a:tc>
              </a:tr>
              <a:tr h="3187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Calibri"/>
                          <a:ea typeface="Calibri"/>
                          <a:cs typeface="Times New Roman"/>
                        </a:rPr>
                        <a:t>Кувейт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D5C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Calibri"/>
                          <a:ea typeface="Calibri"/>
                          <a:cs typeface="Times New Roman"/>
                        </a:rPr>
                        <a:t>15,7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D5C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Calibri"/>
                          <a:ea typeface="Calibri"/>
                          <a:cs typeface="Times New Roman"/>
                        </a:rPr>
                        <a:t>105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D5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149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D5C9"/>
                    </a:solidFill>
                  </a:tcPr>
                </a:tc>
              </a:tr>
              <a:tr h="3187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Calibri"/>
                          <a:ea typeface="Calibri"/>
                          <a:cs typeface="Times New Roman"/>
                        </a:rPr>
                        <a:t>Иран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D5C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Calibri"/>
                          <a:ea typeface="Calibri"/>
                          <a:cs typeface="Times New Roman"/>
                        </a:rPr>
                        <a:t>14,9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D5C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Calibri"/>
                          <a:ea typeface="Calibri"/>
                          <a:cs typeface="Times New Roman"/>
                        </a:rPr>
                        <a:t>185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D5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80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D5C9"/>
                    </a:solidFill>
                  </a:tcPr>
                </a:tc>
              </a:tr>
              <a:tr h="3187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Calibri"/>
                          <a:ea typeface="Calibri"/>
                          <a:cs typeface="Times New Roman"/>
                        </a:rPr>
                        <a:t>Венесуэла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D5C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Calibri"/>
                          <a:ea typeface="Calibri"/>
                          <a:cs typeface="Times New Roman"/>
                        </a:rPr>
                        <a:t>10,3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D5C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Calibri"/>
                          <a:ea typeface="Calibri"/>
                          <a:cs typeface="Times New Roman"/>
                        </a:rPr>
                        <a:t>175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D5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59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D5C9"/>
                    </a:solidFill>
                  </a:tcPr>
                </a:tc>
              </a:tr>
              <a:tr h="3187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Calibri"/>
                          <a:ea typeface="Calibri"/>
                          <a:cs typeface="Times New Roman"/>
                        </a:rPr>
                        <a:t>Мексика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D5C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Calibri"/>
                          <a:ea typeface="Calibri"/>
                          <a:cs typeface="Times New Roman"/>
                        </a:rPr>
                        <a:t>8,5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D5C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Calibri"/>
                          <a:ea typeface="Calibri"/>
                          <a:cs typeface="Times New Roman"/>
                        </a:rPr>
                        <a:t>170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D5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50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D5C9"/>
                    </a:solidFill>
                  </a:tcPr>
                </a:tc>
              </a:tr>
              <a:tr h="3187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Calibri"/>
                          <a:ea typeface="Calibri"/>
                          <a:cs typeface="Times New Roman"/>
                        </a:rPr>
                        <a:t>Россия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D5C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Calibri"/>
                          <a:ea typeface="Calibri"/>
                          <a:cs typeface="Times New Roman"/>
                        </a:rPr>
                        <a:t>6,7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D5C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Calibri"/>
                          <a:ea typeface="Calibri"/>
                          <a:cs typeface="Times New Roman"/>
                        </a:rPr>
                        <a:t>300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D5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D5C9"/>
                    </a:solidFill>
                  </a:tcPr>
                </a:tc>
              </a:tr>
              <a:tr h="3187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Calibri"/>
                          <a:ea typeface="Calibri"/>
                          <a:cs typeface="Times New Roman"/>
                        </a:rPr>
                        <a:t>Китай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D5C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Calibri"/>
                          <a:ea typeface="Calibri"/>
                          <a:cs typeface="Times New Roman"/>
                        </a:rPr>
                        <a:t>4,0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D5C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Calibri"/>
                          <a:ea typeface="Calibri"/>
                          <a:cs typeface="Times New Roman"/>
                        </a:rPr>
                        <a:t>160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D5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25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D5C9"/>
                    </a:solidFill>
                  </a:tcPr>
                </a:tc>
              </a:tr>
              <a:tr h="3187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Calibri"/>
                          <a:ea typeface="Calibri"/>
                          <a:cs typeface="Times New Roman"/>
                        </a:rPr>
                        <a:t>США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D5C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Calibri"/>
                          <a:ea typeface="Calibri"/>
                          <a:cs typeface="Times New Roman"/>
                        </a:rPr>
                        <a:t>3,8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D5C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Calibri"/>
                          <a:ea typeface="Calibri"/>
                          <a:cs typeface="Times New Roman"/>
                        </a:rPr>
                        <a:t>380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D5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D5C9"/>
                    </a:solidFill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42844" y="4714885"/>
            <a:ext cx="88583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Вывод: </a:t>
            </a:r>
            <a:r>
              <a:rPr lang="ru-RU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Страны имеют неодинаковую </a:t>
            </a:r>
            <a:r>
              <a:rPr lang="ru-RU" dirty="0" err="1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ресурсообеспеченность</a:t>
            </a:r>
            <a:r>
              <a:rPr lang="ru-RU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нефтью. Среди богатых стран нефтью выделяются развивающиеся государства (ОПЕК, страны Персидского залива). Самая высокая обеспеченность нефтью у Ирака, ОАЭ, Кувейта. Для развитых стран характерны большие объемы добычи, но постепенно исчерпывающиеся запасы нефти, поэтому степень </a:t>
            </a:r>
            <a:r>
              <a:rPr lang="ru-RU" dirty="0" err="1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ресурсообеспеченности</a:t>
            </a:r>
            <a:r>
              <a:rPr lang="ru-RU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их невысока.</a:t>
            </a:r>
            <a:endParaRPr lang="ru-RU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8" descr="добыча нефти карт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196975"/>
            <a:ext cx="8856662" cy="5359400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9221" name="Text Box 9"/>
          <p:cNvSpPr txBox="1">
            <a:spLocks noChangeArrowheads="1"/>
          </p:cNvSpPr>
          <p:nvPr/>
        </p:nvSpPr>
        <p:spPr bwMode="auto">
          <a:xfrm>
            <a:off x="142844" y="357166"/>
            <a:ext cx="4438649" cy="646331"/>
          </a:xfrm>
          <a:prstGeom prst="rect">
            <a:avLst/>
          </a:prstGeom>
          <a:gradFill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0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/>
              <a:t>Смотри карты в учебнике </a:t>
            </a:r>
            <a:r>
              <a:rPr lang="ru-RU" dirty="0" err="1"/>
              <a:t>Максаковского</a:t>
            </a:r>
            <a:r>
              <a:rPr lang="ru-RU" dirty="0"/>
              <a:t>.</a:t>
            </a:r>
          </a:p>
        </p:txBody>
      </p:sp>
      <p:sp>
        <p:nvSpPr>
          <p:cNvPr id="9222" name="Text Box 10"/>
          <p:cNvSpPr txBox="1">
            <a:spLocks noChangeArrowheads="1"/>
          </p:cNvSpPr>
          <p:nvPr/>
        </p:nvSpPr>
        <p:spPr bwMode="auto">
          <a:xfrm>
            <a:off x="34925" y="5662613"/>
            <a:ext cx="9036050" cy="1323439"/>
          </a:xfrm>
          <a:prstGeom prst="rect">
            <a:avLst/>
          </a:prstGeom>
          <a:gradFill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0"/>
          </a:gradFill>
          <a:ln w="9525">
            <a:solidFill>
              <a:srgbClr val="92D05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dirty="0"/>
              <a:t>Нефть добывают в 80 странах мира, годовая добыча составляет 3,5 млрд. т, а разведанные запасы – 150 млрд. т. </a:t>
            </a:r>
          </a:p>
          <a:p>
            <a:r>
              <a:rPr lang="ru-RU" sz="2000" dirty="0"/>
              <a:t>- 43% добываемой нефти приходится на страны ОПЕК.</a:t>
            </a:r>
          </a:p>
          <a:p>
            <a:r>
              <a:rPr lang="ru-RU" sz="2000" dirty="0"/>
              <a:t>- 40% добытой нефти поступает на мировой рынок.</a:t>
            </a:r>
          </a:p>
        </p:txBody>
      </p:sp>
      <p:sp>
        <p:nvSpPr>
          <p:cNvPr id="9223" name="Text Box 12"/>
          <p:cNvSpPr txBox="1">
            <a:spLocks noChangeArrowheads="1"/>
          </p:cNvSpPr>
          <p:nvPr/>
        </p:nvSpPr>
        <p:spPr bwMode="auto">
          <a:xfrm>
            <a:off x="3995738" y="5229225"/>
            <a:ext cx="2895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Добыча нефти (в млн т в год)</a:t>
            </a:r>
          </a:p>
        </p:txBody>
      </p:sp>
      <p:sp>
        <p:nvSpPr>
          <p:cNvPr id="9224" name="Oval 13"/>
          <p:cNvSpPr>
            <a:spLocks noChangeArrowheads="1"/>
          </p:cNvSpPr>
          <p:nvPr/>
        </p:nvSpPr>
        <p:spPr bwMode="auto">
          <a:xfrm>
            <a:off x="3419475" y="5084763"/>
            <a:ext cx="503238" cy="504825"/>
          </a:xfrm>
          <a:prstGeom prst="ellipse">
            <a:avLst/>
          </a:prstGeom>
          <a:solidFill>
            <a:srgbClr val="9933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170</a:t>
            </a:r>
          </a:p>
        </p:txBody>
      </p:sp>
    </p:spTree>
    <p:custDataLst>
      <p:tags r:id="rId1"/>
    </p:custDataLst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Страны лидеры по запасам и по добыче нефти</a:t>
            </a:r>
            <a:endParaRPr lang="ru-RU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half" idx="2"/>
          </p:nvPr>
        </p:nvGraphicFramePr>
        <p:xfrm>
          <a:off x="142844" y="1643050"/>
          <a:ext cx="4354544" cy="44831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sz="quarter" idx="4"/>
          </p:nvPr>
        </p:nvGraphicFramePr>
        <p:xfrm>
          <a:off x="4645025" y="1643050"/>
          <a:ext cx="4498975" cy="44831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/>
          <a:lstStyle/>
          <a:p>
            <a:r>
              <a:rPr lang="ru-RU" sz="2800" b="1" dirty="0" smtClean="0">
                <a:solidFill>
                  <a:srgbClr val="92D050"/>
                </a:solidFill>
              </a:rPr>
              <a:t>Распределение основных запасов нефти в мире.</a:t>
            </a:r>
            <a:endParaRPr lang="ru-RU" sz="2800" dirty="0">
              <a:solidFill>
                <a:srgbClr val="92D050"/>
              </a:solidFill>
            </a:endParaRPr>
          </a:p>
        </p:txBody>
      </p:sp>
      <p:pic>
        <p:nvPicPr>
          <p:cNvPr id="74754" name="Рисунок 3" descr="C:\Documents and Settings\User\Рабочий стол\prooved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500174"/>
            <a:ext cx="4214842" cy="45005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4755" name="Rectangle 3"/>
          <p:cNvSpPr>
            <a:spLocks noChangeArrowheads="1"/>
          </p:cNvSpPr>
          <p:nvPr/>
        </p:nvSpPr>
        <p:spPr bwMode="auto">
          <a:xfrm>
            <a:off x="4786314" y="2500306"/>
            <a:ext cx="4214810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Сегодня доказанные мировые запасы нефти составляют 1208,2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млрд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баррелей. За последние 25 лет этот показатель стремительно вырос, увеличившись почти на 500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мрлд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баррелей. Потенциальные запасы нефти по последним данным оцениваются в 2614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млрд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баррелей.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20000"/>
                  <a:lumOff val="80000"/>
                </a:schemeClr>
              </a:solidFill>
              <a:effectLst/>
              <a:latin typeface="Arial" pitchFamily="34" charset="0"/>
            </a:endParaRPr>
          </a:p>
        </p:txBody>
      </p:sp>
      <p:sp>
        <p:nvSpPr>
          <p:cNvPr id="5" name="Стрелка влево 4">
            <a:hlinkClick r:id="rId4" action="ppaction://hlinksldjump"/>
          </p:cNvPr>
          <p:cNvSpPr/>
          <p:nvPr/>
        </p:nvSpPr>
        <p:spPr>
          <a:xfrm>
            <a:off x="8429652" y="6429396"/>
            <a:ext cx="500066" cy="21431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custDataLst>
      <p:tags r:id="rId1"/>
    </p:custData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714348" y="428604"/>
            <a:ext cx="5429288" cy="1071570"/>
          </a:xfrm>
          <a:prstGeom prst="roundRect">
            <a:avLst/>
          </a:prstGeom>
          <a:gradFill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7030A0"/>
                </a:solidFill>
              </a:rPr>
              <a:t>Основные экспортеры и импортеры нефти</a:t>
            </a:r>
            <a:endParaRPr lang="ru-RU" sz="2000" b="1" dirty="0">
              <a:solidFill>
                <a:srgbClr val="7030A0"/>
              </a:solidFill>
            </a:endParaRPr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4929190" y="1928802"/>
          <a:ext cx="3957627" cy="41243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457200" y="1928802"/>
          <a:ext cx="4400552" cy="41973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 descr="нефтяные мост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0" y="741363"/>
            <a:ext cx="8964613" cy="57277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10243" name="Text Box 5"/>
          <p:cNvSpPr txBox="1">
            <a:spLocks noChangeArrowheads="1"/>
          </p:cNvSpPr>
          <p:nvPr/>
        </p:nvSpPr>
        <p:spPr bwMode="auto">
          <a:xfrm>
            <a:off x="395288" y="355600"/>
            <a:ext cx="84201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Между районами добычи и районами потребления нефти образуются «нефтяные мосты»</a:t>
            </a:r>
          </a:p>
        </p:txBody>
      </p:sp>
      <p:sp>
        <p:nvSpPr>
          <p:cNvPr id="10244" name="Text Box 6"/>
          <p:cNvSpPr txBox="1">
            <a:spLocks noChangeArrowheads="1"/>
          </p:cNvSpPr>
          <p:nvPr/>
        </p:nvSpPr>
        <p:spPr bwMode="auto">
          <a:xfrm>
            <a:off x="0" y="0"/>
            <a:ext cx="2381250" cy="26352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000"/>
              <a:t>НЕФТЯНАЯ ПРОМЫШЛЕННОСТЬ</a:t>
            </a:r>
          </a:p>
        </p:txBody>
      </p:sp>
      <p:sp>
        <p:nvSpPr>
          <p:cNvPr id="10245" name="Text Box 7"/>
          <p:cNvSpPr txBox="1">
            <a:spLocks noChangeArrowheads="1"/>
          </p:cNvSpPr>
          <p:nvPr/>
        </p:nvSpPr>
        <p:spPr bwMode="auto">
          <a:xfrm>
            <a:off x="107950" y="4941888"/>
            <a:ext cx="2646363" cy="1314450"/>
          </a:xfrm>
          <a:prstGeom prst="rect">
            <a:avLst/>
          </a:prstGeom>
          <a:solidFill>
            <a:schemeClr val="bg1">
              <a:alpha val="34117"/>
            </a:scheme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0000"/>
                </a:solidFill>
              </a:rPr>
              <a:t>ЗАДАНИЕ.</a:t>
            </a:r>
          </a:p>
          <a:p>
            <a:r>
              <a:rPr lang="ru-RU"/>
              <a:t>Рассмотрите карту.</a:t>
            </a:r>
          </a:p>
          <a:p>
            <a:r>
              <a:rPr lang="ru-RU"/>
              <a:t>Назовите главных </a:t>
            </a:r>
          </a:p>
          <a:p>
            <a:r>
              <a:rPr lang="ru-RU"/>
              <a:t>экспортеров и импортеров</a:t>
            </a:r>
          </a:p>
          <a:p>
            <a:r>
              <a:rPr lang="ru-RU"/>
              <a:t>нефти</a:t>
            </a:r>
          </a:p>
        </p:txBody>
      </p:sp>
    </p:spTree>
    <p:custDataLst>
      <p:tags r:id="rId1"/>
    </p:custDataLst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071670" y="928670"/>
            <a:ext cx="4500594" cy="1285884"/>
          </a:xfrm>
          <a:prstGeom prst="roundRect">
            <a:avLst/>
          </a:prstGeom>
          <a:gradFill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0"/>
          </a:gradFill>
          <a:scene3d>
            <a:camera prst="perspectiveRelaxedModerately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accent5">
                    <a:lumMod val="90000"/>
                  </a:schemeClr>
                </a:solidFill>
              </a:rPr>
              <a:t>Виды транспортировки нефти</a:t>
            </a:r>
            <a:endParaRPr lang="ru-RU" sz="2800" dirty="0">
              <a:solidFill>
                <a:schemeClr val="accent5">
                  <a:lumMod val="90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85786" y="4000504"/>
            <a:ext cx="2357454" cy="1214446"/>
          </a:xfrm>
          <a:prstGeom prst="rect">
            <a:avLst/>
          </a:prstGeom>
          <a:gradFill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0"/>
          </a:gradFill>
          <a:effectLst>
            <a:innerShdw blurRad="114300">
              <a:prstClr val="black"/>
            </a:innerShdw>
          </a:effectLst>
          <a:scene3d>
            <a:camera prst="perspectiveContrastingRightFacing"/>
            <a:lightRig rig="threePt" dir="t"/>
          </a:scene3d>
          <a:sp3d>
            <a:bevelT prst="relaxedInset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Морской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786446" y="4000504"/>
            <a:ext cx="2071702" cy="1143008"/>
          </a:xfrm>
          <a:prstGeom prst="rect">
            <a:avLst/>
          </a:prstGeom>
          <a:gradFill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0"/>
          </a:gradFill>
          <a:effectLst>
            <a:innerShdw blurRad="114300">
              <a:prstClr val="black"/>
            </a:innerShdw>
          </a:effectLst>
          <a:scene3d>
            <a:camera prst="perspectiveHeroicExtremeLeftFacing"/>
            <a:lightRig rig="threePt" dir="t"/>
          </a:scene3d>
          <a:sp3d>
            <a:bevelT prst="angle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Трубопроводный</a:t>
            </a:r>
            <a:endParaRPr lang="ru-RU" dirty="0"/>
          </a:p>
        </p:txBody>
      </p:sp>
      <p:sp>
        <p:nvSpPr>
          <p:cNvPr id="6" name="Стрелка вниз 5"/>
          <p:cNvSpPr/>
          <p:nvPr/>
        </p:nvSpPr>
        <p:spPr>
          <a:xfrm rot="1555653">
            <a:off x="2070589" y="2383948"/>
            <a:ext cx="285752" cy="714380"/>
          </a:xfrm>
          <a:prstGeom prst="downArrow">
            <a:avLst/>
          </a:prstGeom>
          <a:gradFill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18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 rot="19265788">
            <a:off x="6144384" y="2431451"/>
            <a:ext cx="285752" cy="785818"/>
          </a:xfrm>
          <a:prstGeom prst="downArrow">
            <a:avLst/>
          </a:prstGeom>
          <a:gradFill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18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>
            <a:off x="4214810" y="2714620"/>
            <a:ext cx="214314" cy="642942"/>
          </a:xfrm>
          <a:prstGeom prst="downArrow">
            <a:avLst/>
          </a:prstGeom>
          <a:gradFill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214678" y="3571876"/>
            <a:ext cx="2357454" cy="1000132"/>
          </a:xfrm>
          <a:prstGeom prst="rect">
            <a:avLst/>
          </a:prstGeom>
          <a:gradFill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1800000" scaled="0"/>
          </a:gradFill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Железнодорожные,</a:t>
            </a:r>
          </a:p>
          <a:p>
            <a:pPr algn="ctr"/>
            <a:r>
              <a:rPr lang="ru-RU" dirty="0" smtClean="0"/>
              <a:t>Автомобильные</a:t>
            </a:r>
          </a:p>
          <a:p>
            <a:pPr algn="ctr"/>
            <a:r>
              <a:rPr lang="ru-RU" dirty="0" smtClean="0"/>
              <a:t>магистрали</a:t>
            </a:r>
            <a:endParaRPr lang="ru-RU" dirty="0"/>
          </a:p>
        </p:txBody>
      </p:sp>
      <p:pic>
        <p:nvPicPr>
          <p:cNvPr id="77825" name="Picture 1" descr="C:\Documents and Settings\User\Рабочий стол\expertvolga_073_p4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786050" y="4714884"/>
            <a:ext cx="1643074" cy="13144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7826" name="Picture 2" descr="C:\Documents and Settings\User\Рабочий стол\DSC_9600_40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357686" y="4714884"/>
            <a:ext cx="1643074" cy="12906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7827" name="Picture 3" descr="C:\Documents and Settings\User\Рабочий стол\55_24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2143116"/>
            <a:ext cx="2000232" cy="164307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77828" name="Picture 4" descr="C:\Documents and Settings\User\Рабочий стол\015041_276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786578" y="2071678"/>
            <a:ext cx="2214578" cy="157163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13" name="Управляющая кнопка: в начало 12">
            <a:hlinkClick r:id="rId6" action="ppaction://hlinksldjump" highlightClick="1"/>
          </p:cNvPr>
          <p:cNvSpPr/>
          <p:nvPr/>
        </p:nvSpPr>
        <p:spPr>
          <a:xfrm>
            <a:off x="8286776" y="6500834"/>
            <a:ext cx="357190" cy="214314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142853"/>
            <a:ext cx="6215106" cy="1000132"/>
          </a:xfrm>
        </p:spPr>
        <p:txBody>
          <a:bodyPr/>
          <a:lstStyle/>
          <a:p>
            <a:r>
              <a:rPr lang="ru-RU" sz="2800" b="1" dirty="0" smtClean="0">
                <a:solidFill>
                  <a:srgbClr val="FFFF00"/>
                </a:solidFill>
              </a:rPr>
              <a:t>Топливно-энергетический баланс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1000108"/>
            <a:ext cx="84296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92D050"/>
                </a:solidFill>
              </a:rPr>
              <a:t> </a:t>
            </a:r>
            <a:r>
              <a:rPr lang="ru-RU" b="1" dirty="0" smtClean="0">
                <a:solidFill>
                  <a:srgbClr val="92D050"/>
                </a:solidFill>
              </a:rPr>
              <a:t>система показателей, отражающих соответствие между приходом и расходом топливно-энергетических ресурсов, источники их поступления и направления использования.</a:t>
            </a:r>
            <a:endParaRPr lang="ru-RU" b="1" dirty="0">
              <a:solidFill>
                <a:srgbClr val="92D05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1928802"/>
            <a:ext cx="8286808" cy="4124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FF0000"/>
                </a:solidFill>
              </a:rPr>
              <a:t> </a:t>
            </a:r>
            <a:r>
              <a:rPr lang="ru-RU" sz="2800" b="1" dirty="0" smtClean="0">
                <a:solidFill>
                  <a:srgbClr val="FFFF00"/>
                </a:solidFill>
              </a:rPr>
              <a:t>отражает: </a:t>
            </a:r>
          </a:p>
          <a:p>
            <a:pPr marL="342900" indent="-342900">
              <a:buAutoNum type="arabicParenR"/>
            </a:pPr>
            <a:r>
              <a:rPr lang="ru-RU" b="1" dirty="0" smtClean="0">
                <a:solidFill>
                  <a:srgbClr val="FFFF00"/>
                </a:solidFill>
              </a:rPr>
              <a:t>имеющееся в стране в данный конкретный период количество топлива и энергии; </a:t>
            </a:r>
          </a:p>
          <a:p>
            <a:pPr marL="342900" indent="-342900"/>
            <a:r>
              <a:rPr lang="ru-RU" b="1" dirty="0" smtClean="0">
                <a:solidFill>
                  <a:srgbClr val="FFFF00"/>
                </a:solidFill>
              </a:rPr>
              <a:t>2) характеризует величину этих ресурсов по важнейшим направлениям их использования (на производство электроэнергии, тепла, бытовые нужды, экспорт и т. д.</a:t>
            </a:r>
            <a:endParaRPr lang="en-US" b="1" dirty="0" smtClean="0">
              <a:solidFill>
                <a:srgbClr val="FFFF00"/>
              </a:solidFill>
            </a:endParaRPr>
          </a:p>
          <a:p>
            <a:pPr marL="342900" indent="-342900"/>
            <a:endParaRPr lang="ru-RU" b="1" dirty="0" smtClean="0">
              <a:solidFill>
                <a:srgbClr val="FFFF00"/>
              </a:solidFill>
            </a:endParaRPr>
          </a:p>
          <a:p>
            <a:pPr marL="342900" indent="-342900"/>
            <a:r>
              <a:rPr lang="ru-RU" b="1" dirty="0" smtClean="0">
                <a:solidFill>
                  <a:schemeClr val="accent3">
                    <a:lumMod val="95000"/>
                  </a:schemeClr>
                </a:solidFill>
              </a:rPr>
              <a:t>Поэтому нефть должна использоваться в качестве сырья для химической промышленности и только там, где ее невозможно заменить другими видами топлива — газом и углем (т. е. прежде всего в качестве моторного топлива). Следует резко сократить до целесообразного минимума применение мазута (заменить его газом) в качестве котельного топлива для электростанций и производства тепла.</a:t>
            </a:r>
            <a:endParaRPr lang="ru-RU" b="1" dirty="0">
              <a:solidFill>
                <a:schemeClr val="accent3">
                  <a:lumMod val="95000"/>
                </a:schemeClr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500098" y="285728"/>
            <a:ext cx="7643866" cy="1143000"/>
          </a:xfrm>
        </p:spPr>
        <p:txBody>
          <a:bodyPr/>
          <a:lstStyle/>
          <a:p>
            <a:pPr algn="l"/>
            <a:endParaRPr lang="ru-RU" dirty="0"/>
          </a:p>
        </p:txBody>
      </p:sp>
      <p:pic>
        <p:nvPicPr>
          <p:cNvPr id="81921" name="Picture 1" descr="C:\Documents and Settings\User\Рабочий стол\интегрир\761px-OPEC-building-0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75042" y="1214422"/>
            <a:ext cx="5168958" cy="38576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0" y="1357298"/>
            <a:ext cx="421481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Организация стран—экспортёров нефти (англ. </a:t>
            </a:r>
            <a:r>
              <a:rPr lang="en-US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The Organization of the Petroleum Exporting Countries; </a:t>
            </a:r>
            <a:r>
              <a:rPr lang="ru-RU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сокращённо ОПЕК</a:t>
            </a:r>
            <a:r>
              <a:rPr lang="en-US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, </a:t>
            </a:r>
            <a:r>
              <a:rPr lang="ru-RU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англ</a:t>
            </a:r>
            <a:r>
              <a:rPr lang="en-US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. </a:t>
            </a:r>
            <a:r>
              <a:rPr lang="ru-RU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OPEC) — международная межправительственная организация (также называемая картель), созданная нефтедобывающими державами в целях стабилизации цен на нефть</a:t>
            </a:r>
            <a:endParaRPr lang="ru-RU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357422" y="285728"/>
            <a:ext cx="42862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DoubleWave1">
              <a:avLst/>
            </a:prstTxWarp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ОПЕК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71802" y="4857760"/>
            <a:ext cx="607219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solidFill>
                  <a:srgbClr val="FFFF00"/>
                </a:solidFill>
              </a:rPr>
              <a:t>Иран, Ирак, Кувейт, Саудовская Аравия, Венесуэла, Катар, Ливия, Объединённые Арабские Эмираты, Алжир, Нигерия, Эквадор и Ангола. </a:t>
            </a:r>
            <a:endParaRPr lang="ru-RU" sz="2000" b="1" dirty="0">
              <a:solidFill>
                <a:srgbClr val="FFFF0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1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3571868" y="1142984"/>
            <a:ext cx="5357850" cy="3500462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   </a:t>
            </a:r>
            <a:r>
              <a:rPr lang="ru-RU" b="1" dirty="0" smtClean="0">
                <a:solidFill>
                  <a:schemeClr val="bg1"/>
                </a:solidFill>
              </a:rPr>
              <a:t>Нефть </a:t>
            </a:r>
            <a:r>
              <a:rPr lang="ru-RU" b="1" dirty="0">
                <a:solidFill>
                  <a:schemeClr val="bg1"/>
                </a:solidFill>
              </a:rPr>
              <a:t>известна человечеству с давних времен. На берегу Евфрата она добывалась 6-7 тыс. лет до н. э. Использовалась она для освещения жилищ, для бальзамирования</a:t>
            </a:r>
          </a:p>
        </p:txBody>
      </p:sp>
      <p:pic>
        <p:nvPicPr>
          <p:cNvPr id="552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857232"/>
            <a:ext cx="3714776" cy="40481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142844" y="5000636"/>
            <a:ext cx="878687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solidFill>
                  <a:schemeClr val="bg1"/>
                </a:solidFill>
              </a:rPr>
              <a:t>Нефть являлась составной частью зажигательного средства, вошедшего в историю под названием «греческого огня». В средние века она использовалась главным образом для освещения улиц.</a:t>
            </a:r>
          </a:p>
        </p:txBody>
      </p:sp>
    </p:spTree>
    <p:custDataLst>
      <p:tags r:id="rId1"/>
    </p:custData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8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1785926"/>
            <a:ext cx="6400800" cy="4067188"/>
          </a:xfrm>
        </p:spPr>
        <p:txBody>
          <a:bodyPr/>
          <a:lstStyle/>
          <a:p>
            <a:pPr algn="l"/>
            <a:r>
              <a:rPr lang="ru-RU" sz="2000" b="1" i="1" dirty="0" smtClean="0">
                <a:solidFill>
                  <a:srgbClr val="FFFF00"/>
                </a:solidFill>
              </a:rPr>
              <a:t>Нефть-это «сгусток энергии».  Используя всего лишь 1 мл этого вещества, можно нагреть на один градус целое ведро воды, а для того чтобы вскипятить ведерный самовар, нужно менее половины стакана нефти. </a:t>
            </a:r>
          </a:p>
          <a:p>
            <a:r>
              <a:rPr lang="ru-RU" sz="2000" b="1" i="1" dirty="0" smtClean="0">
                <a:solidFill>
                  <a:srgbClr val="FFFF00"/>
                </a:solidFill>
              </a:rPr>
              <a:t>По концентрации энергии в единице объема нефть занимает 1 место среди природных веществ. Даже радиоактивные руды не могут конкурировать с ней в этом отношении, так как содержание в них радиоактивных веществ настолько мало, что для извлечения 1 мг ядерного топлива надо переработать тонны горных пород.</a:t>
            </a:r>
          </a:p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>
                <a:solidFill>
                  <a:srgbClr val="FFFF00"/>
                </a:solidFill>
              </a:rPr>
              <a:t>Домашнее задание: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99FF33"/>
                </a:solidFill>
              </a:rPr>
              <a:t>В контурной карте обозначить:</a:t>
            </a:r>
          </a:p>
          <a:p>
            <a:r>
              <a:rPr lang="ru-RU" b="1" dirty="0" smtClean="0">
                <a:solidFill>
                  <a:srgbClr val="99FF33"/>
                </a:solidFill>
              </a:rPr>
              <a:t> Основные грузопотоки нефти</a:t>
            </a:r>
          </a:p>
          <a:p>
            <a:r>
              <a:rPr lang="ru-RU" b="1" dirty="0" smtClean="0">
                <a:solidFill>
                  <a:srgbClr val="99FF33"/>
                </a:solidFill>
              </a:rPr>
              <a:t>Страны – лидеры по добыче нефти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>
                <a:solidFill>
                  <a:srgbClr val="00B0F0"/>
                </a:solidFill>
              </a:rPr>
              <a:t>Синквейн</a:t>
            </a:r>
            <a:endParaRPr lang="ru-RU" b="1" dirty="0">
              <a:solidFill>
                <a:srgbClr val="00B0F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b="1" dirty="0" smtClean="0">
                <a:solidFill>
                  <a:srgbClr val="00B0F0"/>
                </a:solidFill>
              </a:rPr>
              <a:t>Тема – нефть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 smtClean="0">
                <a:solidFill>
                  <a:srgbClr val="00B0F0"/>
                </a:solidFill>
              </a:rPr>
              <a:t>2 слова – прилагательные или причастия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 smtClean="0">
                <a:solidFill>
                  <a:srgbClr val="00B0F0"/>
                </a:solidFill>
              </a:rPr>
              <a:t>3 глагола или деепричастия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 smtClean="0">
                <a:solidFill>
                  <a:srgbClr val="00B0F0"/>
                </a:solidFill>
              </a:rPr>
              <a:t>Фраза из 4-5 слов, выражающих личное отношение к описываемому предмету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 smtClean="0">
                <a:solidFill>
                  <a:srgbClr val="00B0F0"/>
                </a:solidFill>
              </a:rPr>
              <a:t>1 слово - резюме</a:t>
            </a:r>
            <a:endParaRPr lang="ru-RU" b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>
              <a:solidFill>
                <a:srgbClr val="92D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92D050"/>
                </a:solidFill>
              </a:rPr>
              <a:t>Нефть</a:t>
            </a:r>
          </a:p>
          <a:p>
            <a:r>
              <a:rPr lang="ru-RU" dirty="0" smtClean="0">
                <a:solidFill>
                  <a:srgbClr val="92D050"/>
                </a:solidFill>
              </a:rPr>
              <a:t>Древняя, маслянистая.</a:t>
            </a:r>
          </a:p>
          <a:p>
            <a:r>
              <a:rPr lang="ru-RU" dirty="0" smtClean="0">
                <a:solidFill>
                  <a:srgbClr val="92D050"/>
                </a:solidFill>
              </a:rPr>
              <a:t>Добывается, перерабатывается, используется.</a:t>
            </a:r>
          </a:p>
          <a:p>
            <a:r>
              <a:rPr lang="ru-RU" dirty="0" smtClean="0">
                <a:solidFill>
                  <a:srgbClr val="92D050"/>
                </a:solidFill>
              </a:rPr>
              <a:t>Нефть – это черное золото.</a:t>
            </a:r>
          </a:p>
          <a:p>
            <a:r>
              <a:rPr lang="ru-RU" dirty="0" smtClean="0">
                <a:solidFill>
                  <a:srgbClr val="92D050"/>
                </a:solidFill>
              </a:rPr>
              <a:t>Ископаемое, </a:t>
            </a:r>
            <a:r>
              <a:rPr lang="ru-RU" dirty="0" err="1" smtClean="0">
                <a:solidFill>
                  <a:srgbClr val="92D050"/>
                </a:solidFill>
              </a:rPr>
              <a:t>исчерпаемое</a:t>
            </a:r>
            <a:r>
              <a:rPr lang="ru-RU" dirty="0" smtClean="0">
                <a:solidFill>
                  <a:srgbClr val="92D050"/>
                </a:solidFill>
              </a:rPr>
              <a:t>.</a:t>
            </a:r>
            <a:endParaRPr lang="ru-RU" dirty="0">
              <a:solidFill>
                <a:srgbClr val="92D050"/>
              </a:solidFill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16200000" scaled="0"/>
          </a:gradFill>
          <a:ln>
            <a:solidFill>
              <a:srgbClr val="92D050"/>
            </a:solidFill>
          </a:ln>
          <a:scene3d>
            <a:camera prst="orthographicFront"/>
            <a:lightRig rig="sunset" dir="t"/>
          </a:scene3d>
          <a:sp3d prstMaterial="metal">
            <a:bevelT prst="convex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algn="ctr">
              <a:buNone/>
            </a:pPr>
            <a:r>
              <a:rPr lang="ru-RU" sz="8800" dirty="0" smtClean="0">
                <a:solidFill>
                  <a:srgbClr val="FFFF00"/>
                </a:solidFill>
              </a:rPr>
              <a:t>Спасибо за внимание!</a:t>
            </a:r>
            <a:endParaRPr lang="ru-RU" sz="88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 cstate="print"/>
          <a:srcRect l="20001" r="14999"/>
          <a:stretch>
            <a:fillRect/>
          </a:stretch>
        </p:blipFill>
        <p:spPr bwMode="auto">
          <a:xfrm>
            <a:off x="4357686" y="3786190"/>
            <a:ext cx="1725193" cy="265412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5072066" cy="6308725"/>
          </a:xfrm>
        </p:spPr>
        <p:txBody>
          <a:bodyPr/>
          <a:lstStyle/>
          <a:p>
            <a:pPr>
              <a:buNone/>
            </a:pPr>
            <a:r>
              <a:rPr lang="ru-RU" sz="2000" b="1" dirty="0" smtClean="0">
                <a:solidFill>
                  <a:srgbClr val="FFFF00"/>
                </a:solidFill>
                <a:latin typeface="+mn-lt"/>
                <a:ea typeface="+mn-ea"/>
                <a:cs typeface="+mn-cs"/>
              </a:rPr>
              <a:t>   </a:t>
            </a:r>
            <a:r>
              <a:rPr lang="ru-RU" sz="2000" b="1" dirty="0" smtClean="0">
                <a:solidFill>
                  <a:srgbClr val="FFFF00"/>
                </a:solidFill>
                <a:latin typeface="Bookman Old Style" pitchFamily="18" charset="0"/>
              </a:rPr>
              <a:t>Вначале </a:t>
            </a:r>
            <a:r>
              <a:rPr lang="ru-RU" sz="2000" b="1" dirty="0">
                <a:solidFill>
                  <a:srgbClr val="FFFF00"/>
                </a:solidFill>
                <a:latin typeface="Bookman Old Style" pitchFamily="18" charset="0"/>
              </a:rPr>
              <a:t>19 века в России из нефти путем перегонки было получено осветительное масло, названное керосином, который использовался в лампах, изобретенных в середине 19 века. В тот же период в связи с ростом промышленности и появлением паровых машин стал возрастать спрос на нефть как источник смазочных веществ. Внедрение в конце 60-х гг. </a:t>
            </a:r>
            <a:endParaRPr lang="ru-RU" sz="2000" b="1" dirty="0" smtClean="0">
              <a:solidFill>
                <a:srgbClr val="FFFF00"/>
              </a:solidFill>
              <a:latin typeface="Bookman Old Style" pitchFamily="18" charset="0"/>
            </a:endParaRPr>
          </a:p>
          <a:p>
            <a:pPr>
              <a:buNone/>
            </a:pPr>
            <a:r>
              <a:rPr lang="ru-RU" sz="2000" b="1" dirty="0" smtClean="0">
                <a:solidFill>
                  <a:srgbClr val="FFFF00"/>
                </a:solidFill>
                <a:latin typeface="Bookman Old Style" pitchFamily="18" charset="0"/>
              </a:rPr>
              <a:t>   19 </a:t>
            </a:r>
            <a:r>
              <a:rPr lang="ru-RU" sz="2000" b="1" dirty="0">
                <a:solidFill>
                  <a:srgbClr val="FFFF00"/>
                </a:solidFill>
                <a:latin typeface="Bookman Old Style" pitchFamily="18" charset="0"/>
              </a:rPr>
              <a:t>века бурения нефтяных скважин считается зарождением нефтяной промышленности.</a:t>
            </a:r>
          </a:p>
          <a:p>
            <a:endParaRPr lang="ru-RU" dirty="0">
              <a:solidFill>
                <a:srgbClr val="003366"/>
              </a:solidFill>
            </a:endParaRPr>
          </a:p>
        </p:txBody>
      </p:sp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286512" y="2214554"/>
            <a:ext cx="2235580" cy="271462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custDataLst>
      <p:tags r:id="rId1"/>
    </p:custData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3429000"/>
            <a:ext cx="3000372" cy="30003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63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3810000" cy="30861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3857620" y="1357298"/>
            <a:ext cx="528638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3600" b="1" dirty="0" smtClean="0">
                <a:solidFill>
                  <a:schemeClr val="bg1"/>
                </a:solidFill>
                <a:latin typeface="Cambria" pitchFamily="18" charset="0"/>
              </a:rPr>
              <a:t>На рубеже 19-20 веков были изобретены бензиновый и дизельный двигатели. Это привело к бурному развитию добычи нефти и способов ее переработки</a:t>
            </a:r>
            <a:endParaRPr lang="ru-RU" sz="3600" b="1" dirty="0">
              <a:solidFill>
                <a:schemeClr val="bg1"/>
              </a:solidFill>
              <a:latin typeface="Cambria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341439"/>
            <a:ext cx="8686800" cy="2801942"/>
          </a:xfrm>
        </p:spPr>
        <p:txBody>
          <a:bodyPr/>
          <a:lstStyle/>
          <a:p>
            <a:r>
              <a:rPr lang="ru-RU" b="1" dirty="0">
                <a:solidFill>
                  <a:schemeClr val="accent2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rPr>
              <a:t>Залежи сырой нефти и газа возникли 100-200 миллионов лет назад в толще Земли. Происхождение </a:t>
            </a:r>
            <a:r>
              <a:rPr lang="ru-RU" b="1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rPr>
              <a:t>нефти - </a:t>
            </a:r>
            <a:r>
              <a:rPr lang="ru-RU" b="1" dirty="0">
                <a:solidFill>
                  <a:schemeClr val="accent2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rPr>
              <a:t>одна из сокровенных тайн природы.</a:t>
            </a:r>
          </a:p>
          <a:p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000100" y="214290"/>
            <a:ext cx="5000660" cy="57150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301473" y="0"/>
            <a:ext cx="2448106" cy="923330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none" lIns="91440" tIns="45720" rIns="91440" bIns="45720">
            <a:spAutoFit/>
            <a:scene3d>
              <a:camera prst="perspectiveRelaxedModerately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Химия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3793" name="Picture 1" descr="C:\Documents and Settings\User\Рабочий стол\ованный урок\oil-spill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214414" y="3571876"/>
            <a:ext cx="5143536" cy="314324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571472" y="2643182"/>
          <a:ext cx="7715304" cy="36036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Скругленный прямоугольник 2"/>
          <p:cNvSpPr/>
          <p:nvPr/>
        </p:nvSpPr>
        <p:spPr>
          <a:xfrm>
            <a:off x="1714480" y="1643050"/>
            <a:ext cx="5357850" cy="1000132"/>
          </a:xfrm>
          <a:prstGeom prst="roundRect">
            <a:avLst/>
          </a:prstGeom>
          <a:gradFill flip="none" rotWithShape="1"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Теории происхождения нефти</a:t>
            </a:r>
            <a:endParaRPr lang="ru-RU" sz="3200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Цели урока:"/>
  <p:tag name="GENSWF_ADVANCE_TIME" val="0.0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Состав нефти"/>
  <p:tag name="GENSWF_ADVANCE_TIME" val="0.0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Физические свойства нефти."/>
  <p:tag name="GENSWF_ADVANCE_TIME" val="0.0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"/>
  <p:tag name="GENSWF_ADVANCE_TIME" val="0.0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"/>
  <p:tag name="GENSWF_ADVANCE_TIME" val="0.0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Источники поступления нефти в окружающую среду:"/>
  <p:tag name="GENSWF_ADVANCE_TIME" val="0.0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"/>
  <p:tag name="GENSWF_ADVANCE_TIME" val="0.0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"/>
  <p:tag name="GENSWF_ADVANCE_TIME" val="0.0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"/>
  <p:tag name="GENSWF_ADVANCE_TIME" val="0.0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"/>
  <p:tag name="GENSWF_ADVANCE_TIME" val="0.0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"/>
  <p:tag name="GENSWF_ADVANCE_TIME" val="0.0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"/>
  <p:tag name="GENSWF_ADVANCE_TIME" val="0.0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Нефть"/>
  <p:tag name="GENSWF_ADVANCE_TIME" val="0.0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"/>
  <p:tag name="GENSWF_ADVANCE_TIME" val="0.0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"/>
  <p:tag name="GENSWF_ADVANCE_TIME" val="0.0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Нефть"/>
  <p:tag name="GENSWF_ADVANCE_TIME" val="0.0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Расщепление молекулы гексадекана"/>
  <p:tag name="GENSWF_ADVANCE_TIME" val="0.0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Сравнение видов крекинга"/>
  <p:tag name="GENSWF_ADVANCE_TIME" val="0.0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Сравнение выхода бензина"/>
  <p:tag name="GENSWF_ADVANCE_TIME" val="0.0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"/>
  <p:tag name="GENSWF_ADVANCE_TIME" val="0.0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"/>
  <p:tag name="GENSWF_ADVANCE_TIME" val="0.0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"/>
  <p:tag name="GENSWF_ADVANCE_TIME" val="0.0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"/>
  <p:tag name="GENSWF_ADVANCE_TIME" val="0.0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"/>
  <p:tag name="GENSWF_ADVANCE_TIME" val="0.0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"/>
  <p:tag name="GENSWF_ADVANCE_TIME" val="0.0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"/>
  <p:tag name="GENSWF_ADVANCE_TIME" val="0.0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"/>
  <p:tag name="GENSWF_ADVANCE_TIME" val="0.0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"/>
  <p:tag name="GENSWF_ADVANCE_TIME" val="0.0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Химия"/>
  <p:tag name="GENSWF_ADVANCE_TIME" val="0.0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Давайте проверим ваши гипотезы, обратившись к следующему ресурсу."/>
  <p:tag name="GENSWF_ADVANCE_TIME" val="0.0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Химия"/>
  <p:tag name="GENSWF_ADVANCE_TIME" val="0.0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"/>
  <p:tag name="GENSWF_ADVANCE_TIME" val="0.00"/>
</p:tagLst>
</file>

<file path=ppt/theme/theme1.xml><?xml version="1.0" encoding="utf-8"?>
<a:theme xmlns:a="http://schemas.openxmlformats.org/drawingml/2006/main" name="Ночная Земля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Ночная Земля</Template>
  <TotalTime>636</TotalTime>
  <Words>2053</Words>
  <Application>Microsoft Office PowerPoint</Application>
  <PresentationFormat>Экран (4:3)</PresentationFormat>
  <Paragraphs>314</Paragraphs>
  <Slides>54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54</vt:i4>
      </vt:variant>
    </vt:vector>
  </HeadingPairs>
  <TitlesOfParts>
    <vt:vector size="56" baseType="lpstr">
      <vt:lpstr>Ночная Земля</vt:lpstr>
      <vt:lpstr>Диаграмма</vt:lpstr>
      <vt:lpstr>Слайд 1</vt:lpstr>
      <vt:lpstr>Слайд 2</vt:lpstr>
      <vt:lpstr>Вызов</vt:lpstr>
      <vt:lpstr>Слайд 4</vt:lpstr>
      <vt:lpstr>Слайд 5</vt:lpstr>
      <vt:lpstr>Слайд 6</vt:lpstr>
      <vt:lpstr>Слайд 7</vt:lpstr>
      <vt:lpstr>Слайд 8</vt:lpstr>
      <vt:lpstr>Слайд 9</vt:lpstr>
      <vt:lpstr>Давайте проверим ваши гипотезы, обратившись к следующему ресурсу.</vt:lpstr>
      <vt:lpstr>Слайд 11</vt:lpstr>
      <vt:lpstr>                                    Химия</vt:lpstr>
      <vt:lpstr>Слайд 13</vt:lpstr>
      <vt:lpstr>       Состав нефти</vt:lpstr>
      <vt:lpstr>Слайд 15</vt:lpstr>
      <vt:lpstr>Слайд 16</vt:lpstr>
      <vt:lpstr>Слайд 17</vt:lpstr>
      <vt:lpstr>Источники поступления нефти в окружающую среду: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Добыча нефти</vt:lpstr>
      <vt:lpstr>Нефть</vt:lpstr>
      <vt:lpstr> </vt:lpstr>
      <vt:lpstr>Слайд 30</vt:lpstr>
      <vt:lpstr>Слайд 31</vt:lpstr>
      <vt:lpstr>Слайд 32</vt:lpstr>
      <vt:lpstr>Слайд 33</vt:lpstr>
      <vt:lpstr>Слайд 34</vt:lpstr>
      <vt:lpstr>Сравнение видов крекинга</vt:lpstr>
      <vt:lpstr>Сравнение выхода бензина</vt:lpstr>
      <vt:lpstr>Слайд 37</vt:lpstr>
      <vt:lpstr>Слайд 38</vt:lpstr>
      <vt:lpstr>Слайд 39</vt:lpstr>
      <vt:lpstr>Группа1</vt:lpstr>
      <vt:lpstr>Слайд 41</vt:lpstr>
      <vt:lpstr>Слайд 42</vt:lpstr>
      <vt:lpstr>Страны лидеры по запасам и по добыче нефти</vt:lpstr>
      <vt:lpstr>Распределение основных запасов нефти в мире.</vt:lpstr>
      <vt:lpstr>Слайд 45</vt:lpstr>
      <vt:lpstr>Слайд 46</vt:lpstr>
      <vt:lpstr>Слайд 47</vt:lpstr>
      <vt:lpstr>Топливно-энергетический баланс</vt:lpstr>
      <vt:lpstr>Слайд 49</vt:lpstr>
      <vt:lpstr>Слайд 50</vt:lpstr>
      <vt:lpstr>Домашнее задание:</vt:lpstr>
      <vt:lpstr>Синквейн</vt:lpstr>
      <vt:lpstr>Слайд 53</vt:lpstr>
      <vt:lpstr>Слайд 54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Tata</cp:lastModifiedBy>
  <cp:revision>80</cp:revision>
  <dcterms:created xsi:type="dcterms:W3CDTF">2010-03-08T12:38:42Z</dcterms:created>
  <dcterms:modified xsi:type="dcterms:W3CDTF">2012-05-07T18:39:15Z</dcterms:modified>
</cp:coreProperties>
</file>