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81" r:id="rId7"/>
    <p:sldId id="262" r:id="rId8"/>
    <p:sldId id="263" r:id="rId9"/>
    <p:sldId id="264" r:id="rId10"/>
    <p:sldId id="276" r:id="rId11"/>
    <p:sldId id="268" r:id="rId12"/>
    <p:sldId id="275" r:id="rId13"/>
    <p:sldId id="277" r:id="rId14"/>
    <p:sldId id="280" r:id="rId15"/>
    <p:sldId id="27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D55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4" autoAdjust="0"/>
    <p:restoredTop sz="94660"/>
  </p:normalViewPr>
  <p:slideViewPr>
    <p:cSldViewPr>
      <p:cViewPr varScale="1">
        <p:scale>
          <a:sx n="135" d="100"/>
          <a:sy n="135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FB6E-8B6C-468D-B4FC-1D1409B2A822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2C0C-4203-4366-ACE2-5DB23F99C0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37FF6-CF37-45B9-9162-86625DC84C44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1B5AE-B2F1-4CB7-BF36-46A3A97ECB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BB1B1-755C-4AB8-AFB5-64023DCD966D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CD2BA-AE89-47EC-BF3F-A0461534EE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C7110-EFA4-4743-B9D7-63DB121CE937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D3C2-CA4F-4F1A-A522-AFC433C87F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2A72B-B38F-4700-B213-9CAF8FBE862D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FE611-4FD1-4482-AB66-403A33B8C4D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21C0F-E7EB-4495-AD26-E842254ADB10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537DE-77CA-4251-9E54-3C3258CE4B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9573-8DFE-4C78-9F71-322DD4EBD7AF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5043D-7C77-4445-9DD0-3E1CB3843B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90C94-F0E5-4DF8-8333-AF4B81B70C83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F42B6-3B7C-4A47-A114-5AE04D9600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B456-CABD-4EF1-B9D5-2B9560217B0F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6FF2F-9794-4CB9-8E62-9B7AF9D62E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3D3BA-4B8B-4379-BE21-12A103DB3BE2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CC314-F194-4DE7-BCC0-2F87F52125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8C72E-136C-4E97-AC75-6C9C66E0AB89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34CC0-3E9B-4C16-BEC5-B41E30BC7A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E36CCE-9A3A-4DFC-8417-9EFCE802B8AE}" type="datetimeFigureOut">
              <a:rPr lang="ru-RU"/>
              <a:pPr>
                <a:defRPr/>
              </a:pPr>
              <a:t>11.04.2012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4FA481-38B0-4E2A-9CC6-217040D1EF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3314700"/>
          </a:xfrm>
        </p:spPr>
        <p:txBody>
          <a:bodyPr/>
          <a:lstStyle/>
          <a:p>
            <a:r>
              <a:rPr lang="ru-RU" sz="2200" smtClean="0">
                <a:solidFill>
                  <a:srgbClr val="C00000"/>
                </a:solidFill>
              </a:rPr>
              <a:t>Мирнинское районное  управление образования  Муниципальное образовательное учреждение</a:t>
            </a:r>
            <a:br>
              <a:rPr lang="ru-RU" sz="2200" smtClean="0">
                <a:solidFill>
                  <a:srgbClr val="C00000"/>
                </a:solidFill>
              </a:rPr>
            </a:br>
            <a:r>
              <a:rPr lang="ru-RU" sz="2200" smtClean="0">
                <a:solidFill>
                  <a:srgbClr val="C00000"/>
                </a:solidFill>
              </a:rPr>
              <a:t> «Средняя общеобразовательная школа № 3»</a:t>
            </a:r>
            <a:r>
              <a:rPr lang="ru-RU" smtClean="0">
                <a:solidFill>
                  <a:srgbClr val="C00000"/>
                </a:solidFill>
              </a:rPr>
              <a:t/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Тема урока: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Сверхъестественные существа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(верования якутского народа)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881711"/>
            <a:ext cx="6400800" cy="15716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Подготовлен учителем национальной культуры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Н. М. Колмаковой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 smtClean="0">
                <a:solidFill>
                  <a:schemeClr val="accent6">
                    <a:lumMod val="50000"/>
                  </a:schemeClr>
                </a:solidFill>
              </a:rPr>
              <a:t>п.Чернышевский , 2011 г.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0" y="4786313"/>
            <a:ext cx="17145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285750"/>
            <a:ext cx="1643062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"/>
            <a:ext cx="1500188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86313"/>
            <a:ext cx="1643063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38" y="3429000"/>
            <a:ext cx="17145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3429000"/>
            <a:ext cx="17145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8" y="3429000"/>
            <a:ext cx="17145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8275" y="3581400"/>
            <a:ext cx="17145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Documents and Settings\Admin\Мои документы\Мои рисунки\Олонхо бог орл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2857500"/>
            <a:ext cx="3000375" cy="37147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</p:pic>
      <p:pic>
        <p:nvPicPr>
          <p:cNvPr id="22530" name="Picture 3" descr="C:\Documents and Settings\Admin\Мои документы\Мои рисунки\Олонхо Бог орла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88" y="285750"/>
            <a:ext cx="207168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4295775" y="2224088"/>
            <a:ext cx="4429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2" name="TextBox 10"/>
          <p:cNvSpPr txBox="1">
            <a:spLocks noChangeArrowheads="1"/>
          </p:cNvSpPr>
          <p:nvPr/>
        </p:nvSpPr>
        <p:spPr bwMode="auto">
          <a:xfrm>
            <a:off x="3571875" y="357188"/>
            <a:ext cx="4786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Calibri" pitchFamily="34" charset="0"/>
              </a:rPr>
              <a:t>Хомпоруун Хотой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06863" y="1500188"/>
            <a:ext cx="3857625" cy="5200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Бог покровитель птиц, Он считается отцом орла, карает людей, убивший орла.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Летает в образе сизокрылого орла.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Почитая это божество, якуты меняют место жительства, если рядом с балаганом свое гнездо вьет орел.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253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8" y="1071563"/>
            <a:ext cx="1428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75" y="5286375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13" y="3214688"/>
            <a:ext cx="1428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tx2"/>
                </a:solidFill>
              </a:rPr>
              <a:t> </a:t>
            </a:r>
            <a:r>
              <a:rPr lang="ru-RU" sz="3600" smtClean="0">
                <a:solidFill>
                  <a:srgbClr val="C00000"/>
                </a:solidFill>
              </a:rPr>
              <a:t>Танха Хаан Тойон </a:t>
            </a:r>
          </a:p>
        </p:txBody>
      </p:sp>
      <p:pic>
        <p:nvPicPr>
          <p:cNvPr id="4" name="Picture 11" descr="НПК шаг в будущее Духовная жизнь якутского народа 00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25" y="1285875"/>
            <a:ext cx="3357563" cy="5214938"/>
          </a:xfrm>
          <a:ln w="57150">
            <a:solidFill>
              <a:srgbClr val="31859C"/>
            </a:solidFill>
            <a:prstDash val="sysDash"/>
          </a:ln>
        </p:spPr>
      </p:pic>
      <p:sp>
        <p:nvSpPr>
          <p:cNvPr id="7" name="TextBox 6"/>
          <p:cNvSpPr txBox="1"/>
          <p:nvPr/>
        </p:nvSpPr>
        <p:spPr>
          <a:xfrm flipH="1">
            <a:off x="928688" y="1357313"/>
            <a:ext cx="3429000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Танха Хаан Тойон – бог рока и судьбы, предсказывающий и предопределяющий судьбу человека. При рождении человека он уже записывает его судьбу в своих небесных «сурук» - письменах.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0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88" y="5286375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29175" cy="1143000"/>
          </a:xfrm>
        </p:spPr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Илбис Кыыха</a:t>
            </a:r>
          </a:p>
        </p:txBody>
      </p:sp>
      <p:pic>
        <p:nvPicPr>
          <p:cNvPr id="2050" name="Picture 2" descr="C:\Documents and Settings\Admin\Мои документы\Мои рисунки\Ибис Кыых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0" y="3214688"/>
            <a:ext cx="2857500" cy="3429000"/>
          </a:xfrm>
          <a:ln w="57150">
            <a:solidFill>
              <a:schemeClr val="accent5">
                <a:lumMod val="75000"/>
              </a:schemeClr>
            </a:solidFill>
            <a:prstDash val="sysDash"/>
          </a:ln>
        </p:spPr>
      </p:pic>
      <p:pic>
        <p:nvPicPr>
          <p:cNvPr id="24579" name="Picture 3" descr="C:\Documents and Settings\Admin\Мои документы\Мои рисунки\Илбис божество войн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1285875"/>
            <a:ext cx="17145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929188" y="714375"/>
            <a:ext cx="3643312" cy="6370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Боги брани. Разжигают раздор, страсти.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В сказках всегда выступают на стороне богатыря света.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Помогают, появляясь в виде огня на острие орудия.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В честь этих богов богатыри, убив врага, вынимали его сердце, печень, легкие, надевали на конец  копья и высоко поднимали вверх.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Проводятся обряды посвящения боотуров.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458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00313"/>
            <a:ext cx="10001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1475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50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285875"/>
            <a:ext cx="1071563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НПК шаг в будущее Духовная жизнь якутского наро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88" y="1071563"/>
            <a:ext cx="2857500" cy="5357812"/>
          </a:xfrm>
          <a:prstGeom prst="rect">
            <a:avLst/>
          </a:prstGeom>
          <a:noFill/>
          <a:ln w="57150">
            <a:solidFill>
              <a:srgbClr val="31859C"/>
            </a:solidFill>
            <a:prstDash val="sysDot"/>
            <a:miter lim="800000"/>
            <a:headEnd/>
            <a:tailEnd/>
          </a:ln>
        </p:spPr>
      </p:pic>
      <p:pic>
        <p:nvPicPr>
          <p:cNvPr id="3074" name="Picture 2" descr="C:\Documents and Settings\Admin\Мои документы\Мои рисунки\К презентации урока\К презентации урока 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143000"/>
            <a:ext cx="2786063" cy="5264150"/>
          </a:xfrm>
          <a:prstGeom prst="rect">
            <a:avLst/>
          </a:prstGeom>
          <a:noFill/>
          <a:ln w="57150">
            <a:solidFill>
              <a:srgbClr val="31859C"/>
            </a:solidFill>
            <a:prstDash val="sysDot"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00375" y="1000125"/>
            <a:ext cx="2928938" cy="5940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Богини. Почитаемые более других богов. Они  связаны с жизнью человека.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Они спускаются на землю в ореоле света. Как ангелы хранители.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Они заботятся о благополучии человека, его жизни.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Айыыхыт – богиня, которая помогает при родах. Ей молятся бездетные. После родов богиня находится в доме 3 дня. Затем  проводится праздник проводы богини Айыыхыт.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2357438" y="214313"/>
            <a:ext cx="47863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Calibri" pitchFamily="34" charset="0"/>
              </a:rPr>
              <a:t>Айыыхыт и Иэйэхсит</a:t>
            </a:r>
            <a:endParaRPr lang="ru-RU" sz="3600">
              <a:latin typeface="Calibri" pitchFamily="34" charset="0"/>
            </a:endParaRPr>
          </a:p>
        </p:txBody>
      </p:sp>
      <p:pic>
        <p:nvPicPr>
          <p:cNvPr id="2560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0"/>
            <a:ext cx="10001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86688" y="0"/>
            <a:ext cx="10001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</a:rPr>
              <a:t>Выводы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Несмотря на разные культуры верований русского и якутского народа ярко прослеживается  общность  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 следующим направлениям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необычное место обитания богов;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- образ жизни богов по образу и подобию человека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	  (создаются семьи, есть дети);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 - наличие посредника между людьми и богами (шаманы  и волхвы);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 - поклонение и обрядовые действия человека: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покровительство человеку: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создание семьи, рождение детей;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предсказание судьбы;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защита от врагов.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0"/>
            <a:ext cx="128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0"/>
            <a:ext cx="128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813" y="0"/>
            <a:ext cx="128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38" y="0"/>
            <a:ext cx="1285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1143000" y="1714500"/>
            <a:ext cx="74295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1. Серашевский  Якуты, - М.</a:t>
            </a:r>
            <a:br>
              <a:rPr lang="ru-RU" sz="2800">
                <a:solidFill>
                  <a:srgbClr val="002060"/>
                </a:solidFill>
                <a:latin typeface="Calibri" pitchFamily="34" charset="0"/>
              </a:rPr>
            </a:br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2. Культура коренных народов Республики Саха (Пособие для учителей), - Якутск, 2003.</a:t>
            </a:r>
            <a:br>
              <a:rPr lang="ru-RU" sz="2800">
                <a:solidFill>
                  <a:srgbClr val="002060"/>
                </a:solidFill>
                <a:latin typeface="Calibri" pitchFamily="34" charset="0"/>
              </a:rPr>
            </a:br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3. Мифы народов мира. Классика энциклопедий (Электронная библиотека), 2006.</a:t>
            </a:r>
            <a:br>
              <a:rPr lang="ru-RU" sz="2800">
                <a:solidFill>
                  <a:srgbClr val="002060"/>
                </a:solidFill>
                <a:latin typeface="Calibri" pitchFamily="34" charset="0"/>
              </a:rPr>
            </a:br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4. Якутские боги и духи. Интернетсайт. 2010г</a:t>
            </a:r>
            <a:br>
              <a:rPr lang="ru-RU" sz="2800">
                <a:solidFill>
                  <a:srgbClr val="002060"/>
                </a:solidFill>
                <a:latin typeface="Calibri" pitchFamily="34" charset="0"/>
              </a:rPr>
            </a:br>
            <a:r>
              <a:rPr lang="ru-RU" sz="2800">
                <a:solidFill>
                  <a:srgbClr val="002060"/>
                </a:solidFill>
                <a:latin typeface="Calibri" pitchFamily="34" charset="0"/>
              </a:rPr>
              <a:t>5. Якутская мифология.- Интернетсайт , 2008г</a:t>
            </a:r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2500313" y="785813"/>
            <a:ext cx="5143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Calibri" pitchFamily="34" charset="0"/>
              </a:rPr>
              <a:t>Литература: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51435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0"/>
            <a:ext cx="18573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0"/>
            <a:ext cx="17145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143500"/>
            <a:ext cx="17859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Цели и задачи: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Познакомить учащихся с  духовным миром якутского  народа..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Познакомить учащихся с пантеоном божеств якутского народа.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Сравнить образы божеств, населяющих мифологию русского и якутского народов.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Понять, что объединяет эти образы.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0"/>
            <a:ext cx="16430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5072063"/>
            <a:ext cx="16430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0"/>
            <a:ext cx="16430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357813"/>
            <a:ext cx="1643062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Сверхъестественные существа,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 которые верили якуты: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1. Айыылар –все они означают начала добра, живут в верхнем мире.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2. Абаахы – насылают на людей все возможные беды, «крадут», «грызут» человеческую душу.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3. Иччи – живут в среднем мире, делают добрые и злые дела.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4. Кюры -  существа, которые появляются после смерти человека, выдающее себя за его душу.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5. Духи, принятые у других народов.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63"/>
            <a:ext cx="121443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25" y="5572125"/>
            <a:ext cx="100012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357188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Айаалар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На русский язык трактуются как божества. Они живут в верхнем мире, на небесах, по одному семейству.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Им присущи человеческий образ жизни и функции, только они бессмертны.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Они справедливы, строги до злобы. Оказывают помощь против сил абаахы. Присылают свое войско на помощь. Иногда на помощь людям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отправляют своих детей.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На землю не ступают. С людьми общаются с нижнего неба.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Они против братоубийства.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 честь их справляют праздники.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0"/>
            <a:ext cx="164306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0"/>
            <a:ext cx="164306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25" y="5429250"/>
            <a:ext cx="1643063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429250"/>
            <a:ext cx="1500187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Средний мир</a:t>
            </a:r>
          </a:p>
        </p:txBody>
      </p:sp>
      <p:pic>
        <p:nvPicPr>
          <p:cNvPr id="17410" name="Picture 2" descr="C:\Documents and Settings\Admin\Мои документы\Мои рисунки\К презентации урока\К презентации урока 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65008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6858000" y="357188"/>
            <a:ext cx="2071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Верхний мир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6858000" y="3000375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Средний мир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6929438" y="5500688"/>
            <a:ext cx="2214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C00000"/>
                </a:solidFill>
                <a:latin typeface="Calibri" pitchFamily="34" charset="0"/>
              </a:rPr>
              <a:t>Нижний мир</a:t>
            </a:r>
          </a:p>
        </p:txBody>
      </p:sp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38" y="1071563"/>
            <a:ext cx="17145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13" y="3571875"/>
            <a:ext cx="17145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Главный бог, создатель вселенной</a:t>
            </a:r>
            <a:endParaRPr lang="ru-RU" sz="3600" smtClean="0"/>
          </a:p>
        </p:txBody>
      </p:sp>
      <p:sp>
        <p:nvSpPr>
          <p:cNvPr id="5" name="TextBox 4"/>
          <p:cNvSpPr txBox="1"/>
          <p:nvPr/>
        </p:nvSpPr>
        <p:spPr>
          <a:xfrm>
            <a:off x="142875" y="1000125"/>
            <a:ext cx="5000625" cy="535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Ypy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н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Aap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Тойон Белый рец Господин. Он единственный представитель айыы, сохранившийся в чистом виде. Он- создатель вселенной и человека, глава небес и остальных богов – живет, как утверждает большинство, на самом верхнем девятом небе.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Ypy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н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Aap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Тойон Белый старец Господин. Он единственный представитель айыы, сохранившийся в чистом виде. Он- создатель вселенной и человека, глава небес и остальных богов – живет, как утверждает большинство, на самом верхнем девятом небе.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Ypy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н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Aap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 Тойон Белый старец Господин. Он единственный представитель айыы, сохранившийся в чистом виде. Он- создатель вселенной и человека, глава небес и остальных богов – живет, как утверждает большинство, на самом верхнем девятом небе.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5214938" y="1285875"/>
            <a:ext cx="3286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pic>
        <p:nvPicPr>
          <p:cNvPr id="18436" name="Picture 5" descr="НПК шаг в будущее Духовная жизнь якутского народа 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0" y="1000125"/>
            <a:ext cx="3714750" cy="5643563"/>
          </a:xfrm>
          <a:prstGeom prst="rect">
            <a:avLst/>
          </a:prstGeom>
          <a:noFill/>
          <a:ln w="76200">
            <a:solidFill>
              <a:schemeClr val="tx2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Урун Айыы Тойон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14938" y="1412776"/>
            <a:ext cx="3471862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Белый бог Господин, властелин 8 неба. После принятия Христианства его облик соотносили с обликом Иисуса Христа.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Documents and Settings\Admin\Мои документы\Мои рисунки\Презентация к уроку\Презентация к урок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1285875"/>
            <a:ext cx="3794125" cy="5357813"/>
          </a:xfrm>
          <a:prstGeom prst="rect">
            <a:avLst/>
          </a:prstGeom>
          <a:noFill/>
          <a:ln w="57150">
            <a:solidFill>
              <a:srgbClr val="31859C"/>
            </a:solidFill>
            <a:prstDash val="sysDash"/>
            <a:miter lim="800000"/>
            <a:headEnd/>
            <a:tailEnd/>
          </a:ln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0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0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5500688"/>
            <a:ext cx="1428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C00000"/>
                </a:solidFill>
              </a:rPr>
              <a:t>Улуу Тойон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8" y="1357313"/>
            <a:ext cx="4329112" cy="5500687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Великий господин. Это ужасно строгое и великое божество, который больше карает, чем делает добро.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Он дал людям душу -сур, огонь и шаманов, а это добро.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Он покровитель шаманов, считается их отцом. Это громовержец как Перун у славян.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Живет на третьем небе.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Admin\Мои документы\Мои рисунки\Презентация к уроку\Презентация к уроку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071563"/>
            <a:ext cx="3273425" cy="5500687"/>
          </a:xfrm>
          <a:prstGeom prst="rect">
            <a:avLst/>
          </a:prstGeom>
          <a:noFill/>
          <a:ln w="57150">
            <a:solidFill>
              <a:srgbClr val="31859C"/>
            </a:solidFill>
            <a:prstDash val="sysDot"/>
            <a:miter lim="800000"/>
            <a:headEnd/>
            <a:tailEnd/>
          </a:ln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0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 sz="3600" smtClean="0">
                <a:solidFill>
                  <a:srgbClr val="C00000"/>
                </a:solidFill>
              </a:rPr>
              <a:t>Дьэ</a:t>
            </a:r>
            <a:r>
              <a:rPr lang="en-US" sz="3600" smtClean="0">
                <a:solidFill>
                  <a:srgbClr val="C00000"/>
                </a:solidFill>
              </a:rPr>
              <a:t>h</a:t>
            </a:r>
            <a:r>
              <a:rPr lang="ru-RU" sz="3600" smtClean="0">
                <a:solidFill>
                  <a:srgbClr val="C00000"/>
                </a:solidFill>
              </a:rPr>
              <a:t>эгэй</a:t>
            </a:r>
          </a:p>
        </p:txBody>
      </p:sp>
      <p:pic>
        <p:nvPicPr>
          <p:cNvPr id="4" name="Picture 4" descr="НПК шаг в будущее Духовная жизнь якутского народа 00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2938" y="1285875"/>
            <a:ext cx="3643312" cy="5286375"/>
          </a:xfrm>
          <a:ln w="57150">
            <a:solidFill>
              <a:srgbClr val="31859C"/>
            </a:solidFill>
            <a:prstDash val="sysDash"/>
          </a:ln>
        </p:spPr>
      </p:pic>
      <p:sp>
        <p:nvSpPr>
          <p:cNvPr id="6" name="TextBox 5"/>
          <p:cNvSpPr txBox="1"/>
          <p:nvPr/>
        </p:nvSpPr>
        <p:spPr>
          <a:xfrm>
            <a:off x="5076056" y="1785938"/>
            <a:ext cx="2500313" cy="4400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Дьэ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h</a:t>
            </a:r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эгэй -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покровитель конного, рогатого скота, живущий на юго-восточном небе и дарующий отважных мужчин, ретивых коней и тягловых быков.  </a:t>
            </a: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63" y="214313"/>
            <a:ext cx="1428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5286375"/>
            <a:ext cx="142875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691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Мирнинское районное  управление образования  Муниципальное образовательное учреждение  «Средняя общеобразовательная школа № 3» Тема урока: Сверхъестественные существа (верования якутского народа)</vt:lpstr>
      <vt:lpstr>Цели и задачи:</vt:lpstr>
      <vt:lpstr>Сверхъестественные существа,  в которые верили якуты:</vt:lpstr>
      <vt:lpstr>Айаалар</vt:lpstr>
      <vt:lpstr>Средний мир</vt:lpstr>
      <vt:lpstr>Главный бог, создатель вселенной</vt:lpstr>
      <vt:lpstr>Урун Айыы Тойон</vt:lpstr>
      <vt:lpstr>Улуу Тойон</vt:lpstr>
      <vt:lpstr>Дьэhэгэй</vt:lpstr>
      <vt:lpstr>Слайд 10</vt:lpstr>
      <vt:lpstr> Танха Хаан Тойон </vt:lpstr>
      <vt:lpstr>Илбис Кыыха</vt:lpstr>
      <vt:lpstr>Слайд 13</vt:lpstr>
      <vt:lpstr>Выводы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Сверхъестественные существа (верования якутского народа)</dc:title>
  <dc:creator>Admin</dc:creator>
  <cp:lastModifiedBy>Roman</cp:lastModifiedBy>
  <cp:revision>34</cp:revision>
  <dcterms:created xsi:type="dcterms:W3CDTF">2011-04-25T12:41:11Z</dcterms:created>
  <dcterms:modified xsi:type="dcterms:W3CDTF">2012-04-11T00:05:29Z</dcterms:modified>
</cp:coreProperties>
</file>