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60" r:id="rId3"/>
    <p:sldId id="278" r:id="rId4"/>
    <p:sldId id="288" r:id="rId5"/>
    <p:sldId id="294" r:id="rId6"/>
    <p:sldId id="269" r:id="rId7"/>
    <p:sldId id="295" r:id="rId8"/>
    <p:sldId id="289" r:id="rId9"/>
    <p:sldId id="271" r:id="rId10"/>
    <p:sldId id="274" r:id="rId11"/>
    <p:sldId id="266" r:id="rId12"/>
    <p:sldId id="290" r:id="rId13"/>
    <p:sldId id="277" r:id="rId14"/>
    <p:sldId id="284" r:id="rId15"/>
    <p:sldId id="276" r:id="rId16"/>
    <p:sldId id="282" r:id="rId17"/>
    <p:sldId id="283" r:id="rId18"/>
    <p:sldId id="297" r:id="rId19"/>
    <p:sldId id="285" r:id="rId20"/>
    <p:sldId id="265" r:id="rId21"/>
    <p:sldId id="272" r:id="rId22"/>
    <p:sldId id="298" r:id="rId23"/>
    <p:sldId id="257" r:id="rId24"/>
    <p:sldId id="286" r:id="rId25"/>
    <p:sldId id="275" r:id="rId26"/>
    <p:sldId id="273" r:id="rId27"/>
    <p:sldId id="296" r:id="rId2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FF9999"/>
    <a:srgbClr val="CC3300"/>
    <a:srgbClr val="9900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-1044" y="-90"/>
      </p:cViewPr>
      <p:guideLst>
        <p:guide orient="horz" pos="4156"/>
        <p:guide pos="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257CC-4691-40D9-90F8-867574D24E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B7694-D49E-41D0-8DEE-19E40D1D6AA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D5BD5-26B5-499C-AB9C-6FF88A0A72A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0DD3A-EABE-4165-81A4-AECB7FF8006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9BC92-F5AB-4578-AECB-CB23880BC0B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F3754-EDA0-4494-BBA9-5706720C6F0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03667-90EC-47A0-BC35-13D522D88D3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D4C62-C1C3-439C-893E-26308BC04B2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D461C-48D9-40A0-AAAF-AC735C1F482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544E3-A877-4F4F-9CC9-ED1EAC6C5CD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568ED-3D8F-464C-8233-A4DEDD115E1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873A5A-6D9A-481F-AC04-1B818F3000D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gif"/><Relationship Id="rId7" Type="http://schemas.openxmlformats.org/officeDocument/2006/relationships/image" Target="../media/image3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image" Target="../media/image4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image" Target="../media/image4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gif"/><Relationship Id="rId5" Type="http://schemas.openxmlformats.org/officeDocument/2006/relationships/image" Target="../media/image44.jpeg"/><Relationship Id="rId4" Type="http://schemas.openxmlformats.org/officeDocument/2006/relationships/image" Target="../media/image3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jpeg"/><Relationship Id="rId4" Type="http://schemas.openxmlformats.org/officeDocument/2006/relationships/image" Target="../media/image50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gif"/><Relationship Id="rId4" Type="http://schemas.openxmlformats.org/officeDocument/2006/relationships/image" Target="../media/image45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gif"/><Relationship Id="rId5" Type="http://schemas.openxmlformats.org/officeDocument/2006/relationships/image" Target="../media/image23.gif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8" descr="Закат"/>
          <p:cNvSpPr>
            <a:spLocks noChangeArrowheads="1" noChangeShapeType="1" noTextEdit="1"/>
          </p:cNvSpPr>
          <p:nvPr/>
        </p:nvSpPr>
        <p:spPr bwMode="auto">
          <a:xfrm rot="21034794">
            <a:off x="2938666" y="435260"/>
            <a:ext cx="5600648" cy="478940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32287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kern="1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С уважением </a:t>
            </a:r>
          </a:p>
          <a:p>
            <a:pPr algn="ctr"/>
            <a:r>
              <a:rPr lang="ru-RU" sz="3600" b="1" kern="1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к </a:t>
            </a:r>
          </a:p>
          <a:p>
            <a:pPr algn="ctr"/>
            <a:r>
              <a:rPr lang="ru-RU" sz="3600" b="1" kern="1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энергосбережению </a:t>
            </a:r>
            <a:endParaRPr lang="ru-RU" sz="3600" b="1" kern="1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700808"/>
            <a:ext cx="908050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 descr="C:\Documents and Settings\Борис\Рабочий стол\энергосбережение\Новая папка\энерглампа2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1520" y="3789040"/>
            <a:ext cx="792088" cy="1682989"/>
          </a:xfrm>
          <a:prstGeom prst="rect">
            <a:avLst/>
          </a:prstGeom>
          <a:noFill/>
        </p:spPr>
      </p:pic>
      <p:grpSp>
        <p:nvGrpSpPr>
          <p:cNvPr id="8" name="Группа 7"/>
          <p:cNvGrpSpPr/>
          <p:nvPr/>
        </p:nvGrpSpPr>
        <p:grpSpPr>
          <a:xfrm rot="1558016">
            <a:off x="1408999" y="3553196"/>
            <a:ext cx="2207902" cy="2835903"/>
            <a:chOff x="5718209" y="3431789"/>
            <a:chExt cx="2207902" cy="2835903"/>
          </a:xfrm>
        </p:grpSpPr>
        <p:pic>
          <p:nvPicPr>
            <p:cNvPr id="1027" name="Picture 3" descr="C:\Users\Борис\Desktop\энергосбережение\рисунки\imagesCABXWPQC.jp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871124">
              <a:off x="5752259" y="5084643"/>
              <a:ext cx="2173852" cy="118304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Скругленная прямоугольная выноска 2"/>
            <p:cNvSpPr/>
            <p:nvPr/>
          </p:nvSpPr>
          <p:spPr>
            <a:xfrm rot="21108849">
              <a:off x="5718209" y="3431789"/>
              <a:ext cx="1089620" cy="1418329"/>
            </a:xfrm>
            <a:prstGeom prst="wedgeRoundRectCallout">
              <a:avLst>
                <a:gd name="adj1" fmla="val 93909"/>
                <a:gd name="adj2" fmla="val 82263"/>
                <a:gd name="adj3" fmla="val 16667"/>
              </a:avLst>
            </a:prstGeom>
            <a:solidFill>
              <a:srgbClr val="CC33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" name="Picture 2" descr="C:\Users\Борис\Desktop\энергосбережение\рисунки\_zdorovie_1581_.jp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1113111">
              <a:off x="5768409" y="3492098"/>
              <a:ext cx="987232" cy="131425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" name="Группа 3"/>
          <p:cNvGrpSpPr/>
          <p:nvPr/>
        </p:nvGrpSpPr>
        <p:grpSpPr>
          <a:xfrm>
            <a:off x="323528" y="289929"/>
            <a:ext cx="2310088" cy="3221814"/>
            <a:chOff x="3204631" y="3327801"/>
            <a:chExt cx="2310088" cy="3221814"/>
          </a:xfrm>
        </p:grpSpPr>
        <p:pic>
          <p:nvPicPr>
            <p:cNvPr id="1037" name="Picture 13" descr="Картинка 3 из 135273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1003249">
              <a:off x="3204631" y="4755839"/>
              <a:ext cx="1345332" cy="179377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Скругленная прямоугольная выноска 13"/>
            <p:cNvSpPr/>
            <p:nvPr/>
          </p:nvSpPr>
          <p:spPr>
            <a:xfrm rot="21108849">
              <a:off x="4245281" y="3327801"/>
              <a:ext cx="1269438" cy="1242581"/>
            </a:xfrm>
            <a:prstGeom prst="wedgeRoundRectCallout">
              <a:avLst>
                <a:gd name="adj1" fmla="val -109716"/>
                <a:gd name="adj2" fmla="val 72825"/>
                <a:gd name="adj3" fmla="val 16667"/>
              </a:avLst>
            </a:prstGeom>
            <a:solidFill>
              <a:srgbClr val="CC33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33" name="Picture 9" descr="Картинка 36 из 8241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1118158">
              <a:off x="4287186" y="3361980"/>
              <a:ext cx="1183691" cy="1160017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extBox 5"/>
          <p:cNvSpPr txBox="1"/>
          <p:nvPr/>
        </p:nvSpPr>
        <p:spPr>
          <a:xfrm>
            <a:off x="3491880" y="116632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Презентация к внеклассному мероприятию для учащихся 9 -11 классов</a:t>
            </a:r>
            <a:endParaRPr lang="ru-RU" sz="16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96136" y="5805264"/>
            <a:ext cx="3240360" cy="936104"/>
          </a:xfrm>
          <a:prstGeom prst="roundRect">
            <a:avLst/>
          </a:prstGeom>
          <a:solidFill>
            <a:srgbClr val="990000">
              <a:alpha val="50000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dirty="0"/>
              <a:t>Лебедева </a:t>
            </a:r>
            <a:r>
              <a:rPr lang="ru-RU" sz="1400" dirty="0" smtClean="0"/>
              <a:t>Н. Ю., </a:t>
            </a:r>
            <a:r>
              <a:rPr lang="ru-RU" sz="1400" dirty="0"/>
              <a:t>учитель физики</a:t>
            </a:r>
          </a:p>
          <a:p>
            <a:pPr algn="r"/>
            <a:r>
              <a:rPr lang="ru-RU" sz="1400" dirty="0" err="1" smtClean="0"/>
              <a:t>Берцун</a:t>
            </a:r>
            <a:r>
              <a:rPr lang="ru-RU" sz="1400" dirty="0" smtClean="0"/>
              <a:t> Е. И., </a:t>
            </a:r>
            <a:r>
              <a:rPr lang="ru-RU" sz="1400" dirty="0"/>
              <a:t>учитель </a:t>
            </a:r>
            <a:r>
              <a:rPr lang="ru-RU" sz="1400" dirty="0" smtClean="0"/>
              <a:t>информатики МБОУ </a:t>
            </a:r>
            <a:r>
              <a:rPr lang="ru-RU" sz="1400" dirty="0"/>
              <a:t>СОШ №4 им. </a:t>
            </a:r>
            <a:r>
              <a:rPr lang="ru-RU" sz="1400" dirty="0" err="1" smtClean="0"/>
              <a:t>И.С.Черных</a:t>
            </a:r>
            <a:endParaRPr lang="ru-RU" sz="1400" dirty="0" smtClean="0"/>
          </a:p>
          <a:p>
            <a:pPr algn="r"/>
            <a:r>
              <a:rPr lang="ru-RU" sz="1400" dirty="0" smtClean="0"/>
              <a:t> </a:t>
            </a:r>
            <a:r>
              <a:rPr lang="ru-RU" sz="1400" dirty="0" err="1" smtClean="0"/>
              <a:t>г.Томск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413930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кругленный прямоугольник 48"/>
          <p:cNvSpPr/>
          <p:nvPr/>
        </p:nvSpPr>
        <p:spPr>
          <a:xfrm>
            <a:off x="179512" y="548680"/>
            <a:ext cx="5760640" cy="5760640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</a:p>
          <a:p>
            <a:pPr lvl="0">
              <a:defRPr/>
            </a:pP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CC3300"/>
                </a:solidFill>
                <a:latin typeface="Calibri" pitchFamily="34" charset="0"/>
              </a:rPr>
              <a:t>•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Через кран, из которого капает вода         (10 капель в минуту) вытекает до 2000 л воды в год. </a:t>
            </a:r>
            <a:b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2400" dirty="0" smtClean="0">
                <a:solidFill>
                  <a:srgbClr val="CC3300"/>
                </a:solidFill>
                <a:latin typeface="Calibri" pitchFamily="34" charset="0"/>
              </a:rPr>
              <a:t>•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 Если каждый из четырех членов Вашей семьи оставляет открытым водяной кран только 5 минут в день, вы теряете 7 кВтч энергии, выбросив  в окно 1000 рублей? </a:t>
            </a:r>
            <a:b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2400" dirty="0" smtClean="0">
                <a:solidFill>
                  <a:srgbClr val="CC3300"/>
                </a:solidFill>
                <a:latin typeface="Calibri" pitchFamily="34" charset="0"/>
              </a:rPr>
              <a:t>•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 Принимать душ — намного дешевле, чем принимать ванну. </a:t>
            </a:r>
            <a:b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2400" dirty="0" smtClean="0">
                <a:solidFill>
                  <a:srgbClr val="CC3300"/>
                </a:solidFill>
                <a:latin typeface="Calibri" pitchFamily="34" charset="0"/>
              </a:rPr>
              <a:t>•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 Принимая ванну (140-180 л) Вы  расходуете в три раза больше энергии, чем принимая 5-мин душ. </a:t>
            </a:r>
            <a:b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2400" dirty="0" smtClean="0">
                <a:solidFill>
                  <a:srgbClr val="CC3300"/>
                </a:solidFill>
                <a:latin typeface="Calibri" pitchFamily="34" charset="0"/>
              </a:rPr>
              <a:t>•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 Распылители на кранах позволяют эффективнее использовать воду. </a:t>
            </a:r>
          </a:p>
          <a:p>
            <a:pPr>
              <a:defRPr/>
            </a:pPr>
            <a:endParaRPr lang="ru-RU" sz="2400" b="1" i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156176" y="620688"/>
            <a:ext cx="28443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i="1" dirty="0" smtClean="0">
                <a:solidFill>
                  <a:srgbClr val="C00000"/>
                </a:solidFill>
              </a:rPr>
              <a:t>Знаете ли вы, что:</a:t>
            </a:r>
            <a:r>
              <a:rPr lang="ru-RU" sz="2400" b="1" i="1" dirty="0" smtClean="0">
                <a:solidFill>
                  <a:srgbClr val="C00000"/>
                </a:solidFill>
                <a:latin typeface="Arial"/>
              </a:rPr>
              <a:t> </a:t>
            </a:r>
            <a:endParaRPr lang="ru-RU" sz="2400" b="1" i="1" dirty="0">
              <a:solidFill>
                <a:srgbClr val="C00000"/>
              </a:solidFill>
              <a:latin typeface="Arial"/>
            </a:endParaRPr>
          </a:p>
        </p:txBody>
      </p:sp>
      <p:pic>
        <p:nvPicPr>
          <p:cNvPr id="29698" name="Picture 2" descr="C:\Documents and Settings\Борис\Рабочий стол\энергосбережение\рисунки\25925624_PV10p5r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8064" y="2132856"/>
            <a:ext cx="3779912" cy="34067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FF9999">
                <a:alpha val="51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467544" y="908720"/>
            <a:ext cx="8136904" cy="5400600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763688" y="260350"/>
            <a:ext cx="54726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rgbClr val="C00000"/>
                </a:solidFill>
                <a:latin typeface="+mn-lt"/>
                <a:ea typeface="Calibri" pitchFamily="34" charset="0"/>
                <a:cs typeface="Times New Roman" pitchFamily="18" charset="0"/>
              </a:rPr>
              <a:t>Анкета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+mn-lt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сбережение энергии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99592" y="1052736"/>
          <a:ext cx="7272809" cy="5065008"/>
        </p:xfrm>
        <a:graphic>
          <a:graphicData uri="http://schemas.openxmlformats.org/drawingml/2006/table">
            <a:tbl>
              <a:tblPr/>
              <a:tblGrid>
                <a:gridCol w="6076283"/>
                <a:gridCol w="483268"/>
                <a:gridCol w="713258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В нашем доме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922">
                <a:tc>
                  <a:txBody>
                    <a:bodyPr/>
                    <a:lstStyle/>
                    <a:p>
                      <a:pPr indent="215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</a:t>
                      </a:r>
                      <a:r>
                        <a:rPr lang="ru-RU" sz="2000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записываем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наше энергопотребление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43">
                <a:tc>
                  <a:txBody>
                    <a:bodyPr/>
                    <a:lstStyle/>
                    <a:p>
                      <a:pPr indent="215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выключаем свет в комнате, когда уходим из нее.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43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Стиральная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машина всегда полностью </a:t>
                      </a: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заполнена,</a:t>
                      </a:r>
                      <a:r>
                        <a:rPr lang="ru-RU" sz="2000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когда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мы используем ее.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922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Холодильник стоит в прохладной комнате.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922">
                <a:tc>
                  <a:txBody>
                    <a:bodyPr/>
                    <a:lstStyle/>
                    <a:p>
                      <a:pPr indent="215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Мы не ставим мебель перед обогревателями.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43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начали использовать энергосберегающие лампочки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43">
                <a:tc>
                  <a:txBody>
                    <a:bodyPr/>
                    <a:lstStyle/>
                    <a:p>
                      <a:pPr indent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используем местное освещение (настольную лампу, бра, торшер)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43"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Мы проветриваем быстро и эффективно,</a:t>
                      </a:r>
                    </a:p>
                    <a:p>
                      <a:pPr indent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всего несколько минут за раз.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922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заклеиваем окна на зиму.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922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зашториваем окна на ночь.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" name="Picture 1" descr="D:\Наташа\Мои анимации\школа\книги\_1_~1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28384" y="404664"/>
            <a:ext cx="523875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39552" y="980728"/>
            <a:ext cx="8064896" cy="4968552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43608" y="1196751"/>
          <a:ext cx="7200800" cy="4582668"/>
        </p:xfrm>
        <a:graphic>
          <a:graphicData uri="http://schemas.openxmlformats.org/drawingml/2006/table">
            <a:tbl>
              <a:tblPr/>
              <a:tblGrid>
                <a:gridCol w="6064573"/>
                <a:gridCol w="482337"/>
                <a:gridCol w="653890"/>
              </a:tblGrid>
              <a:tr h="2113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В нашем доме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78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кладем крышку на кастрюлю, когда варим.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78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Мы часто размораживаем холодильник.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78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используем раковину для мытья посуды.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78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моемся под душем, а не принимаем ванну.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6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Мы ходим пешком или ездим на велосипеде в школу и на работу.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6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снижаем температуру в помещении, когда выходим.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78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снижаем температуру в помещении ночью.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78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Мы повторно используем стекло, бумагу и металл.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6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не покупаем товары, которые могут использоваться только один раз.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78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не покупаем товары в больших обертках.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782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Мы </a:t>
                      </a:r>
                      <a:r>
                        <a:rPr lang="ru-RU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чиним вещи, вместо того, чтобы заменить их.</a:t>
                      </a: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642" marR="366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123728" y="404664"/>
            <a:ext cx="54726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rgbClr val="C00000"/>
                </a:solidFill>
                <a:latin typeface="+mn-lt"/>
                <a:ea typeface="Calibri" pitchFamily="34" charset="0"/>
                <a:cs typeface="Times New Roman" pitchFamily="18" charset="0"/>
              </a:rPr>
              <a:t>Анкета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+mn-lt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сбережение энергии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lt"/>
            </a:endParaRPr>
          </a:p>
        </p:txBody>
      </p:sp>
      <p:pic>
        <p:nvPicPr>
          <p:cNvPr id="9" name="Picture 1" descr="D:\Наташа\Мои анимации\школа\книги\_1_~1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28384" y="404664"/>
            <a:ext cx="523875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12"/>
          <p:cNvGrpSpPr/>
          <p:nvPr/>
        </p:nvGrpSpPr>
        <p:grpSpPr>
          <a:xfrm>
            <a:off x="395536" y="1124744"/>
            <a:ext cx="2160240" cy="1224136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14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16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7" name="Группа 20"/>
          <p:cNvGrpSpPr/>
          <p:nvPr/>
        </p:nvGrpSpPr>
        <p:grpSpPr>
          <a:xfrm>
            <a:off x="2123728" y="2204864"/>
            <a:ext cx="2160240" cy="1224136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22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3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24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Группа 28"/>
          <p:cNvGrpSpPr/>
          <p:nvPr/>
        </p:nvGrpSpPr>
        <p:grpSpPr>
          <a:xfrm>
            <a:off x="4211960" y="3068960"/>
            <a:ext cx="2304256" cy="1241748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30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1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32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2339752" y="2420888"/>
            <a:ext cx="16561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Дискуссионный клуб </a:t>
            </a:r>
            <a:endParaRPr lang="ru-RU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572000" y="3140968"/>
            <a:ext cx="15841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Качественные задачи</a:t>
            </a:r>
            <a:endParaRPr lang="ru-RU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99792" y="260350"/>
            <a:ext cx="6192688" cy="132343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spc="50" dirty="0" smtClean="0">
                <a:ln w="11430"/>
                <a:solidFill>
                  <a:srgbClr val="FF99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 Работа в творческих мастерских</a:t>
            </a:r>
            <a:endParaRPr lang="ru-RU" sz="4000" b="1" spc="50" dirty="0">
              <a:ln w="11430"/>
              <a:solidFill>
                <a:srgbClr val="FF99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Борис\Рабочий стол\энергосбережение\Новая папка\лампа5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19872" y="2492896"/>
            <a:ext cx="820291" cy="1478834"/>
          </a:xfrm>
          <a:prstGeom prst="rect">
            <a:avLst/>
          </a:prstGeom>
          <a:noFill/>
        </p:spPr>
      </p:pic>
      <p:pic>
        <p:nvPicPr>
          <p:cNvPr id="2051" name="Picture 3" descr="C:\Documents and Settings\Борис\Рабочий стол\энергосбережение\Новая папка\лампа4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1302045">
            <a:off x="2176857" y="796928"/>
            <a:ext cx="797469" cy="1219200"/>
          </a:xfrm>
          <a:prstGeom prst="rect">
            <a:avLst/>
          </a:prstGeom>
          <a:noFill/>
        </p:spPr>
      </p:pic>
      <p:grpSp>
        <p:nvGrpSpPr>
          <p:cNvPr id="43" name="Группа 20"/>
          <p:cNvGrpSpPr/>
          <p:nvPr/>
        </p:nvGrpSpPr>
        <p:grpSpPr>
          <a:xfrm>
            <a:off x="6660232" y="3717032"/>
            <a:ext cx="2232248" cy="1296144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44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5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46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pic>
        <p:nvPicPr>
          <p:cNvPr id="2052" name="Picture 4" descr="C:\Documents and Settings\Борис\Рабочий стол\энергосбережение\Новая папка\лампа2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52120" y="2636912"/>
            <a:ext cx="1262063" cy="1219200"/>
          </a:xfrm>
          <a:prstGeom prst="rect">
            <a:avLst/>
          </a:prstGeom>
          <a:noFill/>
        </p:spPr>
      </p:pic>
      <p:sp>
        <p:nvSpPr>
          <p:cNvPr id="60" name="TextBox 59"/>
          <p:cNvSpPr txBox="1"/>
          <p:nvPr/>
        </p:nvSpPr>
        <p:spPr>
          <a:xfrm>
            <a:off x="755576" y="1268760"/>
            <a:ext cx="13681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Расчетные</a:t>
            </a:r>
          </a:p>
          <a:p>
            <a:pPr algn="ctr">
              <a:defRPr/>
            </a:pPr>
            <a:r>
              <a:rPr lang="ru-RU" sz="1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</a:t>
            </a:r>
            <a:endParaRPr lang="ru-RU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092280" y="3933056"/>
            <a:ext cx="1368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Агитплакат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3" name="Picture 5" descr="C:\Documents and Settings\Борис\Рабочий стол\энергосбережение\Новая папка\лампа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16216" y="4077072"/>
            <a:ext cx="793813" cy="1368152"/>
          </a:xfrm>
          <a:prstGeom prst="rect">
            <a:avLst/>
          </a:prstGeom>
          <a:noFill/>
        </p:spPr>
      </p:pic>
      <p:pic>
        <p:nvPicPr>
          <p:cNvPr id="1026" name="Picture 2" descr="H:\энергосбережение\Новая папка\лампа3.pn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524328" y="1196752"/>
            <a:ext cx="1310025" cy="9324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50825" y="1916832"/>
            <a:ext cx="8569647" cy="3312368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132856"/>
            <a:ext cx="8208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Насколько энергетически выгоднее кипятить 2 чашки чая, чем полный чайник, который затем остывает?</a:t>
            </a:r>
          </a:p>
          <a:p>
            <a:pPr marL="342900" indent="-342900">
              <a:buAutoNum type="arabicPeriod"/>
            </a:pPr>
            <a:r>
              <a:rPr lang="ru-RU" dirty="0" smtClean="0"/>
              <a:t>Сколько стоит стоимость сэкономленная электроэнергия при выключении  света в кабинетах школы во время большой пятнадцатиминутной перемены?</a:t>
            </a:r>
          </a:p>
          <a:p>
            <a:pPr marL="342900" indent="-342900">
              <a:buAutoNum type="arabicPeriod"/>
            </a:pPr>
            <a:r>
              <a:rPr lang="ru-RU" dirty="0" smtClean="0"/>
              <a:t>Подсчитать экономию при установке индивидуальных счетчиков на холодную и горячую воду в двухкомнатной квартире, в которой проживают 3 человека.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/>
              <a:t>Подсчитать, сколько можно сэкономить денег, если заменить обычные лампы накаливания на энергосберегающие в </a:t>
            </a:r>
            <a:r>
              <a:rPr lang="ru-RU" dirty="0" err="1" smtClean="0"/>
              <a:t>пятирожковой</a:t>
            </a:r>
            <a:r>
              <a:rPr lang="ru-RU" dirty="0" smtClean="0"/>
              <a:t> люстре.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692696"/>
            <a:ext cx="39964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i="1" dirty="0" smtClean="0">
                <a:solidFill>
                  <a:srgbClr val="C00000"/>
                </a:solidFill>
              </a:rPr>
              <a:t>Экономические задачи</a:t>
            </a:r>
            <a:r>
              <a:rPr lang="ru-RU" sz="2400" b="1" i="1" dirty="0" smtClean="0">
                <a:solidFill>
                  <a:srgbClr val="C00000"/>
                </a:solidFill>
                <a:latin typeface="Arial"/>
              </a:rPr>
              <a:t> </a:t>
            </a:r>
            <a:endParaRPr lang="ru-RU" sz="2400" b="1" i="1" dirty="0">
              <a:solidFill>
                <a:srgbClr val="C00000"/>
              </a:solidFill>
              <a:latin typeface="Arial"/>
            </a:endParaRPr>
          </a:p>
        </p:txBody>
      </p:sp>
      <p:pic>
        <p:nvPicPr>
          <p:cNvPr id="7" name="Picture 2" descr="C:\Documents and Settings\Борис\Рабочий стол\энергосбережение\Новая папка\лампа5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172400" y="1052736"/>
            <a:ext cx="676275" cy="1219200"/>
          </a:xfrm>
          <a:prstGeom prst="rect">
            <a:avLst/>
          </a:prstGeom>
          <a:noFill/>
        </p:spPr>
      </p:pic>
      <p:pic>
        <p:nvPicPr>
          <p:cNvPr id="8" name="Picture 3" descr="C:\Documents and Settings\Борис\Рабочий стол\энергосбережение\Новая папка\лампа4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19765611" flipH="1">
            <a:off x="792853" y="5064110"/>
            <a:ext cx="816645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Скругленный прямоугольник 43"/>
          <p:cNvSpPr/>
          <p:nvPr/>
        </p:nvSpPr>
        <p:spPr>
          <a:xfrm>
            <a:off x="3635896" y="2780928"/>
            <a:ext cx="4176464" cy="2448272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50825" y="1772816"/>
            <a:ext cx="3097039" cy="3960440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" name="Группа 4"/>
          <p:cNvGrpSpPr/>
          <p:nvPr/>
        </p:nvGrpSpPr>
        <p:grpSpPr>
          <a:xfrm>
            <a:off x="611560" y="836712"/>
            <a:ext cx="1872208" cy="1025724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6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8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4" name="Группа 12"/>
          <p:cNvGrpSpPr/>
          <p:nvPr/>
        </p:nvGrpSpPr>
        <p:grpSpPr>
          <a:xfrm>
            <a:off x="3563888" y="1844824"/>
            <a:ext cx="1872208" cy="1025724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14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16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8" name="TextBox 37"/>
          <p:cNvSpPr txBox="1"/>
          <p:nvPr/>
        </p:nvSpPr>
        <p:spPr>
          <a:xfrm>
            <a:off x="3923928" y="1988840"/>
            <a:ext cx="11521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2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572000" y="260350"/>
            <a:ext cx="4392488" cy="193899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spc="50" dirty="0" smtClean="0">
                <a:ln w="11430"/>
                <a:solidFill>
                  <a:srgbClr val="FF99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Заседание дискуссионного клуба</a:t>
            </a:r>
            <a:endParaRPr lang="ru-RU" sz="4000" b="1" spc="50" dirty="0">
              <a:ln w="11430"/>
              <a:solidFill>
                <a:srgbClr val="FF99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71600" y="980728"/>
            <a:ext cx="11521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1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0824" y="1844824"/>
            <a:ext cx="31690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  В большом городе ночью светофоры мигают желтым светом. Мощность одного устройства невелика, но в мегаполисе светофоров много. Общая мощность получается немаленькая.  С другой стороны, выключать светофор нельзя – он предупреждает редких водителей о том, что впереди перекресток. Как быть?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6" name="Picture 2" descr="D:\Наташа\Мои анимации\города\j0336921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35696" y="5373216"/>
            <a:ext cx="1028700" cy="781050"/>
          </a:xfrm>
          <a:prstGeom prst="rect">
            <a:avLst/>
          </a:prstGeom>
          <a:noFill/>
        </p:spPr>
      </p:pic>
      <p:pic>
        <p:nvPicPr>
          <p:cNvPr id="1027" name="Picture 3" descr="D:\Наташа\Мои анимации\средста передвижения\светофоры\swetofor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835696" y="5229200"/>
            <a:ext cx="183681" cy="504056"/>
          </a:xfrm>
          <a:prstGeom prst="rect">
            <a:avLst/>
          </a:prstGeom>
          <a:noFill/>
        </p:spPr>
      </p:pic>
      <p:sp>
        <p:nvSpPr>
          <p:cNvPr id="26" name="Скругленный прямоугольник 25"/>
          <p:cNvSpPr/>
          <p:nvPr/>
        </p:nvSpPr>
        <p:spPr>
          <a:xfrm>
            <a:off x="1691680" y="5229200"/>
            <a:ext cx="1304528" cy="1016496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8" name="Picture 4" descr="C:\Documents and Settings\Борис\Рабочий стол\энергосбережение\Новая папка\энерглампа1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668344" y="3429000"/>
            <a:ext cx="947737" cy="1676400"/>
          </a:xfrm>
          <a:prstGeom prst="rect">
            <a:avLst/>
          </a:prstGeom>
          <a:noFill/>
        </p:spPr>
      </p:pic>
      <p:pic>
        <p:nvPicPr>
          <p:cNvPr id="1029" name="Picture 5" descr="C:\Documents and Settings\Борис\Рабочий стол\энергосбережение\Новая папка\энерглампа2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07504" y="404664"/>
            <a:ext cx="788987" cy="1676400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3635896" y="2852936"/>
            <a:ext cx="41764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  Огромные потери тепла происходят на предприятиях, в отапливаемых складах, ангарах через дверные проемы при въезде и выезде автомобилей. Что делать: ставить на ворота специального сотрудника или просить водителей закрывать за собой дверь?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940152" y="4941168"/>
            <a:ext cx="1448544" cy="648072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32" name="Picture 8" descr="D:\Наташа\Мои анимации\средста передвижения\грузовые\fcafa04e39504130df984bf6f1f535a6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012160" y="5013176"/>
            <a:ext cx="1295400" cy="46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1907704" y="548680"/>
            <a:ext cx="6696744" cy="2448272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611560" y="476374"/>
            <a:ext cx="1872208" cy="1025724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6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7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8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971600" y="620390"/>
            <a:ext cx="11521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1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5" descr="C:\Documents and Settings\Борис\Рабочий стол\энергосбережение\Новая папка\энерглампа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52320" y="2708920"/>
            <a:ext cx="1077019" cy="2288396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2483768" y="620688"/>
            <a:ext cx="61206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В большом городе ночью светофоры мигают желтым    светом. Мощность одного устройства невелика, но в мегаполисе светофоров много. Общая мощность получается немаленькая.  С другой стороны, выключать светофор нельзя – он предупреждает редких водителей о том, что впереди перекресток. Как быть?</a:t>
            </a:r>
            <a:endParaRPr lang="ru-RU" sz="2000" dirty="0"/>
          </a:p>
        </p:txBody>
      </p:sp>
      <p:pic>
        <p:nvPicPr>
          <p:cNvPr id="1028" name="Picture 4" descr="Картинка 4 из 7214"/>
          <p:cNvPicPr>
            <a:picLocks noChangeAspect="1" noChangeArrowheads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>
            <a:off x="1187624" y="3212976"/>
            <a:ext cx="4608512" cy="31448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123" name="Picture 15" descr="j028056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-2025761">
            <a:off x="2897876" y="2892364"/>
            <a:ext cx="792162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1907704" y="548680"/>
            <a:ext cx="6696744" cy="2160240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" name="Группа 4"/>
          <p:cNvGrpSpPr/>
          <p:nvPr/>
        </p:nvGrpSpPr>
        <p:grpSpPr>
          <a:xfrm>
            <a:off x="611560" y="476374"/>
            <a:ext cx="1872208" cy="1025724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6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8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971600" y="620390"/>
            <a:ext cx="11521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2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55776" y="620688"/>
            <a:ext cx="59766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Огромные потери тепла происходят на предприятиях, в отапливаемых складах, ангарах через дверные проемы при въезде и выезде автомобилей. Что делать: ставить на ворота специального сотрудника или просить водителей закрывать за собой дверь?</a:t>
            </a:r>
            <a:endParaRPr lang="ru-RU" sz="2000" dirty="0"/>
          </a:p>
        </p:txBody>
      </p:sp>
      <p:pic>
        <p:nvPicPr>
          <p:cNvPr id="18" name="Picture 4" descr="C:\Documents and Settings\Борис\Рабочий стол\энергосбережение\Новая папка\энерглампа1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52320" y="2420888"/>
            <a:ext cx="1451793" cy="2567997"/>
          </a:xfrm>
          <a:prstGeom prst="rect">
            <a:avLst/>
          </a:prstGeom>
          <a:noFill/>
        </p:spPr>
      </p:pic>
      <p:pic>
        <p:nvPicPr>
          <p:cNvPr id="39938" name="Picture 2" descr="Картинка 9 из 640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541240" y="2974132"/>
            <a:ext cx="4254896" cy="31911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123" name="Picture 15" descr="j028056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-2025761">
            <a:off x="2969885" y="2748348"/>
            <a:ext cx="792162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260350"/>
            <a:ext cx="6192688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spc="50" dirty="0">
                <a:ln w="11430"/>
                <a:solidFill>
                  <a:srgbClr val="FF99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r>
              <a:rPr lang="ru-RU" sz="4000" b="1" spc="50" dirty="0" smtClean="0">
                <a:ln w="11430"/>
                <a:solidFill>
                  <a:srgbClr val="FF99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Подведение итогов</a:t>
            </a:r>
            <a:endParaRPr lang="ru-RU" sz="4000" b="1" spc="50" dirty="0">
              <a:ln w="11430"/>
              <a:solidFill>
                <a:srgbClr val="FF99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" name="Picture 4" descr="C:\Documents and Settings\Борис\Рабочий стол\энергосбережение\Новая папка\энерглампа1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40252" y="3861048"/>
            <a:ext cx="947737" cy="1676400"/>
          </a:xfrm>
          <a:prstGeom prst="rect">
            <a:avLst/>
          </a:prstGeom>
          <a:noFill/>
        </p:spPr>
      </p:pic>
      <p:pic>
        <p:nvPicPr>
          <p:cNvPr id="4" name="Picture 5" descr="C:\Documents and Settings\Борис\Рабочий стол\энергосбережение\Новая папка\энерглампа2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87624" y="944724"/>
            <a:ext cx="788987" cy="1676400"/>
          </a:xfrm>
          <a:prstGeom prst="rect">
            <a:avLst/>
          </a:prstGeom>
          <a:noFill/>
        </p:spPr>
      </p:pic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1979712" y="1844824"/>
            <a:ext cx="2219325" cy="1169988"/>
            <a:chOff x="3048000" y="1143000"/>
            <a:chExt cx="2998788" cy="1601788"/>
          </a:xfrm>
        </p:grpSpPr>
        <p:sp>
          <p:nvSpPr>
            <p:cNvPr id="7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8" name="Группа 20"/>
            <p:cNvGrpSpPr>
              <a:grpSpLocks/>
            </p:cNvGrpSpPr>
            <p:nvPr/>
          </p:nvGrpSpPr>
          <p:grpSpPr bwMode="auto"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9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1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2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3" name="Oval 15"/>
              <p:cNvSpPr>
                <a:spLocks noChangeArrowheads="1"/>
              </p:cNvSpPr>
              <p:nvPr/>
            </p:nvSpPr>
            <p:spPr bwMode="gray">
              <a:xfrm>
                <a:off x="3384774" y="1190815"/>
                <a:ext cx="2192247" cy="991065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pic>
        <p:nvPicPr>
          <p:cNvPr id="3074" name="Picture 2" descr="Картинка 19 из 156817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75756" y="1808820"/>
            <a:ext cx="1368152" cy="91124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Группа 1"/>
          <p:cNvGrpSpPr>
            <a:grpSpLocks/>
          </p:cNvGrpSpPr>
          <p:nvPr/>
        </p:nvGrpSpPr>
        <p:grpSpPr bwMode="auto">
          <a:xfrm>
            <a:off x="4211960" y="3248980"/>
            <a:ext cx="2219325" cy="1169988"/>
            <a:chOff x="3048000" y="1143000"/>
            <a:chExt cx="2998788" cy="1601788"/>
          </a:xfrm>
        </p:grpSpPr>
        <p:sp>
          <p:nvSpPr>
            <p:cNvPr id="15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" name="Группа 20"/>
            <p:cNvGrpSpPr>
              <a:grpSpLocks/>
            </p:cNvGrpSpPr>
            <p:nvPr/>
          </p:nvGrpSpPr>
          <p:grpSpPr bwMode="auto"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17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9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20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21" name="Oval 15"/>
              <p:cNvSpPr>
                <a:spLocks noChangeArrowheads="1"/>
              </p:cNvSpPr>
              <p:nvPr/>
            </p:nvSpPr>
            <p:spPr bwMode="gray">
              <a:xfrm>
                <a:off x="3384774" y="1190815"/>
                <a:ext cx="2192247" cy="991065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pic>
        <p:nvPicPr>
          <p:cNvPr id="22" name="Picture 3" descr="D:\Наташа\Мои анимации\средста передвижения\водные\Рисунок3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580112" y="3068960"/>
            <a:ext cx="936104" cy="822254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4427984" y="3429000"/>
            <a:ext cx="1368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Острова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510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3707904" y="1844824"/>
            <a:ext cx="5184576" cy="3708412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/>
        </p:nvSpPr>
        <p:spPr bwMode="auto">
          <a:xfrm>
            <a:off x="4175956" y="1988840"/>
            <a:ext cx="4320479" cy="3420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ru-RU" sz="2000" i="1" dirty="0" smtClean="0"/>
              <a:t>Повышение </a:t>
            </a:r>
            <a:r>
              <a:rPr lang="ru-RU" sz="2000" i="1" dirty="0" err="1" smtClean="0"/>
              <a:t>энергоэффективности</a:t>
            </a:r>
            <a:r>
              <a:rPr lang="ru-RU" sz="2000" i="1" dirty="0" smtClean="0"/>
              <a:t> – это большая макроэкономическая задача, и ожидаемый эффект от ее решения зависит не только от сокращения потребления энергоресурсов, но и от запуска новых инновационных процессов, от внедрения передовых технологических решений.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                   </a:t>
            </a:r>
            <a:r>
              <a:rPr lang="ru-RU" sz="2000" b="1" dirty="0" smtClean="0"/>
              <a:t>Дмитрий Медведев</a:t>
            </a:r>
            <a:r>
              <a:rPr lang="ru-RU" sz="2000" dirty="0" smtClean="0"/>
              <a:t> </a:t>
            </a:r>
          </a:p>
        </p:txBody>
      </p:sp>
      <p:pic>
        <p:nvPicPr>
          <p:cNvPr id="2050" name="Picture 2" descr=" МЕДВЕДЕВ Дмитрий Анатольевич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5556" y="584684"/>
            <a:ext cx="3286163" cy="34781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reeform 4"/>
          <p:cNvSpPr>
            <a:spLocks noEditPoints="1"/>
          </p:cNvSpPr>
          <p:nvPr/>
        </p:nvSpPr>
        <p:spPr bwMode="gray">
          <a:xfrm rot="19685041">
            <a:off x="579402" y="2006068"/>
            <a:ext cx="7089853" cy="3131549"/>
          </a:xfrm>
          <a:custGeom>
            <a:avLst/>
            <a:gdLst/>
            <a:ahLst/>
            <a:cxnLst>
              <a:cxn ang="0">
                <a:pos x="1692" y="12"/>
              </a:cxn>
              <a:cxn ang="0">
                <a:pos x="1234" y="74"/>
              </a:cxn>
              <a:cxn ang="0">
                <a:pos x="828" y="182"/>
              </a:cxn>
              <a:cxn ang="0">
                <a:pos x="486" y="330"/>
              </a:cxn>
              <a:cxn ang="0">
                <a:pos x="226" y="510"/>
              </a:cxn>
              <a:cxn ang="0">
                <a:pos x="58" y="718"/>
              </a:cxn>
              <a:cxn ang="0">
                <a:pos x="0" y="944"/>
              </a:cxn>
              <a:cxn ang="0">
                <a:pos x="58" y="1170"/>
              </a:cxn>
              <a:cxn ang="0">
                <a:pos x="226" y="1378"/>
              </a:cxn>
              <a:cxn ang="0">
                <a:pos x="486" y="1558"/>
              </a:cxn>
              <a:cxn ang="0">
                <a:pos x="828" y="1706"/>
              </a:cxn>
              <a:cxn ang="0">
                <a:pos x="1234" y="1814"/>
              </a:cxn>
              <a:cxn ang="0">
                <a:pos x="1692" y="1876"/>
              </a:cxn>
              <a:cxn ang="0">
                <a:pos x="2186" y="1884"/>
              </a:cxn>
              <a:cxn ang="0">
                <a:pos x="2658" y="1840"/>
              </a:cxn>
              <a:cxn ang="0">
                <a:pos x="3084" y="1746"/>
              </a:cxn>
              <a:cxn ang="0">
                <a:pos x="3448" y="1612"/>
              </a:cxn>
              <a:cxn ang="0">
                <a:pos x="3738" y="1442"/>
              </a:cxn>
              <a:cxn ang="0">
                <a:pos x="3938" y="1242"/>
              </a:cxn>
              <a:cxn ang="0">
                <a:pos x="4034" y="1022"/>
              </a:cxn>
              <a:cxn ang="0">
                <a:pos x="4014" y="790"/>
              </a:cxn>
              <a:cxn ang="0">
                <a:pos x="3882" y="576"/>
              </a:cxn>
              <a:cxn ang="0">
                <a:pos x="3650" y="386"/>
              </a:cxn>
              <a:cxn ang="0">
                <a:pos x="3334" y="228"/>
              </a:cxn>
              <a:cxn ang="0">
                <a:pos x="2948" y="106"/>
              </a:cxn>
              <a:cxn ang="0">
                <a:pos x="2506" y="28"/>
              </a:cxn>
              <a:cxn ang="0">
                <a:pos x="2020" y="0"/>
              </a:cxn>
              <a:cxn ang="0">
                <a:pos x="1606" y="1736"/>
              </a:cxn>
              <a:cxn ang="0">
                <a:pos x="1164" y="1678"/>
              </a:cxn>
              <a:cxn ang="0">
                <a:pos x="776" y="1576"/>
              </a:cxn>
              <a:cxn ang="0">
                <a:pos x="458" y="1436"/>
              </a:cxn>
              <a:cxn ang="0">
                <a:pos x="224" y="1266"/>
              </a:cxn>
              <a:cxn ang="0">
                <a:pos x="88" y="1074"/>
              </a:cxn>
              <a:cxn ang="0">
                <a:pos x="68" y="864"/>
              </a:cxn>
              <a:cxn ang="0">
                <a:pos x="166" y="664"/>
              </a:cxn>
              <a:cxn ang="0">
                <a:pos x="370" y="486"/>
              </a:cxn>
              <a:cxn ang="0">
                <a:pos x="662" y="336"/>
              </a:cxn>
              <a:cxn ang="0">
                <a:pos x="1028" y="222"/>
              </a:cxn>
              <a:cxn ang="0">
                <a:pos x="1454" y="148"/>
              </a:cxn>
              <a:cxn ang="0">
                <a:pos x="1922" y="120"/>
              </a:cxn>
              <a:cxn ang="0">
                <a:pos x="2392" y="148"/>
              </a:cxn>
              <a:cxn ang="0">
                <a:pos x="2818" y="222"/>
              </a:cxn>
              <a:cxn ang="0">
                <a:pos x="3184" y="336"/>
              </a:cxn>
              <a:cxn ang="0">
                <a:pos x="3476" y="486"/>
              </a:cxn>
              <a:cxn ang="0">
                <a:pos x="3680" y="664"/>
              </a:cxn>
              <a:cxn ang="0">
                <a:pos x="3778" y="864"/>
              </a:cxn>
              <a:cxn ang="0">
                <a:pos x="3758" y="1074"/>
              </a:cxn>
              <a:cxn ang="0">
                <a:pos x="3622" y="1266"/>
              </a:cxn>
              <a:cxn ang="0">
                <a:pos x="3388" y="1436"/>
              </a:cxn>
              <a:cxn ang="0">
                <a:pos x="3070" y="1576"/>
              </a:cxn>
              <a:cxn ang="0">
                <a:pos x="2682" y="1678"/>
              </a:cxn>
              <a:cxn ang="0">
                <a:pos x="2240" y="1736"/>
              </a:cxn>
            </a:cxnLst>
            <a:rect l="0" t="0" r="r" b="b"/>
            <a:pathLst>
              <a:path w="4040" h="1888">
                <a:moveTo>
                  <a:pt x="2020" y="0"/>
                </a:moveTo>
                <a:lnTo>
                  <a:pt x="1854" y="4"/>
                </a:lnTo>
                <a:lnTo>
                  <a:pt x="1692" y="12"/>
                </a:lnTo>
                <a:lnTo>
                  <a:pt x="1534" y="28"/>
                </a:lnTo>
                <a:lnTo>
                  <a:pt x="1382" y="48"/>
                </a:lnTo>
                <a:lnTo>
                  <a:pt x="1234" y="74"/>
                </a:lnTo>
                <a:lnTo>
                  <a:pt x="1092" y="106"/>
                </a:lnTo>
                <a:lnTo>
                  <a:pt x="956" y="142"/>
                </a:lnTo>
                <a:lnTo>
                  <a:pt x="828" y="182"/>
                </a:lnTo>
                <a:lnTo>
                  <a:pt x="706" y="228"/>
                </a:lnTo>
                <a:lnTo>
                  <a:pt x="592" y="276"/>
                </a:lnTo>
                <a:lnTo>
                  <a:pt x="486" y="330"/>
                </a:lnTo>
                <a:lnTo>
                  <a:pt x="390" y="386"/>
                </a:lnTo>
                <a:lnTo>
                  <a:pt x="302" y="446"/>
                </a:lnTo>
                <a:lnTo>
                  <a:pt x="226" y="510"/>
                </a:lnTo>
                <a:lnTo>
                  <a:pt x="158" y="576"/>
                </a:lnTo>
                <a:lnTo>
                  <a:pt x="102" y="646"/>
                </a:lnTo>
                <a:lnTo>
                  <a:pt x="58" y="718"/>
                </a:lnTo>
                <a:lnTo>
                  <a:pt x="26" y="790"/>
                </a:lnTo>
                <a:lnTo>
                  <a:pt x="6" y="866"/>
                </a:lnTo>
                <a:lnTo>
                  <a:pt x="0" y="944"/>
                </a:lnTo>
                <a:lnTo>
                  <a:pt x="6" y="1022"/>
                </a:lnTo>
                <a:lnTo>
                  <a:pt x="26" y="1098"/>
                </a:lnTo>
                <a:lnTo>
                  <a:pt x="58" y="1170"/>
                </a:lnTo>
                <a:lnTo>
                  <a:pt x="102" y="1242"/>
                </a:lnTo>
                <a:lnTo>
                  <a:pt x="158" y="1312"/>
                </a:lnTo>
                <a:lnTo>
                  <a:pt x="226" y="1378"/>
                </a:lnTo>
                <a:lnTo>
                  <a:pt x="302" y="1442"/>
                </a:lnTo>
                <a:lnTo>
                  <a:pt x="390" y="1502"/>
                </a:lnTo>
                <a:lnTo>
                  <a:pt x="486" y="1558"/>
                </a:lnTo>
                <a:lnTo>
                  <a:pt x="592" y="1612"/>
                </a:lnTo>
                <a:lnTo>
                  <a:pt x="706" y="1660"/>
                </a:lnTo>
                <a:lnTo>
                  <a:pt x="828" y="1706"/>
                </a:lnTo>
                <a:lnTo>
                  <a:pt x="956" y="1746"/>
                </a:lnTo>
                <a:lnTo>
                  <a:pt x="1092" y="1782"/>
                </a:lnTo>
                <a:lnTo>
                  <a:pt x="1234" y="1814"/>
                </a:lnTo>
                <a:lnTo>
                  <a:pt x="1382" y="1840"/>
                </a:lnTo>
                <a:lnTo>
                  <a:pt x="1534" y="1860"/>
                </a:lnTo>
                <a:lnTo>
                  <a:pt x="1692" y="1876"/>
                </a:lnTo>
                <a:lnTo>
                  <a:pt x="1854" y="1884"/>
                </a:lnTo>
                <a:lnTo>
                  <a:pt x="2020" y="1888"/>
                </a:lnTo>
                <a:lnTo>
                  <a:pt x="2186" y="1884"/>
                </a:lnTo>
                <a:lnTo>
                  <a:pt x="2348" y="1876"/>
                </a:lnTo>
                <a:lnTo>
                  <a:pt x="2506" y="1860"/>
                </a:lnTo>
                <a:lnTo>
                  <a:pt x="2658" y="1840"/>
                </a:lnTo>
                <a:lnTo>
                  <a:pt x="2806" y="1814"/>
                </a:lnTo>
                <a:lnTo>
                  <a:pt x="2948" y="1782"/>
                </a:lnTo>
                <a:lnTo>
                  <a:pt x="3084" y="1746"/>
                </a:lnTo>
                <a:lnTo>
                  <a:pt x="3212" y="1706"/>
                </a:lnTo>
                <a:lnTo>
                  <a:pt x="3334" y="1660"/>
                </a:lnTo>
                <a:lnTo>
                  <a:pt x="3448" y="1612"/>
                </a:lnTo>
                <a:lnTo>
                  <a:pt x="3554" y="1558"/>
                </a:lnTo>
                <a:lnTo>
                  <a:pt x="3650" y="1502"/>
                </a:lnTo>
                <a:lnTo>
                  <a:pt x="3738" y="1442"/>
                </a:lnTo>
                <a:lnTo>
                  <a:pt x="3814" y="1378"/>
                </a:lnTo>
                <a:lnTo>
                  <a:pt x="3882" y="1312"/>
                </a:lnTo>
                <a:lnTo>
                  <a:pt x="3938" y="1242"/>
                </a:lnTo>
                <a:lnTo>
                  <a:pt x="3982" y="1170"/>
                </a:lnTo>
                <a:lnTo>
                  <a:pt x="4014" y="1098"/>
                </a:lnTo>
                <a:lnTo>
                  <a:pt x="4034" y="1022"/>
                </a:lnTo>
                <a:lnTo>
                  <a:pt x="4040" y="944"/>
                </a:lnTo>
                <a:lnTo>
                  <a:pt x="4034" y="866"/>
                </a:lnTo>
                <a:lnTo>
                  <a:pt x="4014" y="790"/>
                </a:lnTo>
                <a:lnTo>
                  <a:pt x="3982" y="718"/>
                </a:lnTo>
                <a:lnTo>
                  <a:pt x="3938" y="646"/>
                </a:lnTo>
                <a:lnTo>
                  <a:pt x="3882" y="576"/>
                </a:lnTo>
                <a:lnTo>
                  <a:pt x="3814" y="510"/>
                </a:lnTo>
                <a:lnTo>
                  <a:pt x="3738" y="446"/>
                </a:lnTo>
                <a:lnTo>
                  <a:pt x="3650" y="386"/>
                </a:lnTo>
                <a:lnTo>
                  <a:pt x="3554" y="330"/>
                </a:lnTo>
                <a:lnTo>
                  <a:pt x="3448" y="276"/>
                </a:lnTo>
                <a:lnTo>
                  <a:pt x="3334" y="228"/>
                </a:lnTo>
                <a:lnTo>
                  <a:pt x="3212" y="182"/>
                </a:lnTo>
                <a:lnTo>
                  <a:pt x="3084" y="142"/>
                </a:lnTo>
                <a:lnTo>
                  <a:pt x="2948" y="106"/>
                </a:lnTo>
                <a:lnTo>
                  <a:pt x="2806" y="74"/>
                </a:lnTo>
                <a:lnTo>
                  <a:pt x="2658" y="48"/>
                </a:lnTo>
                <a:lnTo>
                  <a:pt x="2506" y="28"/>
                </a:lnTo>
                <a:lnTo>
                  <a:pt x="2348" y="12"/>
                </a:lnTo>
                <a:lnTo>
                  <a:pt x="2186" y="4"/>
                </a:lnTo>
                <a:lnTo>
                  <a:pt x="2020" y="0"/>
                </a:lnTo>
                <a:close/>
                <a:moveTo>
                  <a:pt x="1922" y="1748"/>
                </a:moveTo>
                <a:lnTo>
                  <a:pt x="1762" y="1746"/>
                </a:lnTo>
                <a:lnTo>
                  <a:pt x="1606" y="1736"/>
                </a:lnTo>
                <a:lnTo>
                  <a:pt x="1454" y="1722"/>
                </a:lnTo>
                <a:lnTo>
                  <a:pt x="1306" y="1702"/>
                </a:lnTo>
                <a:lnTo>
                  <a:pt x="1164" y="1678"/>
                </a:lnTo>
                <a:lnTo>
                  <a:pt x="1028" y="1648"/>
                </a:lnTo>
                <a:lnTo>
                  <a:pt x="898" y="1614"/>
                </a:lnTo>
                <a:lnTo>
                  <a:pt x="776" y="1576"/>
                </a:lnTo>
                <a:lnTo>
                  <a:pt x="662" y="1532"/>
                </a:lnTo>
                <a:lnTo>
                  <a:pt x="554" y="1486"/>
                </a:lnTo>
                <a:lnTo>
                  <a:pt x="458" y="1436"/>
                </a:lnTo>
                <a:lnTo>
                  <a:pt x="370" y="1382"/>
                </a:lnTo>
                <a:lnTo>
                  <a:pt x="292" y="1326"/>
                </a:lnTo>
                <a:lnTo>
                  <a:pt x="224" y="1266"/>
                </a:lnTo>
                <a:lnTo>
                  <a:pt x="166" y="1204"/>
                </a:lnTo>
                <a:lnTo>
                  <a:pt x="122" y="1140"/>
                </a:lnTo>
                <a:lnTo>
                  <a:pt x="88" y="1074"/>
                </a:lnTo>
                <a:lnTo>
                  <a:pt x="68" y="1004"/>
                </a:lnTo>
                <a:lnTo>
                  <a:pt x="62" y="934"/>
                </a:lnTo>
                <a:lnTo>
                  <a:pt x="68" y="864"/>
                </a:lnTo>
                <a:lnTo>
                  <a:pt x="88" y="796"/>
                </a:lnTo>
                <a:lnTo>
                  <a:pt x="122" y="730"/>
                </a:lnTo>
                <a:lnTo>
                  <a:pt x="166" y="664"/>
                </a:lnTo>
                <a:lnTo>
                  <a:pt x="224" y="602"/>
                </a:lnTo>
                <a:lnTo>
                  <a:pt x="292" y="544"/>
                </a:lnTo>
                <a:lnTo>
                  <a:pt x="370" y="486"/>
                </a:lnTo>
                <a:lnTo>
                  <a:pt x="458" y="434"/>
                </a:lnTo>
                <a:lnTo>
                  <a:pt x="554" y="382"/>
                </a:lnTo>
                <a:lnTo>
                  <a:pt x="662" y="336"/>
                </a:lnTo>
                <a:lnTo>
                  <a:pt x="776" y="294"/>
                </a:lnTo>
                <a:lnTo>
                  <a:pt x="898" y="256"/>
                </a:lnTo>
                <a:lnTo>
                  <a:pt x="1028" y="222"/>
                </a:lnTo>
                <a:lnTo>
                  <a:pt x="1164" y="192"/>
                </a:lnTo>
                <a:lnTo>
                  <a:pt x="1306" y="166"/>
                </a:lnTo>
                <a:lnTo>
                  <a:pt x="1454" y="148"/>
                </a:lnTo>
                <a:lnTo>
                  <a:pt x="1606" y="132"/>
                </a:lnTo>
                <a:lnTo>
                  <a:pt x="1762" y="124"/>
                </a:lnTo>
                <a:lnTo>
                  <a:pt x="1922" y="120"/>
                </a:lnTo>
                <a:lnTo>
                  <a:pt x="2084" y="124"/>
                </a:lnTo>
                <a:lnTo>
                  <a:pt x="2240" y="132"/>
                </a:lnTo>
                <a:lnTo>
                  <a:pt x="2392" y="148"/>
                </a:lnTo>
                <a:lnTo>
                  <a:pt x="2540" y="166"/>
                </a:lnTo>
                <a:lnTo>
                  <a:pt x="2682" y="192"/>
                </a:lnTo>
                <a:lnTo>
                  <a:pt x="2818" y="222"/>
                </a:lnTo>
                <a:lnTo>
                  <a:pt x="2948" y="256"/>
                </a:lnTo>
                <a:lnTo>
                  <a:pt x="3070" y="294"/>
                </a:lnTo>
                <a:lnTo>
                  <a:pt x="3184" y="336"/>
                </a:lnTo>
                <a:lnTo>
                  <a:pt x="3292" y="382"/>
                </a:lnTo>
                <a:lnTo>
                  <a:pt x="3388" y="434"/>
                </a:lnTo>
                <a:lnTo>
                  <a:pt x="3476" y="486"/>
                </a:lnTo>
                <a:lnTo>
                  <a:pt x="3554" y="544"/>
                </a:lnTo>
                <a:lnTo>
                  <a:pt x="3622" y="602"/>
                </a:lnTo>
                <a:lnTo>
                  <a:pt x="3680" y="664"/>
                </a:lnTo>
                <a:lnTo>
                  <a:pt x="3724" y="730"/>
                </a:lnTo>
                <a:lnTo>
                  <a:pt x="3758" y="796"/>
                </a:lnTo>
                <a:lnTo>
                  <a:pt x="3778" y="864"/>
                </a:lnTo>
                <a:lnTo>
                  <a:pt x="3784" y="934"/>
                </a:lnTo>
                <a:lnTo>
                  <a:pt x="3778" y="1004"/>
                </a:lnTo>
                <a:lnTo>
                  <a:pt x="3758" y="1074"/>
                </a:lnTo>
                <a:lnTo>
                  <a:pt x="3724" y="1140"/>
                </a:lnTo>
                <a:lnTo>
                  <a:pt x="3680" y="1204"/>
                </a:lnTo>
                <a:lnTo>
                  <a:pt x="3622" y="1266"/>
                </a:lnTo>
                <a:lnTo>
                  <a:pt x="3554" y="1326"/>
                </a:lnTo>
                <a:lnTo>
                  <a:pt x="3476" y="1382"/>
                </a:lnTo>
                <a:lnTo>
                  <a:pt x="3388" y="1436"/>
                </a:lnTo>
                <a:lnTo>
                  <a:pt x="3292" y="1486"/>
                </a:lnTo>
                <a:lnTo>
                  <a:pt x="3184" y="1532"/>
                </a:lnTo>
                <a:lnTo>
                  <a:pt x="3070" y="1576"/>
                </a:lnTo>
                <a:lnTo>
                  <a:pt x="2948" y="1614"/>
                </a:lnTo>
                <a:lnTo>
                  <a:pt x="2818" y="1648"/>
                </a:lnTo>
                <a:lnTo>
                  <a:pt x="2682" y="1678"/>
                </a:lnTo>
                <a:lnTo>
                  <a:pt x="2540" y="1702"/>
                </a:lnTo>
                <a:lnTo>
                  <a:pt x="2392" y="1722"/>
                </a:lnTo>
                <a:lnTo>
                  <a:pt x="2240" y="1736"/>
                </a:lnTo>
                <a:lnTo>
                  <a:pt x="2084" y="1746"/>
                </a:lnTo>
                <a:lnTo>
                  <a:pt x="1922" y="1748"/>
                </a:lnTo>
                <a:close/>
              </a:path>
            </a:pathLst>
          </a:custGeom>
          <a:solidFill>
            <a:srgbClr val="C0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50800" dist="50800" dir="5400000" algn="ctr" rotWithShape="0">
              <a:srgbClr val="FF0000"/>
            </a:outerShdw>
          </a:effectLst>
        </p:spPr>
        <p:txBody>
          <a:bodyPr/>
          <a:lstStyle/>
          <a:p>
            <a:endParaRPr lang="ru-RU"/>
          </a:p>
        </p:txBody>
      </p:sp>
      <p:pic>
        <p:nvPicPr>
          <p:cNvPr id="14337" name="Picture 1" descr="D:\Наташа\Мои рисунки\школа\дети\167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91780" y="440668"/>
            <a:ext cx="1872208" cy="1872208"/>
          </a:xfrm>
          <a:prstGeom prst="ellipse">
            <a:avLst/>
          </a:prstGeom>
          <a:ln w="190500" cap="rnd">
            <a:solidFill>
              <a:srgbClr val="FF9999"/>
            </a:solidFill>
            <a:prstDash val="solid"/>
          </a:ln>
          <a:effectLst>
            <a:outerShdw blurRad="127000" algn="bl" rotWithShape="0">
              <a:srgbClr val="FF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547664" y="4797152"/>
            <a:ext cx="1908212" cy="1875870"/>
          </a:xfrm>
          <a:prstGeom prst="ellipse">
            <a:avLst/>
          </a:prstGeom>
          <a:ln w="190500" cap="rnd">
            <a:solidFill>
              <a:srgbClr val="FF9999"/>
            </a:solidFill>
            <a:prstDash val="solid"/>
          </a:ln>
          <a:effectLst>
            <a:outerShdw blurRad="127000" algn="bl" rotWithShape="0">
              <a:srgbClr val="FF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8" name="TextBox 37"/>
          <p:cNvSpPr txBox="1"/>
          <p:nvPr/>
        </p:nvSpPr>
        <p:spPr>
          <a:xfrm>
            <a:off x="0" y="4077072"/>
            <a:ext cx="17636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Работа в лабораториях:</a:t>
            </a:r>
          </a:p>
          <a:p>
            <a:pPr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А.викторина</a:t>
            </a:r>
          </a:p>
          <a:p>
            <a:pPr>
              <a:defRPr/>
            </a:pPr>
            <a:r>
              <a:rPr lang="ru-RU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Б.аналитики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" name="Picture 1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516216" y="2024844"/>
            <a:ext cx="1872208" cy="1799080"/>
          </a:xfrm>
          <a:prstGeom prst="ellipse">
            <a:avLst/>
          </a:prstGeom>
          <a:solidFill>
            <a:srgbClr val="FF9999"/>
          </a:solidFill>
          <a:ln w="190500" cap="rnd">
            <a:solidFill>
              <a:srgbClr val="FF9999"/>
            </a:solidFill>
            <a:prstDash val="solid"/>
          </a:ln>
          <a:effectLst>
            <a:outerShdw blurRad="127000" algn="bl" rotWithShape="0">
              <a:srgbClr val="FF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2" name="TextBox 61"/>
          <p:cNvSpPr txBox="1"/>
          <p:nvPr/>
        </p:nvSpPr>
        <p:spPr>
          <a:xfrm rot="19773559">
            <a:off x="2700930" y="2950571"/>
            <a:ext cx="3403807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План работы</a:t>
            </a:r>
            <a:endParaRPr lang="ru-RU" sz="36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084168" y="5229200"/>
            <a:ext cx="20522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Работа в творческих мастерских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0" y="1016732"/>
            <a:ext cx="25922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Энергопотребление и его последствия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50" name="Picture 14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95536" y="2060848"/>
            <a:ext cx="1980220" cy="1912813"/>
          </a:xfrm>
          <a:prstGeom prst="ellipse">
            <a:avLst/>
          </a:prstGeom>
          <a:ln w="190500" cap="rnd">
            <a:solidFill>
              <a:srgbClr val="FF9999"/>
            </a:solidFill>
            <a:prstDash val="solid"/>
          </a:ln>
          <a:effectLst>
            <a:outerShdw blurRad="127000" algn="bl" rotWithShape="0">
              <a:srgbClr val="FF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4351" name="Picture 15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364088" y="116632"/>
            <a:ext cx="1946128" cy="1872208"/>
          </a:xfrm>
          <a:prstGeom prst="ellipse">
            <a:avLst/>
          </a:prstGeom>
          <a:ln w="190500" cap="rnd">
            <a:solidFill>
              <a:srgbClr val="FF9999"/>
            </a:solidFill>
            <a:prstDash val="solid"/>
          </a:ln>
          <a:effectLst>
            <a:outerShdw blurRad="127000" algn="bl" rotWithShape="0">
              <a:srgbClr val="FF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7" name="TextBox 36"/>
          <p:cNvSpPr txBox="1"/>
          <p:nvPr/>
        </p:nvSpPr>
        <p:spPr>
          <a:xfrm>
            <a:off x="6984268" y="3861048"/>
            <a:ext cx="18717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Выводы Подведение итогов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11860" y="5589240"/>
            <a:ext cx="18722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Выводы Подведение итогов работы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Картинка 115 из 16822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97052"/>
            <a:ext cx="1944216" cy="1886145"/>
          </a:xfrm>
          <a:prstGeom prst="ellipse">
            <a:avLst/>
          </a:prstGeom>
          <a:ln w="190500" cap="rnd">
            <a:solidFill>
              <a:srgbClr val="FF9999"/>
            </a:solidFill>
            <a:prstDash val="solid"/>
          </a:ln>
          <a:effectLst>
            <a:outerShdw blurRad="127000" algn="bl" rotWithShape="0">
              <a:srgbClr val="FF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258636" y="620688"/>
            <a:ext cx="181386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Рефлексия </a:t>
            </a:r>
            <a:r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Подведение итогов урока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467544" y="3212976"/>
            <a:ext cx="5004556" cy="2484276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36866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«</a:t>
            </a:r>
            <a:r>
              <a:rPr lang="ru-RU" sz="2400" b="1" i="1" dirty="0">
                <a:solidFill>
                  <a:srgbClr val="C00000"/>
                </a:solidFill>
              </a:rPr>
              <a:t>Программа повышения энергетической эффективности экономики Томской области </a:t>
            </a:r>
            <a:r>
              <a:rPr lang="ru-RU" sz="2400" b="1" i="1" dirty="0" smtClean="0">
                <a:solidFill>
                  <a:srgbClr val="C00000"/>
                </a:solidFill>
              </a:rPr>
              <a:t>на </a:t>
            </a:r>
            <a:r>
              <a:rPr lang="ru-RU" sz="2400" b="1" i="1" dirty="0">
                <a:solidFill>
                  <a:srgbClr val="C00000"/>
                </a:solidFill>
              </a:rPr>
              <a:t>период до 2012 года</a:t>
            </a:r>
            <a:r>
              <a:rPr lang="ru-RU" sz="2400" b="1" i="1" dirty="0" smtClean="0">
                <a:solidFill>
                  <a:srgbClr val="C00000"/>
                </a:solidFill>
              </a:rPr>
              <a:t>»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3284984"/>
            <a:ext cx="51845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… Сочетание </a:t>
            </a:r>
            <a:r>
              <a:rPr lang="ru-RU" sz="2000" dirty="0"/>
              <a:t>экономических интересов производителей и потребителей электрической и тепловой </a:t>
            </a:r>
            <a:r>
              <a:rPr lang="ru-RU" sz="2000" dirty="0" smtClean="0"/>
              <a:t>энергии.</a:t>
            </a:r>
          </a:p>
          <a:p>
            <a:r>
              <a:rPr lang="ru-RU" sz="2000" dirty="0" smtClean="0"/>
              <a:t>…Активное </a:t>
            </a:r>
            <a:r>
              <a:rPr lang="ru-RU" sz="2000" dirty="0"/>
              <a:t>энергосбережение при производстве, транспортировке и, особенно, при потреблении энергии и </a:t>
            </a:r>
            <a:r>
              <a:rPr lang="ru-RU" sz="2000" dirty="0" smtClean="0"/>
              <a:t>энергоресурсов.</a:t>
            </a: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5516" y="1556792"/>
            <a:ext cx="87489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1026" name="Picture 2" descr="G:\энергосбережение\рисунки\00422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52898" y="2780928"/>
            <a:ext cx="3413178" cy="25922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1540" y="1772816"/>
            <a:ext cx="83529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 Поэтапное </a:t>
            </a:r>
            <a:r>
              <a:rPr lang="ru-RU" sz="2000" dirty="0"/>
              <a:t>формирование оптимальной структуры топливного баланса области должно осуществляться в следующих направлениях: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467544" y="1556792"/>
            <a:ext cx="7992888" cy="4068998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68660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i="1" dirty="0" smtClean="0">
                <a:solidFill>
                  <a:srgbClr val="C00000"/>
                </a:solidFill>
              </a:rPr>
              <a:t>Энергосбережение – дело для всех – польза для каждого</a:t>
            </a:r>
            <a:r>
              <a:rPr lang="ru-RU" sz="2400" b="1" i="1" dirty="0" smtClean="0">
                <a:solidFill>
                  <a:srgbClr val="C00000"/>
                </a:solidFill>
                <a:latin typeface="Arial"/>
              </a:rPr>
              <a:t> </a:t>
            </a:r>
            <a:endParaRPr lang="ru-RU" sz="2400" b="1" i="1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75556" y="1700808"/>
            <a:ext cx="7848872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+mn-lt"/>
              </a:rPr>
              <a:t> Используйте </a:t>
            </a:r>
            <a:r>
              <a:rPr lang="ru-RU" sz="2000" dirty="0">
                <a:latin typeface="+mn-lt"/>
              </a:rPr>
              <a:t>кастрюли с  диаметром днища  равному диаметру  конфорок электроплит. </a:t>
            </a:r>
            <a:endParaRPr lang="ru-RU" sz="2000" dirty="0" smtClean="0">
              <a:latin typeface="+mn-lt"/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2000" dirty="0">
                <a:latin typeface="+mn-lt"/>
              </a:rPr>
              <a:t>Устанавливайте холодильник подальше от отопительных и          нагревательных </a:t>
            </a:r>
            <a:r>
              <a:rPr lang="ru-RU" sz="2000" dirty="0" smtClean="0">
                <a:latin typeface="+mn-lt"/>
              </a:rPr>
              <a:t>устройств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+mn-lt"/>
              </a:rPr>
              <a:t>Для </a:t>
            </a:r>
            <a:r>
              <a:rPr lang="ru-RU" sz="2000" dirty="0">
                <a:latin typeface="+mn-lt"/>
              </a:rPr>
              <a:t>освещения используйте энергосберегающие лампы - они потребляют в  4-5 раз электричества меньше, чем  лампы накаливания</a:t>
            </a:r>
            <a:r>
              <a:rPr lang="ru-RU" sz="2000" dirty="0" smtClean="0">
                <a:latin typeface="+mn-lt"/>
              </a:rPr>
              <a:t>.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2000" dirty="0"/>
              <a:t>Если работаете за компьютером и не используете его звуковые колонки то выключите их</a:t>
            </a:r>
            <a:r>
              <a:rPr lang="ru-RU" sz="2000" dirty="0" smtClean="0"/>
              <a:t>.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2000" dirty="0"/>
              <a:t>Если оставляете включенным компьютер и уходите то выключайте монитор и звуковые колонки.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>
              <a:latin typeface="+mn-lt"/>
            </a:endParaRPr>
          </a:p>
          <a:p>
            <a:endParaRPr lang="ru-RU" sz="2000" dirty="0">
              <a:latin typeface="Constantia" pitchFamily="18" charset="0"/>
            </a:endParaRPr>
          </a:p>
          <a:p>
            <a:endParaRPr lang="ru-RU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467544" y="1556792"/>
            <a:ext cx="7992888" cy="4320480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68660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i="1" dirty="0" smtClean="0">
                <a:solidFill>
                  <a:srgbClr val="C00000"/>
                </a:solidFill>
              </a:rPr>
              <a:t>Энергосбережение – дело для всех – польза для каждого</a:t>
            </a:r>
            <a:r>
              <a:rPr lang="ru-RU" sz="2400" b="1" i="1" dirty="0" smtClean="0">
                <a:solidFill>
                  <a:srgbClr val="C00000"/>
                </a:solidFill>
                <a:latin typeface="Arial"/>
              </a:rPr>
              <a:t> </a:t>
            </a:r>
            <a:endParaRPr lang="ru-RU" sz="2400" b="1" i="1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83568" y="1664804"/>
            <a:ext cx="7776864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2000" dirty="0" smtClean="0"/>
              <a:t>Заделайте </a:t>
            </a:r>
            <a:r>
              <a:rPr lang="ru-RU" sz="2000" dirty="0"/>
              <a:t>щели в оконных рамах и дверных проемах! 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2000" dirty="0" smtClean="0"/>
              <a:t>Не </a:t>
            </a:r>
            <a:r>
              <a:rPr lang="ru-RU" sz="2000" dirty="0"/>
              <a:t>загораживайте отопительные приборы</a:t>
            </a:r>
            <a:r>
              <a:rPr lang="ru-RU" sz="2000" dirty="0" smtClean="0"/>
              <a:t>!</a:t>
            </a:r>
          </a:p>
          <a:p>
            <a:pPr>
              <a:buClr>
                <a:srgbClr val="C00000"/>
              </a:buClr>
            </a:pPr>
            <a:r>
              <a:rPr lang="ru-RU" sz="2000" dirty="0"/>
              <a:t>Тепло от отопительных приборов будет эффективно поступать в помещение, если: </a:t>
            </a:r>
            <a:br>
              <a:rPr lang="ru-RU" sz="2000" dirty="0"/>
            </a:br>
            <a:r>
              <a:rPr lang="ru-RU" sz="2000" dirty="0"/>
              <a:t>• Отопительные приборы не закрыты шторами; </a:t>
            </a:r>
            <a:br>
              <a:rPr lang="ru-RU" sz="2000" dirty="0"/>
            </a:br>
            <a:r>
              <a:rPr lang="ru-RU" sz="2000" dirty="0"/>
              <a:t>• Отопительные приборы не закрыты декоративными панелями; </a:t>
            </a:r>
            <a:br>
              <a:rPr lang="ru-RU" sz="2000" dirty="0"/>
            </a:br>
            <a:r>
              <a:rPr lang="ru-RU" sz="2000" dirty="0"/>
              <a:t>• Отопительные приборы не закрыты мебелью или другими предметами. </a:t>
            </a:r>
            <a:br>
              <a:rPr lang="ru-RU" sz="2000" dirty="0"/>
            </a:br>
            <a:r>
              <a:rPr lang="ru-RU" sz="2000" dirty="0"/>
              <a:t>Батареи отопления будут эффективно обогревать помещение, если за ними установить теплоотражающие экраны</a:t>
            </a:r>
            <a:r>
              <a:rPr lang="ru-RU" sz="2000" dirty="0" smtClean="0"/>
              <a:t>.</a:t>
            </a:r>
            <a:endParaRPr lang="ru-RU" sz="2000" dirty="0"/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2000" dirty="0"/>
              <a:t>Проветривайте помещения не долго, но интенсивно</a:t>
            </a:r>
            <a:r>
              <a:rPr lang="ru-RU" sz="2000" dirty="0" smtClean="0"/>
              <a:t>!</a:t>
            </a:r>
            <a:endParaRPr lang="ru-RU" sz="2000" dirty="0">
              <a:latin typeface="+mn-lt"/>
            </a:endParaRPr>
          </a:p>
        </p:txBody>
      </p:sp>
      <p:sp>
        <p:nvSpPr>
          <p:cNvPr id="5" name="Содержимое 4"/>
          <p:cNvSpPr>
            <a:spLocks noGrp="1"/>
          </p:cNvSpPr>
          <p:nvPr/>
        </p:nvSpPr>
        <p:spPr bwMode="auto">
          <a:xfrm>
            <a:off x="575556" y="3609020"/>
            <a:ext cx="8229600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5125" indent="-282575" eaLnBrk="1" hangingPunct="1">
              <a:lnSpc>
                <a:spcPct val="90000"/>
              </a:lnSpc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96778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50825" y="3789363"/>
            <a:ext cx="8569325" cy="2376487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8" name="Picture 2" descr="http://holodanet.ucoz.ru/novosti/iglu_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560" y="764704"/>
            <a:ext cx="3960440" cy="27643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7172" name="Прямоугольник 8"/>
          <p:cNvSpPr>
            <a:spLocks noChangeArrowheads="1"/>
          </p:cNvSpPr>
          <p:nvPr/>
        </p:nvSpPr>
        <p:spPr bwMode="auto">
          <a:xfrm>
            <a:off x="287338" y="3789363"/>
            <a:ext cx="85693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   В центре Гамбурга немецкий художник </a:t>
            </a:r>
            <a:r>
              <a:rPr lang="ru-RU" dirty="0" err="1"/>
              <a:t>Ralf</a:t>
            </a:r>
            <a:r>
              <a:rPr lang="ru-RU" dirty="0"/>
              <a:t> </a:t>
            </a:r>
            <a:r>
              <a:rPr lang="ru-RU" dirty="0" err="1"/>
              <a:t>Schmerberg</a:t>
            </a:r>
            <a:r>
              <a:rPr lang="ru-RU" dirty="0"/>
              <a:t> создал необычный дом-иглу высотой 5,6 метра и 11 метров в диаметре. На создание иглу ушло 322 старых холодильника и 1718 метров провода. Эта инсталляция является выражением протеста против неконтролируемых расходов энергии. Рядом с иглу автор поставил огромный электрический счетчик, который показывает сколько электроэнергии будут потреблять 322 старых холодильника. "Расточительность является крупнейшим источником энергии!" - утверждает художник.</a:t>
            </a:r>
          </a:p>
        </p:txBody>
      </p:sp>
      <p:pic>
        <p:nvPicPr>
          <p:cNvPr id="7173" name="Picture 15" descr="j028056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2025761">
            <a:off x="3905250" y="300038"/>
            <a:ext cx="7921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4932363" y="692150"/>
            <a:ext cx="410368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09575" algn="l"/>
              </a:tabLst>
            </a:pPr>
            <a:r>
              <a:rPr lang="ru-RU" sz="2400" b="1" i="1" dirty="0">
                <a:solidFill>
                  <a:srgbClr val="C00000"/>
                </a:solidFill>
                <a:cs typeface="Times New Roman" pitchFamily="18" charset="0"/>
              </a:rPr>
              <a:t>  Если вы поставите холодильник в комнате, где температура достигает 30 градусов, то потребление энергии удвоится.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971600" y="1916832"/>
            <a:ext cx="4969247" cy="2808312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0825" y="4941168"/>
            <a:ext cx="61933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</a:rPr>
              <a:t>Следующий Час Земли состоится в субботу  31 марта 2012 года с 20:30 до 21:30  по местному времени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206084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/>
              <a:t>  Каждый год в последнюю субботу марта миллионы людей во всем мире выключают свет на час, потому что им важно будущее нашей планеты Земля. «Час Земли» – это символ бережного отношения к природе, заботы об ограниченных ресурсах нашей планеты.</a:t>
            </a:r>
            <a:endParaRPr lang="ru-RU" sz="2000" dirty="0"/>
          </a:p>
        </p:txBody>
      </p:sp>
      <p:pic>
        <p:nvPicPr>
          <p:cNvPr id="2050" name="Picture 2" descr="http://www.mioo.ru/projects/1527/Noname/img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404664"/>
            <a:ext cx="6265391" cy="1132198"/>
          </a:xfrm>
          <a:prstGeom prst="rect">
            <a:avLst/>
          </a:prstGeom>
          <a:noFill/>
        </p:spPr>
      </p:pic>
      <p:pic>
        <p:nvPicPr>
          <p:cNvPr id="2056" name="Picture 8" descr="http://umerlakorova.ru/wp-content/chaszemli-300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60232" y="3645023"/>
            <a:ext cx="2340798" cy="17577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6588224" y="5373216"/>
            <a:ext cx="2555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134 государства мира на час отключили электроэнергию</a:t>
            </a:r>
            <a:endParaRPr lang="ru-RU" dirty="0"/>
          </a:p>
        </p:txBody>
      </p:sp>
      <p:pic>
        <p:nvPicPr>
          <p:cNvPr id="2058" name="Picture 10" descr="час земли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660232" y="476672"/>
            <a:ext cx="2357630" cy="315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Группа 28"/>
          <p:cNvGrpSpPr/>
          <p:nvPr/>
        </p:nvGrpSpPr>
        <p:grpSpPr>
          <a:xfrm>
            <a:off x="107950" y="1484784"/>
            <a:ext cx="3240360" cy="1800200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80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1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82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4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5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6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Группа 28"/>
          <p:cNvGrpSpPr/>
          <p:nvPr/>
        </p:nvGrpSpPr>
        <p:grpSpPr>
          <a:xfrm>
            <a:off x="5652120" y="1916832"/>
            <a:ext cx="3240360" cy="1800200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30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1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32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6300192" y="2132856"/>
            <a:ext cx="18722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остров неуверенности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543600" y="260350"/>
            <a:ext cx="36004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spc="50" dirty="0" smtClean="0">
                <a:ln w="11430"/>
                <a:solidFill>
                  <a:srgbClr val="FF99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Острова</a:t>
            </a:r>
            <a:endParaRPr lang="ru-RU" sz="4000" b="1" spc="50" dirty="0">
              <a:ln w="11430"/>
              <a:solidFill>
                <a:srgbClr val="FF99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41" name="Группа 28"/>
          <p:cNvGrpSpPr/>
          <p:nvPr/>
        </p:nvGrpSpPr>
        <p:grpSpPr>
          <a:xfrm>
            <a:off x="2987824" y="476672"/>
            <a:ext cx="3240360" cy="1800200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43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4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45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50" name="Группа 28"/>
          <p:cNvGrpSpPr/>
          <p:nvPr/>
        </p:nvGrpSpPr>
        <p:grpSpPr>
          <a:xfrm>
            <a:off x="2555776" y="3068960"/>
            <a:ext cx="3240360" cy="1800200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51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2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53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58" name="Группа 28"/>
          <p:cNvGrpSpPr/>
          <p:nvPr/>
        </p:nvGrpSpPr>
        <p:grpSpPr>
          <a:xfrm>
            <a:off x="5364088" y="4509120"/>
            <a:ext cx="3240360" cy="1800200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59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0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61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66" name="Группа 28"/>
          <p:cNvGrpSpPr/>
          <p:nvPr/>
        </p:nvGrpSpPr>
        <p:grpSpPr>
          <a:xfrm>
            <a:off x="251520" y="4797152"/>
            <a:ext cx="3240360" cy="1800200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67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8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69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0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3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74" name="TextBox 73"/>
          <p:cNvSpPr txBox="1"/>
          <p:nvPr/>
        </p:nvSpPr>
        <p:spPr>
          <a:xfrm>
            <a:off x="3635896" y="692696"/>
            <a:ext cx="18722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остров вдохновения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131840" y="3284984"/>
            <a:ext cx="20162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остров удовлетворения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27584" y="5013176"/>
            <a:ext cx="18722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остров размышления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012160" y="4941168"/>
            <a:ext cx="18722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остров пустоты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55576" y="1700808"/>
            <a:ext cx="18722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остров накопления знаний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506" name="Picture 2" descr="D:\Наташа\Мои анимации\средста передвижения\водные\e12169bc17bcace4d78dac8f8e003511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08304" y="5949280"/>
            <a:ext cx="1609725" cy="742950"/>
          </a:xfrm>
          <a:prstGeom prst="rect">
            <a:avLst/>
          </a:prstGeom>
          <a:noFill/>
        </p:spPr>
      </p:pic>
      <p:pic>
        <p:nvPicPr>
          <p:cNvPr id="21507" name="Picture 3" descr="D:\Наташа\Мои анимации\средста передвижения\водные\Рисунок3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051720" y="777600"/>
            <a:ext cx="936104" cy="822254"/>
          </a:xfrm>
          <a:prstGeom prst="rect">
            <a:avLst/>
          </a:prstGeom>
          <a:noFill/>
        </p:spPr>
      </p:pic>
      <p:pic>
        <p:nvPicPr>
          <p:cNvPr id="21509" name="Picture 5" descr="D:\Наташа\Мои анимации\средста передвижения\водные\2d7d6b6ea90d2647b26b51c890e7fad7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1011157">
            <a:off x="167378" y="4264040"/>
            <a:ext cx="1419225" cy="81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:\Наташа\Мои анимации\школа\книги\ar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12360" y="5229200"/>
            <a:ext cx="1066800" cy="1000125"/>
          </a:xfrm>
          <a:prstGeom prst="rect">
            <a:avLst/>
          </a:prstGeom>
          <a:noFill/>
        </p:spPr>
      </p:pic>
      <p:sp>
        <p:nvSpPr>
          <p:cNvPr id="11" name="Скругленный прямоугольник 10"/>
          <p:cNvSpPr/>
          <p:nvPr/>
        </p:nvSpPr>
        <p:spPr>
          <a:xfrm>
            <a:off x="539552" y="1484784"/>
            <a:ext cx="7633543" cy="4104456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683568" y="1628800"/>
            <a:ext cx="748883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inionPro-Regular"/>
                <a:cs typeface="Times New Roman" pitchFamily="18" charset="0"/>
              </a:rPr>
              <a:t>   Напишите сочинение на тему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MinionPro-Regular"/>
                <a:cs typeface="Times New Roman" pitchFamily="18" charset="0"/>
              </a:rPr>
              <a:t>«Энергия и мы</a:t>
            </a:r>
            <a:r>
              <a:rPr lang="ru-RU" sz="2400" i="1" dirty="0" smtClean="0">
                <a:solidFill>
                  <a:srgbClr val="C00000"/>
                </a:solidFill>
                <a:latin typeface="Calibri" pitchFamily="34" charset="0"/>
                <a:ea typeface="MinionPro-Regular"/>
                <a:cs typeface="Times New Roman" pitchFamily="18" charset="0"/>
              </a:rPr>
              <a:t>»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MinionPro-Regular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inionPro-Regular"/>
                <a:cs typeface="Times New Roman" pitchFamily="18" charset="0"/>
              </a:rPr>
              <a:t>о роли энергии в нашей жизни и жизни планеты. </a:t>
            </a:r>
          </a:p>
          <a:p>
            <a:pPr lvl="0" eaLnBrk="0" hangingPunct="0"/>
            <a:r>
              <a:rPr lang="ru-RU" sz="2400" dirty="0" smtClean="0">
                <a:solidFill>
                  <a:srgbClr val="CC3300"/>
                </a:solidFill>
                <a:latin typeface="Calibri" pitchFamily="34" charset="0"/>
              </a:rPr>
              <a:t>•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inionPro-Regular"/>
                <a:cs typeface="Times New Roman" pitchFamily="18" charset="0"/>
              </a:rPr>
              <a:t>Почему мы должны использовать энергию более эффективно? </a:t>
            </a:r>
          </a:p>
          <a:p>
            <a:pPr lvl="0" eaLnBrk="0" hangingPunct="0"/>
            <a:r>
              <a:rPr lang="ru-RU" sz="2400" dirty="0" smtClean="0">
                <a:solidFill>
                  <a:srgbClr val="CC3300"/>
                </a:solidFill>
                <a:latin typeface="Calibri" pitchFamily="34" charset="0"/>
              </a:rPr>
              <a:t>•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inionPro-Regular"/>
                <a:cs typeface="Times New Roman" pitchFamily="18" charset="0"/>
              </a:rPr>
              <a:t>Как мы можем экономить энергию? </a:t>
            </a:r>
          </a:p>
          <a:p>
            <a:pPr lvl="0" eaLnBrk="0" hangingPunct="0"/>
            <a:r>
              <a:rPr lang="ru-RU" sz="2400" dirty="0" smtClean="0">
                <a:solidFill>
                  <a:srgbClr val="CC3300"/>
                </a:solidFill>
                <a:latin typeface="Calibri" pitchFamily="34" charset="0"/>
              </a:rPr>
              <a:t>•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inionPro-Regular"/>
                <a:cs typeface="Times New Roman" pitchFamily="18" charset="0"/>
              </a:rPr>
              <a:t>Опишите, что конкретно вы делаете сейчас для экономии энергии? </a:t>
            </a:r>
          </a:p>
          <a:p>
            <a:pPr lvl="0" eaLnBrk="0" hangingPunct="0"/>
            <a:r>
              <a:rPr lang="ru-RU" sz="2400" dirty="0" smtClean="0">
                <a:solidFill>
                  <a:srgbClr val="CC3300"/>
                </a:solidFill>
                <a:latin typeface="Calibri" pitchFamily="34" charset="0"/>
              </a:rPr>
              <a:t>•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inionPro-Regular"/>
                <a:cs typeface="Times New Roman" pitchFamily="18" charset="0"/>
              </a:rPr>
              <a:t>Объяснили ли вы своим друзьям и родителям причины, по которым необходимо сберегать энергию?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36096" y="692696"/>
            <a:ext cx="30844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i="1" dirty="0" smtClean="0">
                <a:solidFill>
                  <a:srgbClr val="C00000"/>
                </a:solidFill>
                <a:latin typeface="+mn-lt"/>
                <a:ea typeface="Calibri" pitchFamily="34" charset="0"/>
                <a:cs typeface="Times New Roman" pitchFamily="18" charset="0"/>
              </a:rPr>
              <a:t>Домашняя работа</a:t>
            </a:r>
            <a:endParaRPr lang="ru-RU" sz="2400" i="1" dirty="0" smtClean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8" descr="Закат"/>
          <p:cNvSpPr>
            <a:spLocks noChangeArrowheads="1" noChangeShapeType="1" noTextEdit="1"/>
          </p:cNvSpPr>
          <p:nvPr/>
        </p:nvSpPr>
        <p:spPr bwMode="auto">
          <a:xfrm rot="21034794">
            <a:off x="738303" y="789243"/>
            <a:ext cx="7293752" cy="478940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32287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kern="1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Спасибо  за  участие </a:t>
            </a:r>
          </a:p>
          <a:p>
            <a:pPr algn="ctr"/>
            <a:r>
              <a:rPr lang="ru-RU" sz="3600" b="1" kern="10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в</a:t>
            </a:r>
            <a:r>
              <a:rPr lang="ru-RU" sz="3600" b="1" kern="1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 творческих  мастерских</a:t>
            </a:r>
          </a:p>
        </p:txBody>
      </p:sp>
      <p:pic>
        <p:nvPicPr>
          <p:cNvPr id="3" name="Picture 5" descr="C:\Documents and Settings\Борис\Рабочий стол\энергосбережение\Новая папка\энерглампа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3548" y="1160748"/>
            <a:ext cx="792088" cy="1682989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92380" y="4905164"/>
            <a:ext cx="908050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5635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Скругленный прямоугольник 43"/>
          <p:cNvSpPr/>
          <p:nvPr/>
        </p:nvSpPr>
        <p:spPr>
          <a:xfrm>
            <a:off x="3419872" y="2780928"/>
            <a:ext cx="3456384" cy="2304256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50825" y="1772816"/>
            <a:ext cx="2881015" cy="3312914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" name="Группа 4"/>
          <p:cNvGrpSpPr/>
          <p:nvPr/>
        </p:nvGrpSpPr>
        <p:grpSpPr>
          <a:xfrm>
            <a:off x="611560" y="836712"/>
            <a:ext cx="1872208" cy="1025724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6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8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4" name="Группа 12"/>
          <p:cNvGrpSpPr/>
          <p:nvPr/>
        </p:nvGrpSpPr>
        <p:grpSpPr>
          <a:xfrm>
            <a:off x="3563888" y="1844824"/>
            <a:ext cx="1872208" cy="1025724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14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16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3419872" y="2924944"/>
            <a:ext cx="34563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Энергопотребление и его последствия 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71800" y="260350"/>
            <a:ext cx="6192688" cy="132343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spc="50" dirty="0" smtClean="0">
                <a:ln w="11430"/>
                <a:solidFill>
                  <a:srgbClr val="FF99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Энергопотребление и его последствия</a:t>
            </a:r>
            <a:endParaRPr lang="ru-RU" sz="4000" b="1" spc="50" dirty="0">
              <a:ln w="11430"/>
              <a:solidFill>
                <a:srgbClr val="FF99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4" name="Picture 5" descr="C:\Documents and Settings\Борис\Рабочий стол\энергосбережение\Новая папка\энерглампа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560" y="3356992"/>
            <a:ext cx="792088" cy="1682989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250825" y="1916832"/>
            <a:ext cx="28810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Энергетические проблемы человечества</a:t>
            </a:r>
            <a:r>
              <a:rPr lang="ru-RU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26" name="Picture 4" descr="C:\Documents and Settings\Борис\Рабочий стол\энергосбережение\Новая папка\энерглампа1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84168" y="3933056"/>
            <a:ext cx="907028" cy="1604392"/>
          </a:xfrm>
          <a:prstGeom prst="rect">
            <a:avLst/>
          </a:prstGeom>
          <a:noFill/>
        </p:spPr>
      </p:pic>
      <p:pic>
        <p:nvPicPr>
          <p:cNvPr id="28674" name="Picture 2" descr="D:\Наташа\Мои анимации\экология\eZavod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923928" y="1412776"/>
            <a:ext cx="1200150" cy="1047750"/>
          </a:xfrm>
          <a:prstGeom prst="rect">
            <a:avLst/>
          </a:prstGeom>
          <a:noFill/>
        </p:spPr>
      </p:pic>
      <p:pic>
        <p:nvPicPr>
          <p:cNvPr id="28678" name="Picture 6" descr="D:\Наташа\Мои анимации\физика\энергия\ветряк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331640" y="764704"/>
            <a:ext cx="354039" cy="849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250825" y="4365104"/>
            <a:ext cx="8569647" cy="1368152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0825" y="1268761"/>
            <a:ext cx="5833343" cy="2016223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123" name="Picture 15" descr="j028056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2025761">
            <a:off x="8297769" y="183445"/>
            <a:ext cx="792162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0825" y="260648"/>
            <a:ext cx="86416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Энергопотребление и его последствия Энергетические проблемы человечества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340768"/>
            <a:ext cx="56166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Calibri" pitchFamily="34" charset="0"/>
              </a:rPr>
              <a:t>Экологическая катастрофа</a:t>
            </a:r>
          </a:p>
          <a:p>
            <a:r>
              <a:rPr lang="ru-RU" sz="2400" dirty="0" smtClean="0">
                <a:latin typeface="Calibri" pitchFamily="34" charset="0"/>
              </a:rPr>
              <a:t>В чем заключается эта катастрофа?  </a:t>
            </a:r>
          </a:p>
          <a:p>
            <a:r>
              <a:rPr lang="ru-RU" sz="2400" dirty="0" smtClean="0">
                <a:latin typeface="Calibri" pitchFamily="34" charset="0"/>
              </a:rPr>
              <a:t>Так ли она опасна для человечества? </a:t>
            </a:r>
          </a:p>
          <a:p>
            <a:r>
              <a:rPr lang="ru-RU" sz="2400" dirty="0" smtClean="0">
                <a:latin typeface="Calibri" pitchFamily="34" charset="0"/>
              </a:rPr>
              <a:t>И что нужно делать, чтобы ее предотвратить? </a:t>
            </a:r>
            <a:endParaRPr lang="ru-RU" sz="2400" dirty="0">
              <a:latin typeface="Calibri" pitchFamily="34" charset="0"/>
            </a:endParaRPr>
          </a:p>
        </p:txBody>
      </p:sp>
      <p:pic>
        <p:nvPicPr>
          <p:cNvPr id="44034" name="Picture 2" descr="D:\Наташа\Мои рисунки\экология\95a742d1ce158f5a536a183bed833d51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68144" y="836712"/>
            <a:ext cx="2893535" cy="3182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250825" y="4437111"/>
            <a:ext cx="85696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Calibri" pitchFamily="34" charset="0"/>
              </a:rPr>
              <a:t>Эффективное использование энергии — ключ к успешному решению экологической проблемы! </a:t>
            </a:r>
          </a:p>
          <a:p>
            <a:r>
              <a:rPr lang="ru-RU" sz="2400" dirty="0" smtClean="0">
                <a:latin typeface="Calibri" pitchFamily="34" charset="0"/>
              </a:rPr>
              <a:t>  Как вы думаете, почему? </a:t>
            </a: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кругленный прямоугольник 48"/>
          <p:cNvSpPr/>
          <p:nvPr/>
        </p:nvSpPr>
        <p:spPr>
          <a:xfrm>
            <a:off x="323528" y="1196752"/>
            <a:ext cx="5436791" cy="5040560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</a:p>
          <a:p>
            <a:pPr lvl="0">
              <a:buClr>
                <a:srgbClr val="CC3300"/>
              </a:buClr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 рациональное использование энергии. </a:t>
            </a:r>
          </a:p>
          <a:p>
            <a:pPr lvl="0">
              <a:buClr>
                <a:srgbClr val="CC3300"/>
              </a:buClr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</a:rPr>
              <a:t>  Это деятельность по организации эффективного использования энергоресурсов. </a:t>
            </a:r>
            <a:endParaRPr lang="ru-RU" sz="2400" b="1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ru-RU" sz="2400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Специалисты утверждают, что потребление энергии, в среднем, может быть сокращено:</a:t>
            </a:r>
            <a:b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sz="8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8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</a:t>
            </a: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быту на 34% </a:t>
            </a:r>
            <a:b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</a:t>
            </a: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 небольших потребителей на 22% </a:t>
            </a:r>
            <a:b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</a:t>
            </a: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транспорте на 24% </a:t>
            </a:r>
            <a:b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</a:t>
            </a: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промышленности на 13-33%</a:t>
            </a:r>
            <a:endParaRPr lang="ru-RU" sz="3600" dirty="0" smtClean="0">
              <a:solidFill>
                <a:schemeClr val="tx1"/>
              </a:solidFill>
              <a:latin typeface="Arial" pitchFamily="34" charset="0"/>
            </a:endParaRPr>
          </a:p>
          <a:p>
            <a:pPr>
              <a:defRPr/>
            </a:pP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47564" y="404664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Arial"/>
              </a:rPr>
              <a:t>Что же мы понимаем под энергосбережением? </a:t>
            </a:r>
            <a:endParaRPr lang="ru-RU" sz="2400" b="1" i="1" dirty="0">
              <a:solidFill>
                <a:srgbClr val="C00000"/>
              </a:solidFill>
              <a:latin typeface="Arial"/>
            </a:endParaRPr>
          </a:p>
        </p:txBody>
      </p:sp>
      <p:pic>
        <p:nvPicPr>
          <p:cNvPr id="3074" name="Picture 2" descr="C:\Documents and Settings\Борис\Рабочий стол\энергосбережение\рисунки\1405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8104" y="1052736"/>
            <a:ext cx="3292018" cy="42664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kx="110000" ky="200000" algn="tl" rotWithShape="0">
              <a:srgbClr val="FF9999">
                <a:alpha val="51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98316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кругленный прямоугольник 48"/>
          <p:cNvSpPr/>
          <p:nvPr/>
        </p:nvSpPr>
        <p:spPr>
          <a:xfrm>
            <a:off x="323528" y="1196752"/>
            <a:ext cx="5940660" cy="5040560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Clr>
                <a:srgbClr val="CC3300"/>
              </a:buClr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Наиболее 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значительный прирост потребления электроэнергии произошел </a:t>
            </a:r>
            <a:r>
              <a:rPr lang="ru-RU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в бытовом секторе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ru-RU" sz="24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CC3300"/>
              </a:buClr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Рост энергопотребления 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приведет 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к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росту </a:t>
            </a:r>
            <a:r>
              <a:rPr lang="ru-RU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энергоемкости 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муниципального 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продукта, 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ч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то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отрицательно </a:t>
            </a:r>
            <a:r>
              <a:rPr lang="ru-RU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повлияет </a:t>
            </a:r>
            <a:endParaRPr lang="ru-RU" sz="2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Clr>
                <a:srgbClr val="CC3300"/>
              </a:buClr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 </a:t>
            </a:r>
            <a:r>
              <a:rPr lang="ru-RU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привлечение инвестиций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в промышленность и экономику муниципального образования, </a:t>
            </a:r>
            <a:r>
              <a:rPr lang="ru-RU" sz="2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на конкурентоспособность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производимых на территории товаров, работ и услуг на российском 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рынке.</a:t>
            </a:r>
            <a:endParaRPr lang="ru-RU" sz="2400" b="1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47564" y="29665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Arial"/>
              </a:rPr>
              <a:t>Анализ потребления топливно-энергетических ресурсов</a:t>
            </a:r>
            <a:endParaRPr lang="ru-RU" sz="2400" b="1" i="1" dirty="0">
              <a:solidFill>
                <a:srgbClr val="C00000"/>
              </a:solidFill>
              <a:latin typeface="Arial"/>
            </a:endParaRPr>
          </a:p>
        </p:txBody>
      </p:sp>
      <p:pic>
        <p:nvPicPr>
          <p:cNvPr id="2050" name="Picture 2" descr="Картинка 4 из 77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16116" y="1664804"/>
            <a:ext cx="3277920" cy="33123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кругленный прямоугольник 48"/>
          <p:cNvSpPr/>
          <p:nvPr/>
        </p:nvSpPr>
        <p:spPr>
          <a:xfrm>
            <a:off x="359532" y="1664804"/>
            <a:ext cx="5004556" cy="1908212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Clr>
                <a:srgbClr val="CC3300"/>
              </a:buClr>
              <a:defRPr/>
            </a:pP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От 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результатов решения этой проблемы зависит место нашего общества в ряду развитых в экономическом отношении стран и уровень жизни граждан</a:t>
            </a:r>
            <a:endParaRPr lang="ru-RU" sz="2400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47564" y="296652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i="1" dirty="0">
                <a:solidFill>
                  <a:srgbClr val="C00000"/>
                </a:solidFill>
                <a:latin typeface="Arial"/>
              </a:rPr>
              <a:t>П</a:t>
            </a:r>
            <a:r>
              <a:rPr lang="ru-RU" sz="2400" b="1" i="1" dirty="0" smtClean="0">
                <a:solidFill>
                  <a:srgbClr val="C00000"/>
                </a:solidFill>
                <a:latin typeface="Arial"/>
              </a:rPr>
              <a:t>роблема </a:t>
            </a:r>
            <a:r>
              <a:rPr lang="ru-RU" sz="2400" b="1" i="1" dirty="0" smtClean="0">
                <a:solidFill>
                  <a:srgbClr val="C00000"/>
                </a:solidFill>
              </a:rPr>
              <a:t>разумного </a:t>
            </a:r>
            <a:r>
              <a:rPr lang="ru-RU" sz="2400" b="1" i="1" dirty="0">
                <a:solidFill>
                  <a:srgbClr val="C00000"/>
                </a:solidFill>
              </a:rPr>
              <a:t>использования энергии </a:t>
            </a:r>
            <a:r>
              <a:rPr lang="ru-RU" sz="2400" b="1" i="1" dirty="0" smtClean="0">
                <a:solidFill>
                  <a:srgbClr val="C00000"/>
                </a:solidFill>
              </a:rPr>
              <a:t>- одна </a:t>
            </a:r>
            <a:r>
              <a:rPr lang="ru-RU" sz="2400" b="1" i="1" dirty="0">
                <a:solidFill>
                  <a:srgbClr val="C00000"/>
                </a:solidFill>
              </a:rPr>
              <a:t>из наиболее острых проблем человечества</a:t>
            </a:r>
            <a:endParaRPr lang="ru-RU" sz="2400" b="1" i="1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4257092"/>
            <a:ext cx="7992888" cy="2016224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Clr>
                <a:srgbClr val="CC3300"/>
              </a:buClr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Почему 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же мы, вроде бы все знающие, не экономим электрическую энергию? </a:t>
            </a:r>
            <a:endParaRPr lang="ru-RU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Clr>
                <a:srgbClr val="CC3300"/>
              </a:buClr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Может </a:t>
            </a:r>
            <a:r>
              <a:rPr lang="ru-RU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быть, мы плохо представляем реальные результаты даже элементарной экономии электроэнергии? </a:t>
            </a:r>
          </a:p>
        </p:txBody>
      </p:sp>
      <p:pic>
        <p:nvPicPr>
          <p:cNvPr id="4098" name="Picture 2" descr="C:\Users\Борис\Desktop\энергосбережение\рисунки\family07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232756"/>
            <a:ext cx="3052734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8990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Скругленный прямоугольник 43"/>
          <p:cNvSpPr/>
          <p:nvPr/>
        </p:nvSpPr>
        <p:spPr>
          <a:xfrm>
            <a:off x="4535996" y="2780928"/>
            <a:ext cx="3456384" cy="2304256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31540" y="1772816"/>
            <a:ext cx="3457079" cy="2772308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" name="Группа 4"/>
          <p:cNvGrpSpPr/>
          <p:nvPr/>
        </p:nvGrpSpPr>
        <p:grpSpPr>
          <a:xfrm>
            <a:off x="1116311" y="836712"/>
            <a:ext cx="1872208" cy="1025724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6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8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4" name="Группа 12"/>
          <p:cNvGrpSpPr/>
          <p:nvPr/>
        </p:nvGrpSpPr>
        <p:grpSpPr>
          <a:xfrm>
            <a:off x="5436096" y="1844824"/>
            <a:ext cx="1872208" cy="1025724"/>
            <a:chOff x="3048000" y="1143000"/>
            <a:chExt cx="2998788" cy="1601788"/>
          </a:xfrm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grpSpPr>
        <p:sp>
          <p:nvSpPr>
            <p:cNvPr id="14" name="Oval 11"/>
            <p:cNvSpPr>
              <a:spLocks noChangeArrowheads="1"/>
            </p:cNvSpPr>
            <p:nvPr/>
          </p:nvSpPr>
          <p:spPr bwMode="gray">
            <a:xfrm>
              <a:off x="3048000" y="1285875"/>
              <a:ext cx="2965450" cy="1412875"/>
            </a:xfrm>
            <a:prstGeom prst="ellipse">
              <a:avLst/>
            </a:prstGeom>
            <a:solidFill>
              <a:srgbClr val="FF0000">
                <a:alpha val="5215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" name="Группа 20"/>
            <p:cNvGrpSpPr/>
            <p:nvPr/>
          </p:nvGrpSpPr>
          <p:grpSpPr>
            <a:xfrm>
              <a:off x="3081338" y="1143000"/>
              <a:ext cx="2965450" cy="1601788"/>
              <a:chOff x="3081338" y="1143000"/>
              <a:chExt cx="2965450" cy="1601788"/>
            </a:xfrm>
          </p:grpSpPr>
          <p:sp>
            <p:nvSpPr>
              <p:cNvPr id="16" name="Oval 10"/>
              <p:cNvSpPr>
                <a:spLocks noChangeArrowheads="1"/>
              </p:cNvSpPr>
              <p:nvPr/>
            </p:nvSpPr>
            <p:spPr bwMode="gray">
              <a:xfrm>
                <a:off x="3081338" y="1331913"/>
                <a:ext cx="2965450" cy="1412875"/>
              </a:xfrm>
              <a:prstGeom prst="ellipse">
                <a:avLst/>
              </a:prstGeom>
              <a:solidFill>
                <a:srgbClr val="99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Oval 12"/>
              <p:cNvSpPr>
                <a:spLocks noChangeArrowheads="1"/>
              </p:cNvSpPr>
              <p:nvPr/>
            </p:nvSpPr>
            <p:spPr bwMode="gray">
              <a:xfrm>
                <a:off x="3189288" y="1143000"/>
                <a:ext cx="2684462" cy="1341438"/>
              </a:xfrm>
              <a:prstGeom prst="ellipse">
                <a:avLst/>
              </a:prstGeom>
              <a:solidFill>
                <a:srgbClr val="FFCCCC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Oval 13"/>
              <p:cNvSpPr>
                <a:spLocks noChangeArrowheads="1"/>
              </p:cNvSpPr>
              <p:nvPr/>
            </p:nvSpPr>
            <p:spPr bwMode="gray">
              <a:xfrm>
                <a:off x="3224213" y="1150938"/>
                <a:ext cx="2619375" cy="1308100"/>
              </a:xfrm>
              <a:prstGeom prst="ellipse">
                <a:avLst/>
              </a:prstGeom>
              <a:solidFill>
                <a:srgbClr val="FFCCCC">
                  <a:alpha val="47058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Oval 14"/>
              <p:cNvSpPr>
                <a:spLocks noChangeArrowheads="1"/>
              </p:cNvSpPr>
              <p:nvPr/>
            </p:nvSpPr>
            <p:spPr bwMode="gray">
              <a:xfrm>
                <a:off x="3251200" y="1163638"/>
                <a:ext cx="2492375" cy="1222375"/>
              </a:xfrm>
              <a:prstGeom prst="ellipse">
                <a:avLst/>
              </a:prstGeom>
              <a:solidFill>
                <a:srgbClr val="FF0000">
                  <a:alpha val="47842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gray">
              <a:xfrm>
                <a:off x="3382963" y="1190625"/>
                <a:ext cx="2193925" cy="99060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4535996" y="2924944"/>
            <a:ext cx="345638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Анализ результатов анкетирования </a:t>
            </a:r>
            <a:endParaRPr lang="ru-RU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71800" y="260350"/>
            <a:ext cx="6192688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spc="50" dirty="0" smtClean="0">
                <a:ln w="11430"/>
                <a:solidFill>
                  <a:srgbClr val="FF99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 Работа в группах</a:t>
            </a:r>
            <a:endParaRPr lang="ru-RU" sz="4000" b="1" spc="50" dirty="0">
              <a:ln w="11430"/>
              <a:solidFill>
                <a:srgbClr val="FF99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4" name="Picture 5" descr="C:\Documents and Settings\Борис\Рабочий стол\энергосбережение\Новая папка\энерглампа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8" y="4077072"/>
            <a:ext cx="792088" cy="1682989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431540" y="1916832"/>
            <a:ext cx="33850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Викторина</a:t>
            </a:r>
            <a:endParaRPr lang="en-US" sz="28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r>
              <a:rPr lang="ru-RU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«Энергосбережение – не экономия, а умное потребление!» </a:t>
            </a:r>
            <a:endParaRPr lang="ru-RU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26" name="Picture 4" descr="C:\Documents and Settings\Борис\Рабочий стол\энергосбережение\Новая папка\энерглампа1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00292" y="3933056"/>
            <a:ext cx="907028" cy="1604392"/>
          </a:xfrm>
          <a:prstGeom prst="rect">
            <a:avLst/>
          </a:prstGeom>
          <a:noFill/>
        </p:spPr>
      </p:pic>
      <p:pic>
        <p:nvPicPr>
          <p:cNvPr id="46082" name="Picture 2" descr="D:\Наташа\Мои анимации\школа\урок\Рисунок31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440347" y="944724"/>
            <a:ext cx="1224136" cy="559605"/>
          </a:xfrm>
          <a:prstGeom prst="rect">
            <a:avLst/>
          </a:prstGeom>
          <a:noFill/>
        </p:spPr>
      </p:pic>
      <p:pic>
        <p:nvPicPr>
          <p:cNvPr id="46083" name="Picture 3" descr="D:\Наташа\Мои анимации\школа\урок\s11394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580112" y="1808820"/>
            <a:ext cx="1504950" cy="885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87337" y="332657"/>
            <a:ext cx="8569325" cy="576064"/>
          </a:xfrm>
          <a:prstGeom prst="roundRect">
            <a:avLst/>
          </a:prstGeom>
          <a:solidFill>
            <a:srgbClr val="CC3300">
              <a:alpha val="14902"/>
            </a:srgbClr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 smtClean="0">
                <a:solidFill>
                  <a:srgbClr val="C00000"/>
                </a:solidFill>
              </a:rPr>
              <a:t>Вам потребуется 1 кВтч энергии для того, чтобы: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grpSp>
        <p:nvGrpSpPr>
          <p:cNvPr id="2" name="Группа 16"/>
          <p:cNvGrpSpPr/>
          <p:nvPr/>
        </p:nvGrpSpPr>
        <p:grpSpPr>
          <a:xfrm>
            <a:off x="2465388" y="1690688"/>
            <a:ext cx="4094162" cy="3744912"/>
            <a:chOff x="2465388" y="1690688"/>
            <a:chExt cx="4094162" cy="3744912"/>
          </a:xfrm>
        </p:grpSpPr>
        <p:sp>
          <p:nvSpPr>
            <p:cNvPr id="18" name="Oval 10"/>
            <p:cNvSpPr>
              <a:spLocks noChangeArrowheads="1"/>
            </p:cNvSpPr>
            <p:nvPr/>
          </p:nvSpPr>
          <p:spPr bwMode="gray">
            <a:xfrm>
              <a:off x="2643188" y="1690688"/>
              <a:ext cx="3743325" cy="3744912"/>
            </a:xfrm>
            <a:prstGeom prst="ellipse">
              <a:avLst/>
            </a:prstGeom>
            <a:noFill/>
            <a:ln w="38100" algn="ctr">
              <a:solidFill>
                <a:srgbClr val="C0C0C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3" name="Группа 31"/>
            <p:cNvGrpSpPr/>
            <p:nvPr/>
          </p:nvGrpSpPr>
          <p:grpSpPr>
            <a:xfrm>
              <a:off x="2465388" y="1752600"/>
              <a:ext cx="4094162" cy="3560763"/>
              <a:chOff x="2465388" y="1752600"/>
              <a:chExt cx="4094162" cy="3560763"/>
            </a:xfrm>
          </p:grpSpPr>
          <p:sp>
            <p:nvSpPr>
              <p:cNvPr id="20" name="AutoShape 4"/>
              <p:cNvSpPr>
                <a:spLocks noChangeArrowheads="1"/>
              </p:cNvSpPr>
              <p:nvPr/>
            </p:nvSpPr>
            <p:spPr bwMode="gray">
              <a:xfrm rot="17973186">
                <a:off x="4728369" y="2331244"/>
                <a:ext cx="792163" cy="288925"/>
              </a:xfrm>
              <a:prstGeom prst="rightArrow">
                <a:avLst>
                  <a:gd name="adj1" fmla="val 35167"/>
                  <a:gd name="adj2" fmla="val 111029"/>
                </a:avLst>
              </a:prstGeom>
              <a:gradFill rotWithShape="1">
                <a:gsLst>
                  <a:gs pos="0">
                    <a:srgbClr val="9E0000">
                      <a:alpha val="0"/>
                    </a:srgbClr>
                  </a:gs>
                  <a:gs pos="100000">
                    <a:srgbClr val="B20000"/>
                  </a:gs>
                </a:gsLst>
                <a:lin ang="0" scaled="1"/>
              </a:gradFill>
              <a:ln w="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" name="AutoShape 5"/>
              <p:cNvSpPr>
                <a:spLocks noChangeArrowheads="1"/>
              </p:cNvSpPr>
              <p:nvPr/>
            </p:nvSpPr>
            <p:spPr bwMode="gray">
              <a:xfrm rot="3465783">
                <a:off x="4728370" y="4495006"/>
                <a:ext cx="792162" cy="288925"/>
              </a:xfrm>
              <a:prstGeom prst="rightArrow">
                <a:avLst>
                  <a:gd name="adj1" fmla="val 35167"/>
                  <a:gd name="adj2" fmla="val 111028"/>
                </a:avLst>
              </a:prstGeom>
              <a:gradFill rotWithShape="1">
                <a:gsLst>
                  <a:gs pos="0">
                    <a:srgbClr val="9E0000">
                      <a:alpha val="0"/>
                    </a:srgbClr>
                  </a:gs>
                  <a:gs pos="100000">
                    <a:srgbClr val="B20000"/>
                  </a:gs>
                </a:gsLst>
                <a:lin ang="0" scaled="1"/>
              </a:gradFill>
              <a:ln w="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" name="AutoShape 6"/>
              <p:cNvSpPr>
                <a:spLocks noChangeArrowheads="1"/>
              </p:cNvSpPr>
              <p:nvPr/>
            </p:nvSpPr>
            <p:spPr bwMode="gray">
              <a:xfrm rot="14369022">
                <a:off x="3509169" y="2407444"/>
                <a:ext cx="792163" cy="288925"/>
              </a:xfrm>
              <a:prstGeom prst="rightArrow">
                <a:avLst>
                  <a:gd name="adj1" fmla="val 35167"/>
                  <a:gd name="adj2" fmla="val 111029"/>
                </a:avLst>
              </a:prstGeom>
              <a:gradFill rotWithShape="1">
                <a:gsLst>
                  <a:gs pos="0">
                    <a:srgbClr val="9E0000">
                      <a:alpha val="0"/>
                    </a:srgbClr>
                  </a:gs>
                  <a:gs pos="100000">
                    <a:srgbClr val="B20000"/>
                  </a:gs>
                </a:gsLst>
                <a:lin ang="0" scaled="1"/>
              </a:gradFill>
              <a:ln w="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" name="AutoShape 7"/>
              <p:cNvSpPr>
                <a:spLocks noChangeArrowheads="1"/>
              </p:cNvSpPr>
              <p:nvPr/>
            </p:nvSpPr>
            <p:spPr bwMode="gray">
              <a:xfrm rot="7535209">
                <a:off x="3471069" y="4461669"/>
                <a:ext cx="792163" cy="288925"/>
              </a:xfrm>
              <a:prstGeom prst="rightArrow">
                <a:avLst>
                  <a:gd name="adj1" fmla="val 35167"/>
                  <a:gd name="adj2" fmla="val 111029"/>
                </a:avLst>
              </a:prstGeom>
              <a:gradFill rotWithShape="1">
                <a:gsLst>
                  <a:gs pos="0">
                    <a:srgbClr val="9E0000">
                      <a:alpha val="0"/>
                    </a:srgbClr>
                  </a:gs>
                  <a:gs pos="100000">
                    <a:srgbClr val="B20000"/>
                  </a:gs>
                </a:gsLst>
                <a:lin ang="0" scaled="1"/>
              </a:gradFill>
              <a:ln w="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" name="AutoShape 8"/>
              <p:cNvSpPr>
                <a:spLocks noChangeArrowheads="1"/>
              </p:cNvSpPr>
              <p:nvPr/>
            </p:nvSpPr>
            <p:spPr bwMode="gray">
              <a:xfrm>
                <a:off x="5307013" y="3459163"/>
                <a:ext cx="792162" cy="288925"/>
              </a:xfrm>
              <a:prstGeom prst="rightArrow">
                <a:avLst>
                  <a:gd name="adj1" fmla="val 35167"/>
                  <a:gd name="adj2" fmla="val 111028"/>
                </a:avLst>
              </a:prstGeom>
              <a:gradFill rotWithShape="1">
                <a:gsLst>
                  <a:gs pos="0">
                    <a:srgbClr val="9E0000">
                      <a:alpha val="0"/>
                    </a:srgbClr>
                  </a:gs>
                  <a:gs pos="100000">
                    <a:srgbClr val="B20000"/>
                  </a:gs>
                </a:gsLst>
                <a:lin ang="0" scaled="1"/>
              </a:gradFill>
              <a:ln w="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" name="AutoShape 9"/>
              <p:cNvSpPr>
                <a:spLocks noChangeArrowheads="1"/>
              </p:cNvSpPr>
              <p:nvPr/>
            </p:nvSpPr>
            <p:spPr bwMode="gray">
              <a:xfrm rot="10800000">
                <a:off x="2897188" y="3452813"/>
                <a:ext cx="863600" cy="288925"/>
              </a:xfrm>
              <a:prstGeom prst="rightArrow">
                <a:avLst>
                  <a:gd name="adj1" fmla="val 35167"/>
                  <a:gd name="adj2" fmla="val 121041"/>
                </a:avLst>
              </a:prstGeom>
              <a:gradFill rotWithShape="1">
                <a:gsLst>
                  <a:gs pos="0">
                    <a:srgbClr val="9E0000">
                      <a:alpha val="0"/>
                    </a:srgbClr>
                  </a:gs>
                  <a:gs pos="100000">
                    <a:srgbClr val="B20000"/>
                  </a:gs>
                </a:gsLst>
                <a:lin ang="0" scaled="1"/>
              </a:gradFill>
              <a:ln w="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" name="Oval 11"/>
              <p:cNvSpPr>
                <a:spLocks noChangeArrowheads="1"/>
              </p:cNvSpPr>
              <p:nvPr/>
            </p:nvSpPr>
            <p:spPr bwMode="gray">
              <a:xfrm>
                <a:off x="3298825" y="4948238"/>
                <a:ext cx="360363" cy="360362"/>
              </a:xfrm>
              <a:prstGeom prst="ellipse">
                <a:avLst/>
              </a:prstGeom>
              <a:gradFill rotWithShape="1">
                <a:gsLst>
                  <a:gs pos="0">
                    <a:srgbClr val="FF3300"/>
                  </a:gs>
                  <a:gs pos="100000">
                    <a:srgbClr val="B92500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" name="Oval 18"/>
              <p:cNvSpPr>
                <a:spLocks noChangeArrowheads="1"/>
              </p:cNvSpPr>
              <p:nvPr/>
            </p:nvSpPr>
            <p:spPr bwMode="gray">
              <a:xfrm>
                <a:off x="5360988" y="4953000"/>
                <a:ext cx="360362" cy="360363"/>
              </a:xfrm>
              <a:prstGeom prst="ellipse">
                <a:avLst/>
              </a:prstGeom>
              <a:gradFill rotWithShape="1">
                <a:gsLst>
                  <a:gs pos="0">
                    <a:srgbClr val="CB90EC"/>
                  </a:gs>
                  <a:gs pos="100000">
                    <a:srgbClr val="9368AB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" name="Oval 19"/>
              <p:cNvSpPr>
                <a:spLocks noChangeArrowheads="1"/>
              </p:cNvSpPr>
              <p:nvPr/>
            </p:nvSpPr>
            <p:spPr bwMode="gray">
              <a:xfrm>
                <a:off x="6199188" y="3429000"/>
                <a:ext cx="360362" cy="360363"/>
              </a:xfrm>
              <a:prstGeom prst="ellipse">
                <a:avLst/>
              </a:prstGeom>
              <a:gradFill rotWithShape="1">
                <a:gsLst>
                  <a:gs pos="0">
                    <a:srgbClr val="969696"/>
                  </a:gs>
                  <a:gs pos="100000">
                    <a:srgbClr val="6D6D6D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" name="Oval 20"/>
              <p:cNvSpPr>
                <a:spLocks noChangeArrowheads="1"/>
              </p:cNvSpPr>
              <p:nvPr/>
            </p:nvSpPr>
            <p:spPr bwMode="gray">
              <a:xfrm>
                <a:off x="5284788" y="1752600"/>
                <a:ext cx="360362" cy="360363"/>
              </a:xfrm>
              <a:prstGeom prst="ellipse">
                <a:avLst/>
              </a:prstGeom>
              <a:gradFill rotWithShape="1">
                <a:gsLst>
                  <a:gs pos="0">
                    <a:srgbClr val="FF9900"/>
                  </a:gs>
                  <a:gs pos="100000">
                    <a:srgbClr val="B96F00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" name="Oval 21"/>
              <p:cNvSpPr>
                <a:spLocks noChangeArrowheads="1"/>
              </p:cNvSpPr>
              <p:nvPr/>
            </p:nvSpPr>
            <p:spPr bwMode="gray">
              <a:xfrm>
                <a:off x="3303588" y="1828800"/>
                <a:ext cx="360362" cy="360363"/>
              </a:xfrm>
              <a:prstGeom prst="ellipse">
                <a:avLst/>
              </a:prstGeom>
              <a:gradFill rotWithShape="1">
                <a:gsLst>
                  <a:gs pos="0">
                    <a:srgbClr val="EDD947"/>
                  </a:gs>
                  <a:gs pos="100000">
                    <a:srgbClr val="AC9D34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Oval 22"/>
              <p:cNvSpPr>
                <a:spLocks noChangeArrowheads="1"/>
              </p:cNvSpPr>
              <p:nvPr/>
            </p:nvSpPr>
            <p:spPr bwMode="gray">
              <a:xfrm>
                <a:off x="2465388" y="3429000"/>
                <a:ext cx="360362" cy="360363"/>
              </a:xfrm>
              <a:prstGeom prst="ellipse">
                <a:avLst/>
              </a:prstGeom>
              <a:gradFill rotWithShape="1">
                <a:gsLst>
                  <a:gs pos="0">
                    <a:srgbClr val="FF3399"/>
                  </a:gs>
                  <a:gs pos="100000">
                    <a:srgbClr val="B9256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" name="Oval 24"/>
              <p:cNvSpPr>
                <a:spLocks noChangeArrowheads="1"/>
              </p:cNvSpPr>
              <p:nvPr/>
            </p:nvSpPr>
            <p:spPr bwMode="gray">
              <a:xfrm>
                <a:off x="3429000" y="2503488"/>
                <a:ext cx="2160588" cy="2160587"/>
              </a:xfrm>
              <a:prstGeom prst="ellipse">
                <a:avLst/>
              </a:prstGeom>
              <a:gradFill rotWithShape="1">
                <a:gsLst>
                  <a:gs pos="0">
                    <a:srgbClr val="FFA993"/>
                  </a:gs>
                  <a:gs pos="50000">
                    <a:srgbClr val="FF3300"/>
                  </a:gs>
                  <a:gs pos="100000">
                    <a:srgbClr val="FFA993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33" name="Oval 25"/>
              <p:cNvSpPr>
                <a:spLocks noChangeArrowheads="1"/>
              </p:cNvSpPr>
              <p:nvPr/>
            </p:nvSpPr>
            <p:spPr bwMode="gray">
              <a:xfrm>
                <a:off x="3570288" y="2644775"/>
                <a:ext cx="1878012" cy="1878013"/>
              </a:xfrm>
              <a:prstGeom prst="ellipse">
                <a:avLst/>
              </a:prstGeom>
              <a:gradFill rotWithShape="1">
                <a:gsLst>
                  <a:gs pos="0">
                    <a:srgbClr val="8A2B2B"/>
                  </a:gs>
                  <a:gs pos="50000">
                    <a:srgbClr val="FF5050"/>
                  </a:gs>
                  <a:gs pos="100000">
                    <a:srgbClr val="8A2B2B"/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34" name="Oval 26"/>
              <p:cNvSpPr>
                <a:spLocks noChangeArrowheads="1"/>
              </p:cNvSpPr>
              <p:nvPr/>
            </p:nvSpPr>
            <p:spPr bwMode="gray">
              <a:xfrm>
                <a:off x="3571875" y="2647950"/>
                <a:ext cx="1878013" cy="1878013"/>
              </a:xfrm>
              <a:prstGeom prst="ellipse">
                <a:avLst/>
              </a:prstGeom>
              <a:gradFill rotWithShape="1">
                <a:gsLst>
                  <a:gs pos="0">
                    <a:srgbClr val="A20000"/>
                  </a:gs>
                  <a:gs pos="100000">
                    <a:srgbClr val="FF00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35" name="Oval 27"/>
              <p:cNvSpPr>
                <a:spLocks noChangeArrowheads="1"/>
              </p:cNvSpPr>
              <p:nvPr/>
            </p:nvSpPr>
            <p:spPr bwMode="gray">
              <a:xfrm>
                <a:off x="3671888" y="2738438"/>
                <a:ext cx="1690687" cy="1690687"/>
              </a:xfrm>
              <a:prstGeom prst="ellipse">
                <a:avLst/>
              </a:prstGeom>
              <a:solidFill>
                <a:srgbClr val="990000"/>
              </a:soli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36" name="Oval 29"/>
              <p:cNvSpPr>
                <a:spLocks noChangeArrowheads="1"/>
              </p:cNvSpPr>
              <p:nvPr/>
            </p:nvSpPr>
            <p:spPr bwMode="auto">
              <a:xfrm>
                <a:off x="3702050" y="2757488"/>
                <a:ext cx="1636713" cy="1636712"/>
              </a:xfrm>
              <a:prstGeom prst="ellipse">
                <a:avLst/>
              </a:prstGeom>
              <a:solidFill>
                <a:srgbClr val="FF9966"/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37" name="Oval 30"/>
              <p:cNvSpPr>
                <a:spLocks noChangeArrowheads="1"/>
              </p:cNvSpPr>
              <p:nvPr/>
            </p:nvSpPr>
            <p:spPr bwMode="auto">
              <a:xfrm>
                <a:off x="3722688" y="2767013"/>
                <a:ext cx="1597025" cy="1595437"/>
              </a:xfrm>
              <a:prstGeom prst="ellipse">
                <a:avLst/>
              </a:prstGeom>
              <a:gradFill rotWithShape="1">
                <a:gsLst>
                  <a:gs pos="0">
                    <a:srgbClr val="FF9999">
                      <a:alpha val="0"/>
                    </a:srgbClr>
                  </a:gs>
                  <a:gs pos="100000">
                    <a:srgbClr val="FFDBDB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38" name="Oval 31"/>
              <p:cNvSpPr>
                <a:spLocks noChangeArrowheads="1"/>
              </p:cNvSpPr>
              <p:nvPr/>
            </p:nvSpPr>
            <p:spPr bwMode="auto">
              <a:xfrm>
                <a:off x="3740150" y="2782888"/>
                <a:ext cx="1519238" cy="1490662"/>
              </a:xfrm>
              <a:prstGeom prst="ellipse">
                <a:avLst/>
              </a:prstGeom>
              <a:gradFill rotWithShape="1">
                <a:gsLst>
                  <a:gs pos="0">
                    <a:srgbClr val="CA6265"/>
                  </a:gs>
                  <a:gs pos="100000">
                    <a:srgbClr val="FF7C80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39" name="Oval 32"/>
              <p:cNvSpPr>
                <a:spLocks noChangeArrowheads="1"/>
              </p:cNvSpPr>
              <p:nvPr/>
            </p:nvSpPr>
            <p:spPr bwMode="auto">
              <a:xfrm>
                <a:off x="3829050" y="2824163"/>
                <a:ext cx="1350963" cy="1211262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CCCC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40" name="Text Box 33"/>
              <p:cNvSpPr txBox="1">
                <a:spLocks noChangeArrowheads="1"/>
              </p:cNvSpPr>
              <p:nvPr/>
            </p:nvSpPr>
            <p:spPr bwMode="auto">
              <a:xfrm>
                <a:off x="3632907" y="3140968"/>
                <a:ext cx="1878185" cy="1015663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0" hangingPunct="0"/>
                <a:r>
                  <a:rPr lang="ru-RU" sz="2000" b="1" dirty="0" smtClean="0">
                    <a:solidFill>
                      <a:srgbClr val="B20000"/>
                    </a:solidFill>
                    <a:latin typeface="Arial Black" pitchFamily="34" charset="0"/>
                    <a:cs typeface="Times New Roman" pitchFamily="18" charset="0"/>
                  </a:rPr>
                  <a:t>1 </a:t>
                </a:r>
                <a:r>
                  <a:rPr lang="ru-RU" sz="2000" b="1" dirty="0" err="1" smtClean="0">
                    <a:solidFill>
                      <a:srgbClr val="B20000"/>
                    </a:solidFill>
                    <a:latin typeface="Arial Black" pitchFamily="34" charset="0"/>
                    <a:cs typeface="Times New Roman" pitchFamily="18" charset="0"/>
                  </a:rPr>
                  <a:t>кВт∙час</a:t>
                </a:r>
                <a:r>
                  <a:rPr lang="ru-RU" sz="2000" b="1" dirty="0" smtClean="0">
                    <a:solidFill>
                      <a:srgbClr val="B20000"/>
                    </a:solidFill>
                    <a:latin typeface="Arial Black" pitchFamily="34" charset="0"/>
                    <a:cs typeface="Times New Roman" pitchFamily="18" charset="0"/>
                  </a:rPr>
                  <a:t> энергии</a:t>
                </a:r>
              </a:p>
              <a:p>
                <a:pPr algn="ctr" eaLnBrk="0" hangingPunct="0"/>
                <a:r>
                  <a:rPr lang="ru-RU" sz="2000" b="1" dirty="0" smtClean="0">
                    <a:solidFill>
                      <a:srgbClr val="B20000"/>
                    </a:solidFill>
                    <a:latin typeface="Arial Black" pitchFamily="34" charset="0"/>
                    <a:cs typeface="Times New Roman" pitchFamily="18" charset="0"/>
                  </a:rPr>
                  <a:t>=</a:t>
                </a:r>
              </a:p>
            </p:txBody>
          </p:sp>
        </p:grpSp>
      </p:grpSp>
      <p:sp>
        <p:nvSpPr>
          <p:cNvPr id="42" name="Прямоугольник 41"/>
          <p:cNvSpPr/>
          <p:nvPr/>
        </p:nvSpPr>
        <p:spPr>
          <a:xfrm>
            <a:off x="1259632" y="1412776"/>
            <a:ext cx="25740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50 часов слушать радио 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79512" y="2924944"/>
            <a:ext cx="26815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На 17 часов оставить гореть лампу мощностью 60 Вт 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683568" y="4941168"/>
            <a:ext cx="28620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12 часов смотреть цветной телевизор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724128" y="5013176"/>
            <a:ext cx="2664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2 часа пылесосить </a:t>
            </a:r>
            <a:b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</a:br>
            <a:endParaRPr lang="ru-RU" sz="2400" dirty="0">
              <a:latin typeface="Calibri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588224" y="3284984"/>
            <a:ext cx="228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Принять 5-минутный душ 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940152" y="1340768"/>
            <a:ext cx="2664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Нагреть на 6 градусов полную ванну воды (150 л) </a:t>
            </a:r>
            <a:endParaRPr lang="ru-RU" sz="2400" dirty="0">
              <a:latin typeface="Calibri" pitchFamily="34" charset="0"/>
            </a:endParaRPr>
          </a:p>
        </p:txBody>
      </p:sp>
      <p:pic>
        <p:nvPicPr>
          <p:cNvPr id="3074" name="Picture 2" descr="C:\Documents and Settings\Борис\Рабочий стол\энергосбережение\Новая папка\Киловаттик1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980728"/>
            <a:ext cx="1043066" cy="1296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8552</TotalTime>
  <Words>1263</Words>
  <Application>Microsoft Office PowerPoint</Application>
  <PresentationFormat>Экран (4:3)</PresentationFormat>
  <Paragraphs>145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Modèle par défaut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Party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Mediac</dc:creator>
  <cp:lastModifiedBy>revaz</cp:lastModifiedBy>
  <cp:revision>511</cp:revision>
  <dcterms:created xsi:type="dcterms:W3CDTF">2007-03-04T16:00:40Z</dcterms:created>
  <dcterms:modified xsi:type="dcterms:W3CDTF">2012-04-03T17:35:41Z</dcterms:modified>
</cp:coreProperties>
</file>