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79" r:id="rId3"/>
    <p:sldId id="257" r:id="rId4"/>
    <p:sldId id="258" r:id="rId5"/>
    <p:sldId id="261" r:id="rId6"/>
    <p:sldId id="262" r:id="rId7"/>
    <p:sldId id="264" r:id="rId8"/>
    <p:sldId id="265" r:id="rId9"/>
    <p:sldId id="267" r:id="rId10"/>
    <p:sldId id="269" r:id="rId11"/>
    <p:sldId id="270" r:id="rId12"/>
    <p:sldId id="271" r:id="rId13"/>
    <p:sldId id="274" r:id="rId14"/>
    <p:sldId id="281" r:id="rId15"/>
    <p:sldId id="276" r:id="rId16"/>
    <p:sldId id="277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1" d="100"/>
          <a:sy n="61" d="100"/>
        </p:scale>
        <p:origin x="-912" y="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4" Type="http://schemas.openxmlformats.org/officeDocument/2006/relationships/image" Target="../media/image3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7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13" Type="http://schemas.openxmlformats.org/officeDocument/2006/relationships/image" Target="../media/image64.wmf"/><Relationship Id="rId3" Type="http://schemas.openxmlformats.org/officeDocument/2006/relationships/image" Target="../media/image54.wmf"/><Relationship Id="rId7" Type="http://schemas.openxmlformats.org/officeDocument/2006/relationships/image" Target="../media/image58.wmf"/><Relationship Id="rId12" Type="http://schemas.openxmlformats.org/officeDocument/2006/relationships/image" Target="../media/image63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6" Type="http://schemas.openxmlformats.org/officeDocument/2006/relationships/image" Target="../media/image57.wmf"/><Relationship Id="rId11" Type="http://schemas.openxmlformats.org/officeDocument/2006/relationships/image" Target="../media/image62.wmf"/><Relationship Id="rId5" Type="http://schemas.openxmlformats.org/officeDocument/2006/relationships/image" Target="../media/image56.wmf"/><Relationship Id="rId10" Type="http://schemas.openxmlformats.org/officeDocument/2006/relationships/image" Target="../media/image61.wmf"/><Relationship Id="rId4" Type="http://schemas.openxmlformats.org/officeDocument/2006/relationships/image" Target="../media/image55.wmf"/><Relationship Id="rId9" Type="http://schemas.openxmlformats.org/officeDocument/2006/relationships/image" Target="../media/image60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72.wmf"/><Relationship Id="rId3" Type="http://schemas.openxmlformats.org/officeDocument/2006/relationships/image" Target="../media/image67.wmf"/><Relationship Id="rId7" Type="http://schemas.openxmlformats.org/officeDocument/2006/relationships/image" Target="../media/image71.wmf"/><Relationship Id="rId12" Type="http://schemas.openxmlformats.org/officeDocument/2006/relationships/image" Target="../media/image75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Relationship Id="rId6" Type="http://schemas.openxmlformats.org/officeDocument/2006/relationships/image" Target="../media/image70.wmf"/><Relationship Id="rId11" Type="http://schemas.openxmlformats.org/officeDocument/2006/relationships/image" Target="../media/image74.wmf"/><Relationship Id="rId5" Type="http://schemas.openxmlformats.org/officeDocument/2006/relationships/image" Target="../media/image69.wmf"/><Relationship Id="rId10" Type="http://schemas.openxmlformats.org/officeDocument/2006/relationships/image" Target="../media/image25.wmf"/><Relationship Id="rId4" Type="http://schemas.openxmlformats.org/officeDocument/2006/relationships/image" Target="../media/image68.wmf"/><Relationship Id="rId9" Type="http://schemas.openxmlformats.org/officeDocument/2006/relationships/image" Target="../media/image7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9FF5C8-F833-4E1C-BC97-F4CA392A8245}" type="datetimeFigureOut">
              <a:rPr lang="ru-RU" smtClean="0"/>
              <a:pPr/>
              <a:t>05.05.2012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D295A5-7258-4DFB-B8AD-6995A68251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962595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E7BC89-0E62-45D6-9265-9DCDCD08053B}" type="slidenum">
              <a:rPr lang="ru-RU"/>
              <a:pPr/>
              <a:t>9</a:t>
            </a:fld>
            <a:endParaRPr lang="ru-RU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Л.С. Атанасян «Геометрия 10-11»</a:t>
            </a:r>
          </a:p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E7BC89-0E62-45D6-9265-9DCDCD08053B}" type="slidenum">
              <a:rPr lang="ru-RU"/>
              <a:pPr/>
              <a:t>10</a:t>
            </a:fld>
            <a:endParaRPr lang="ru-RU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Л.С. Атанасян «Геометрия 10-11»</a:t>
            </a:r>
          </a:p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D295A5-7258-4DFB-B8AD-6995A682516A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49171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40000"/>
                <a:lumOff val="60000"/>
              </a:schemeClr>
            </a:gs>
            <a:gs pos="33000">
              <a:schemeClr val="accent3">
                <a:lumMod val="60000"/>
                <a:lumOff val="40000"/>
                <a:alpha val="44000"/>
              </a:schemeClr>
            </a:gs>
            <a:gs pos="100000">
              <a:srgbClr val="C4D6EB">
                <a:alpha val="23000"/>
              </a:srgbClr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05.05.2012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6.png"/><Relationship Id="rId4" Type="http://schemas.openxmlformats.org/officeDocument/2006/relationships/image" Target="../media/image32.emf"/><Relationship Id="rId9" Type="http://schemas.openxmlformats.org/officeDocument/2006/relationships/oleObject" Target="../embeddings/oleObject15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image" Target="../media/image36.png"/><Relationship Id="rId7" Type="http://schemas.openxmlformats.org/officeDocument/2006/relationships/image" Target="../media/image40.emf"/><Relationship Id="rId12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9.emf"/><Relationship Id="rId11" Type="http://schemas.openxmlformats.org/officeDocument/2006/relationships/oleObject" Target="../embeddings/oleObject17.bin"/><Relationship Id="rId5" Type="http://schemas.openxmlformats.org/officeDocument/2006/relationships/image" Target="../media/image38.emf"/><Relationship Id="rId10" Type="http://schemas.openxmlformats.org/officeDocument/2006/relationships/oleObject" Target="../embeddings/oleObject16.bin"/><Relationship Id="rId4" Type="http://schemas.openxmlformats.org/officeDocument/2006/relationships/image" Target="../media/image37.emf"/><Relationship Id="rId9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7" Type="http://schemas.openxmlformats.org/officeDocument/2006/relationships/image" Target="../media/image46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5.png"/><Relationship Id="rId5" Type="http://schemas.openxmlformats.org/officeDocument/2006/relationships/image" Target="../media/image44.png"/><Relationship Id="rId4" Type="http://schemas.openxmlformats.org/officeDocument/2006/relationships/image" Target="../media/image43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emf"/><Relationship Id="rId3" Type="http://schemas.openxmlformats.org/officeDocument/2006/relationships/image" Target="../media/image48.emf"/><Relationship Id="rId7" Type="http://schemas.openxmlformats.org/officeDocument/2006/relationships/image" Target="../media/image50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49.emf"/><Relationship Id="rId5" Type="http://schemas.openxmlformats.org/officeDocument/2006/relationships/image" Target="../media/image6.png"/><Relationship Id="rId4" Type="http://schemas.openxmlformats.org/officeDocument/2006/relationships/slide" Target="slide3.xml"/><Relationship Id="rId9" Type="http://schemas.openxmlformats.org/officeDocument/2006/relationships/oleObject" Target="../embeddings/oleObject19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13" Type="http://schemas.openxmlformats.org/officeDocument/2006/relationships/oleObject" Target="../embeddings/oleObject29.bin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23.bin"/><Relationship Id="rId12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2.bin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2.bin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1.bin"/><Relationship Id="rId15" Type="http://schemas.openxmlformats.org/officeDocument/2006/relationships/oleObject" Target="../embeddings/oleObject31.bin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0.bin"/><Relationship Id="rId9" Type="http://schemas.openxmlformats.org/officeDocument/2006/relationships/oleObject" Target="../embeddings/oleObject25.bin"/><Relationship Id="rId14" Type="http://schemas.openxmlformats.org/officeDocument/2006/relationships/oleObject" Target="../embeddings/oleObject30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13" Type="http://schemas.openxmlformats.org/officeDocument/2006/relationships/oleObject" Target="../embeddings/oleObject40.bin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4.bin"/><Relationship Id="rId12" Type="http://schemas.openxmlformats.org/officeDocument/2006/relationships/oleObject" Target="../embeddings/oleObject39.bin"/><Relationship Id="rId17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3.bin"/><Relationship Id="rId1" Type="http://schemas.openxmlformats.org/officeDocument/2006/relationships/vmlDrawing" Target="../drawings/vmlDrawing8.vml"/><Relationship Id="rId6" Type="http://schemas.openxmlformats.org/officeDocument/2006/relationships/image" Target="../media/image6.png"/><Relationship Id="rId11" Type="http://schemas.openxmlformats.org/officeDocument/2006/relationships/oleObject" Target="../embeddings/oleObject38.bin"/><Relationship Id="rId5" Type="http://schemas.openxmlformats.org/officeDocument/2006/relationships/slide" Target="slide3.xml"/><Relationship Id="rId15" Type="http://schemas.openxmlformats.org/officeDocument/2006/relationships/oleObject" Target="../embeddings/oleObject42.bin"/><Relationship Id="rId10" Type="http://schemas.openxmlformats.org/officeDocument/2006/relationships/oleObject" Target="../embeddings/oleObject37.bin"/><Relationship Id="rId4" Type="http://schemas.openxmlformats.org/officeDocument/2006/relationships/image" Target="../media/image76.emf"/><Relationship Id="rId9" Type="http://schemas.openxmlformats.org/officeDocument/2006/relationships/oleObject" Target="../embeddings/oleObject36.bin"/><Relationship Id="rId14" Type="http://schemas.openxmlformats.org/officeDocument/2006/relationships/oleObject" Target="../embeddings/oleObject41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4.xml"/><Relationship Id="rId5" Type="http://schemas.openxmlformats.org/officeDocument/2006/relationships/slide" Target="slide12.xml"/><Relationship Id="rId4" Type="http://schemas.openxmlformats.org/officeDocument/2006/relationships/slide" Target="slide1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emf"/><Relationship Id="rId7" Type="http://schemas.openxmlformats.org/officeDocument/2006/relationships/slide" Target="slide3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10.emf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slide" Target="slide3.xml"/><Relationship Id="rId4" Type="http://schemas.openxmlformats.org/officeDocument/2006/relationships/image" Target="../media/image11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emf"/><Relationship Id="rId4" Type="http://schemas.openxmlformats.org/officeDocument/2006/relationships/image" Target="../media/image14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19.emf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png"/><Relationship Id="rId5" Type="http://schemas.openxmlformats.org/officeDocument/2006/relationships/slide" Target="slide3.xml"/><Relationship Id="rId4" Type="http://schemas.openxmlformats.org/officeDocument/2006/relationships/image" Target="../media/image20.emf"/><Relationship Id="rId9" Type="http://schemas.openxmlformats.org/officeDocument/2006/relationships/oleObject" Target="../embeddings/oleObject6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image" Target="../media/image27.emf"/><Relationship Id="rId9" Type="http://schemas.openxmlformats.org/officeDocument/2006/relationships/oleObject" Target="../embeddings/oleObject1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92696"/>
            <a:ext cx="7772400" cy="2304256"/>
          </a:xfrm>
          <a:noFill/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Задачи на нахождение </a:t>
            </a:r>
            <a:br>
              <a:rPr lang="ru-RU" sz="40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расстояния от точки до плоскости</a:t>
            </a:r>
            <a:br>
              <a:rPr lang="ru-RU" sz="40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( типовые задачи С2)</a:t>
            </a:r>
            <a:endParaRPr lang="ru-RU" sz="40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91580" y="4437112"/>
            <a:ext cx="6400800" cy="175260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Методическая разработка учителя</a:t>
            </a:r>
          </a:p>
          <a:p>
            <a:r>
              <a:rPr lang="ru-RU" sz="2400" b="1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МОУ Гимназии №2 г. Черняховска </a:t>
            </a:r>
          </a:p>
          <a:p>
            <a:r>
              <a:rPr lang="ru-RU" sz="2400" b="1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Жуковой Л.А.</a:t>
            </a:r>
            <a:endParaRPr lang="ru-RU" sz="2400" b="1" dirty="0">
              <a:solidFill>
                <a:schemeClr val="accent4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395536" y="260648"/>
            <a:ext cx="7992888" cy="3312368"/>
          </a:xfrm>
          <a:prstGeom prst="horizontalScroll">
            <a:avLst/>
          </a:prstGeom>
          <a:solidFill>
            <a:schemeClr val="bg2">
              <a:lumMod val="50000"/>
              <a:alpha val="2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670721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5" name="Rectangle 11"/>
          <p:cNvSpPr>
            <a:spLocks noChangeArrowheads="1"/>
          </p:cNvSpPr>
          <p:nvPr/>
        </p:nvSpPr>
        <p:spPr bwMode="auto">
          <a:xfrm>
            <a:off x="152400" y="304800"/>
            <a:ext cx="89916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dirty="0"/>
              <a:t>      </a:t>
            </a:r>
            <a:r>
              <a:rPr lang="ru-RU" dirty="0" smtClean="0"/>
              <a:t>  </a:t>
            </a:r>
            <a:endParaRPr lang="ru-RU" dirty="0"/>
          </a:p>
        </p:txBody>
      </p:sp>
      <p:sp>
        <p:nvSpPr>
          <p:cNvPr id="6149" name="Freeform 5"/>
          <p:cNvSpPr>
            <a:spLocks/>
          </p:cNvSpPr>
          <p:nvPr/>
        </p:nvSpPr>
        <p:spPr bwMode="auto">
          <a:xfrm>
            <a:off x="609600" y="1527705"/>
            <a:ext cx="3625850" cy="4933419"/>
          </a:xfrm>
          <a:custGeom>
            <a:avLst/>
            <a:gdLst>
              <a:gd name="T0" fmla="*/ 0 w 2284"/>
              <a:gd name="T1" fmla="*/ 1742 h 2971"/>
              <a:gd name="T2" fmla="*/ 1268 w 2284"/>
              <a:gd name="T3" fmla="*/ 0 h 2971"/>
              <a:gd name="T4" fmla="*/ 2284 w 2284"/>
              <a:gd name="T5" fmla="*/ 1599 h 2971"/>
              <a:gd name="T6" fmla="*/ 1632 w 2284"/>
              <a:gd name="T7" fmla="*/ 2971 h 2971"/>
              <a:gd name="T8" fmla="*/ 0 w 2284"/>
              <a:gd name="T9" fmla="*/ 1742 h 2971"/>
              <a:gd name="connsiteX0" fmla="*/ 0 w 10000"/>
              <a:gd name="connsiteY0" fmla="*/ 6323 h 10460"/>
              <a:gd name="connsiteX1" fmla="*/ 144 w 10000"/>
              <a:gd name="connsiteY1" fmla="*/ 0 h 10460"/>
              <a:gd name="connsiteX2" fmla="*/ 10000 w 10000"/>
              <a:gd name="connsiteY2" fmla="*/ 5842 h 10460"/>
              <a:gd name="connsiteX3" fmla="*/ 7145 w 10000"/>
              <a:gd name="connsiteY3" fmla="*/ 10460 h 10460"/>
              <a:gd name="connsiteX4" fmla="*/ 0 w 10000"/>
              <a:gd name="connsiteY4" fmla="*/ 6323 h 10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460">
                <a:moveTo>
                  <a:pt x="0" y="6323"/>
                </a:moveTo>
                <a:lnTo>
                  <a:pt x="144" y="0"/>
                </a:lnTo>
                <a:lnTo>
                  <a:pt x="10000" y="5842"/>
                </a:lnTo>
                <a:lnTo>
                  <a:pt x="7145" y="10460"/>
                </a:lnTo>
                <a:lnTo>
                  <a:pt x="0" y="6323"/>
                </a:lnTo>
                <a:close/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53" name="Freeform 9"/>
          <p:cNvSpPr>
            <a:spLocks/>
          </p:cNvSpPr>
          <p:nvPr/>
        </p:nvSpPr>
        <p:spPr bwMode="auto">
          <a:xfrm>
            <a:off x="609600" y="4259263"/>
            <a:ext cx="3625850" cy="250825"/>
          </a:xfrm>
          <a:custGeom>
            <a:avLst/>
            <a:gdLst>
              <a:gd name="T0" fmla="*/ 0 w 2284"/>
              <a:gd name="T1" fmla="*/ 158 h 158"/>
              <a:gd name="T2" fmla="*/ 2284 w 2284"/>
              <a:gd name="T3" fmla="*/ 0 h 15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284" h="158">
                <a:moveTo>
                  <a:pt x="0" y="158"/>
                </a:moveTo>
                <a:lnTo>
                  <a:pt x="2284" y="0"/>
                </a:lnTo>
              </a:path>
            </a:pathLst>
          </a:custGeom>
          <a:noFill/>
          <a:ln w="12700" cap="flat" cmpd="sng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54" name="Freeform 10"/>
          <p:cNvSpPr>
            <a:spLocks/>
          </p:cNvSpPr>
          <p:nvPr/>
        </p:nvSpPr>
        <p:spPr bwMode="auto">
          <a:xfrm>
            <a:off x="660126" y="1537229"/>
            <a:ext cx="2516832" cy="4923895"/>
          </a:xfrm>
          <a:custGeom>
            <a:avLst/>
            <a:gdLst>
              <a:gd name="T0" fmla="*/ 0 w 356"/>
              <a:gd name="T1" fmla="*/ 0 h 2963"/>
              <a:gd name="T2" fmla="*/ 356 w 356"/>
              <a:gd name="T3" fmla="*/ 2963 h 2963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56" h="2963">
                <a:moveTo>
                  <a:pt x="0" y="0"/>
                </a:moveTo>
                <a:lnTo>
                  <a:pt x="356" y="2963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6239" name="Group 95"/>
          <p:cNvGrpSpPr>
            <a:grpSpLocks/>
          </p:cNvGrpSpPr>
          <p:nvPr/>
        </p:nvGrpSpPr>
        <p:grpSpPr bwMode="auto">
          <a:xfrm>
            <a:off x="4343400" y="1676400"/>
            <a:ext cx="4572000" cy="392113"/>
            <a:chOff x="2976" y="1088"/>
            <a:chExt cx="2880" cy="247"/>
          </a:xfrm>
        </p:grpSpPr>
        <p:sp>
          <p:nvSpPr>
            <p:cNvPr id="6238" name="Rectangle 94"/>
            <p:cNvSpPr>
              <a:spLocks noChangeArrowheads="1"/>
            </p:cNvSpPr>
            <p:nvPr/>
          </p:nvSpPr>
          <p:spPr bwMode="auto">
            <a:xfrm>
              <a:off x="2976" y="1104"/>
              <a:ext cx="28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ru-RU" dirty="0"/>
            </a:p>
          </p:txBody>
        </p:sp>
        <p:sp>
          <p:nvSpPr>
            <p:cNvPr id="6235" name="Rectangle 91"/>
            <p:cNvSpPr>
              <a:spLocks noChangeArrowheads="1"/>
            </p:cNvSpPr>
            <p:nvPr/>
          </p:nvSpPr>
          <p:spPr bwMode="auto">
            <a:xfrm>
              <a:off x="3032" y="1088"/>
              <a:ext cx="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sp>
        <p:nvSpPr>
          <p:cNvPr id="6253" name="Rectangle 109"/>
          <p:cNvSpPr>
            <a:spLocks noChangeArrowheads="1"/>
          </p:cNvSpPr>
          <p:nvPr/>
        </p:nvSpPr>
        <p:spPr bwMode="auto">
          <a:xfrm>
            <a:off x="4495800" y="2057404"/>
            <a:ext cx="373380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86911" y="1300918"/>
            <a:ext cx="34657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/>
              </a:rPr>
              <a:t>D</a:t>
            </a:r>
            <a:endParaRPr lang="ru-RU" sz="20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769771" y="5373216"/>
            <a:ext cx="144016" cy="144016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Овал 74"/>
          <p:cNvSpPr/>
          <p:nvPr/>
        </p:nvSpPr>
        <p:spPr>
          <a:xfrm>
            <a:off x="2483768" y="4312667"/>
            <a:ext cx="144016" cy="144016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6" name="Овал 75"/>
          <p:cNvSpPr/>
          <p:nvPr/>
        </p:nvSpPr>
        <p:spPr>
          <a:xfrm>
            <a:off x="568999" y="2852936"/>
            <a:ext cx="144016" cy="144016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>
            <a:stCxn id="76" idx="1"/>
            <a:endCxn id="4" idx="0"/>
          </p:cNvCxnSpPr>
          <p:nvPr/>
        </p:nvCxnSpPr>
        <p:spPr>
          <a:xfrm>
            <a:off x="590090" y="2874027"/>
            <a:ext cx="1251689" cy="2499189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/>
          <p:cNvCxnSpPr>
            <a:endCxn id="75" idx="5"/>
          </p:cNvCxnSpPr>
          <p:nvPr/>
        </p:nvCxnSpPr>
        <p:spPr>
          <a:xfrm>
            <a:off x="582861" y="2889803"/>
            <a:ext cx="2023832" cy="1545789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единительная линия 87"/>
          <p:cNvCxnSpPr>
            <a:stCxn id="4" idx="7"/>
          </p:cNvCxnSpPr>
          <p:nvPr/>
        </p:nvCxnSpPr>
        <p:spPr>
          <a:xfrm flipV="1">
            <a:off x="1892696" y="4384676"/>
            <a:ext cx="671821" cy="1009631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Полилиния 27"/>
          <p:cNvSpPr/>
          <p:nvPr/>
        </p:nvSpPr>
        <p:spPr>
          <a:xfrm>
            <a:off x="629676" y="2924944"/>
            <a:ext cx="1926099" cy="2510091"/>
          </a:xfrm>
          <a:custGeom>
            <a:avLst/>
            <a:gdLst>
              <a:gd name="connsiteX0" fmla="*/ 0 w 1913641"/>
              <a:gd name="connsiteY0" fmla="*/ 0 h 2479249"/>
              <a:gd name="connsiteX1" fmla="*/ 1253765 w 1913641"/>
              <a:gd name="connsiteY1" fmla="*/ 2479249 h 2479249"/>
              <a:gd name="connsiteX2" fmla="*/ 1913641 w 1913641"/>
              <a:gd name="connsiteY2" fmla="*/ 1442301 h 2479249"/>
              <a:gd name="connsiteX3" fmla="*/ 0 w 1913641"/>
              <a:gd name="connsiteY3" fmla="*/ 0 h 2479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13641" h="2479249">
                <a:moveTo>
                  <a:pt x="0" y="0"/>
                </a:moveTo>
                <a:lnTo>
                  <a:pt x="1253765" y="2479249"/>
                </a:lnTo>
                <a:lnTo>
                  <a:pt x="1913641" y="1442301"/>
                </a:lnTo>
                <a:lnTo>
                  <a:pt x="0" y="0"/>
                </a:lnTo>
                <a:close/>
              </a:path>
            </a:pathLst>
          </a:custGeom>
          <a:solidFill>
            <a:srgbClr val="FFC000">
              <a:alpha val="3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1390234" y="5394307"/>
            <a:ext cx="409086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</a:rPr>
              <a:t>M</a:t>
            </a:r>
            <a:endParaRPr lang="ru-RU" sz="20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2606693" y="3976622"/>
            <a:ext cx="35298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/>
              </a:rPr>
              <a:t>N</a:t>
            </a:r>
            <a:endParaRPr lang="ru-RU" sz="20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201604" y="2673972"/>
            <a:ext cx="325731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/>
              </a:rPr>
              <a:t>K</a:t>
            </a:r>
            <a:endParaRPr lang="ru-RU" sz="20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cxnSp>
        <p:nvCxnSpPr>
          <p:cNvPr id="66" name="Прямая соединительная линия 65"/>
          <p:cNvCxnSpPr/>
          <p:nvPr/>
        </p:nvCxnSpPr>
        <p:spPr>
          <a:xfrm>
            <a:off x="1126764" y="4412226"/>
            <a:ext cx="152400" cy="13761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Прямая соединительная линия 108"/>
          <p:cNvCxnSpPr/>
          <p:nvPr/>
        </p:nvCxnSpPr>
        <p:spPr>
          <a:xfrm>
            <a:off x="582861" y="2288546"/>
            <a:ext cx="152400" cy="13761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Прямая соединительная линия 109"/>
          <p:cNvCxnSpPr/>
          <p:nvPr/>
        </p:nvCxnSpPr>
        <p:spPr>
          <a:xfrm>
            <a:off x="553275" y="3593891"/>
            <a:ext cx="152400" cy="13761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Прямая соединительная линия 110"/>
          <p:cNvCxnSpPr/>
          <p:nvPr/>
        </p:nvCxnSpPr>
        <p:spPr>
          <a:xfrm flipH="1">
            <a:off x="1126764" y="4820685"/>
            <a:ext cx="12970" cy="264499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Прямая соединительная линия 111"/>
          <p:cNvCxnSpPr/>
          <p:nvPr/>
        </p:nvCxnSpPr>
        <p:spPr>
          <a:xfrm>
            <a:off x="1202964" y="4381068"/>
            <a:ext cx="152400" cy="13761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Прямая соединительная линия 112"/>
          <p:cNvCxnSpPr/>
          <p:nvPr/>
        </p:nvCxnSpPr>
        <p:spPr>
          <a:xfrm>
            <a:off x="3172283" y="4238398"/>
            <a:ext cx="152400" cy="13761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Прямая соединительная линия 113"/>
          <p:cNvCxnSpPr/>
          <p:nvPr/>
        </p:nvCxnSpPr>
        <p:spPr>
          <a:xfrm>
            <a:off x="3020599" y="4247063"/>
            <a:ext cx="152400" cy="13761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Прямая соединительная линия 114"/>
          <p:cNvCxnSpPr/>
          <p:nvPr/>
        </p:nvCxnSpPr>
        <p:spPr>
          <a:xfrm flipV="1">
            <a:off x="1139734" y="4952934"/>
            <a:ext cx="215630" cy="13225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Прямая соединительная линия 115"/>
          <p:cNvCxnSpPr/>
          <p:nvPr/>
        </p:nvCxnSpPr>
        <p:spPr>
          <a:xfrm flipV="1">
            <a:off x="2353627" y="5803042"/>
            <a:ext cx="253066" cy="14623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Прямая соединительная линия 116"/>
          <p:cNvCxnSpPr/>
          <p:nvPr/>
        </p:nvCxnSpPr>
        <p:spPr>
          <a:xfrm flipH="1">
            <a:off x="2339752" y="5656805"/>
            <a:ext cx="82773" cy="29247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Овал 71"/>
          <p:cNvSpPr/>
          <p:nvPr/>
        </p:nvSpPr>
        <p:spPr>
          <a:xfrm>
            <a:off x="547928" y="4426701"/>
            <a:ext cx="144016" cy="144016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4" name="Прямая соединительная линия 73"/>
          <p:cNvCxnSpPr>
            <a:stCxn id="72" idx="6"/>
          </p:cNvCxnSpPr>
          <p:nvPr/>
        </p:nvCxnSpPr>
        <p:spPr>
          <a:xfrm flipV="1">
            <a:off x="691944" y="3976625"/>
            <a:ext cx="698290" cy="522084"/>
          </a:xfrm>
          <a:prstGeom prst="line">
            <a:avLst/>
          </a:prstGeom>
          <a:ln w="28575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Прямоугольник 81"/>
          <p:cNvSpPr/>
          <p:nvPr/>
        </p:nvSpPr>
        <p:spPr>
          <a:xfrm>
            <a:off x="1099144" y="3531448"/>
            <a:ext cx="36004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</a:rPr>
              <a:t>H</a:t>
            </a:r>
            <a:endParaRPr lang="ru-RU" sz="20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sp>
        <p:nvSpPr>
          <p:cNvPr id="133" name="Овал 132"/>
          <p:cNvSpPr/>
          <p:nvPr/>
        </p:nvSpPr>
        <p:spPr>
          <a:xfrm>
            <a:off x="1323933" y="3904614"/>
            <a:ext cx="144016" cy="144016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043434"/>
            <a:ext cx="3581400" cy="75924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187177" y="4377986"/>
            <a:ext cx="340158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/>
              </a:rPr>
              <a:t>A</a:t>
            </a:r>
            <a:endParaRPr lang="ru-RU" sz="20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166772" y="3942119"/>
            <a:ext cx="32092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/>
              </a:rPr>
              <a:t>C</a:t>
            </a:r>
            <a:endParaRPr lang="ru-RU" sz="20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172283" y="6223000"/>
            <a:ext cx="328936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/>
              </a:rPr>
              <a:t>B</a:t>
            </a:r>
            <a:endParaRPr lang="ru-RU" sz="20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12422" y="6157942"/>
            <a:ext cx="90805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Полилиния 8"/>
          <p:cNvSpPr/>
          <p:nvPr/>
        </p:nvSpPr>
        <p:spPr>
          <a:xfrm>
            <a:off x="642026" y="4387174"/>
            <a:ext cx="1896893" cy="1079771"/>
          </a:xfrm>
          <a:custGeom>
            <a:avLst/>
            <a:gdLst>
              <a:gd name="connsiteX0" fmla="*/ 0 w 1896893"/>
              <a:gd name="connsiteY0" fmla="*/ 126460 h 1079771"/>
              <a:gd name="connsiteX1" fmla="*/ 1896893 w 1896893"/>
              <a:gd name="connsiteY1" fmla="*/ 0 h 1079771"/>
              <a:gd name="connsiteX2" fmla="*/ 1215957 w 1896893"/>
              <a:gd name="connsiteY2" fmla="*/ 1079771 h 1079771"/>
              <a:gd name="connsiteX3" fmla="*/ 0 w 1896893"/>
              <a:gd name="connsiteY3" fmla="*/ 126460 h 10797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6893" h="1079771">
                <a:moveTo>
                  <a:pt x="0" y="126460"/>
                </a:moveTo>
                <a:lnTo>
                  <a:pt x="1896893" y="0"/>
                </a:lnTo>
                <a:lnTo>
                  <a:pt x="1215957" y="1079771"/>
                </a:lnTo>
                <a:lnTo>
                  <a:pt x="0" y="126460"/>
                </a:lnTo>
                <a:close/>
              </a:path>
            </a:pathLst>
          </a:custGeom>
          <a:solidFill>
            <a:srgbClr val="FFC00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олилиния 9"/>
          <p:cNvSpPr/>
          <p:nvPr/>
        </p:nvSpPr>
        <p:spPr>
          <a:xfrm>
            <a:off x="632298" y="2957209"/>
            <a:ext cx="1887166" cy="1546697"/>
          </a:xfrm>
          <a:custGeom>
            <a:avLst/>
            <a:gdLst>
              <a:gd name="connsiteX0" fmla="*/ 0 w 1887166"/>
              <a:gd name="connsiteY0" fmla="*/ 0 h 1546697"/>
              <a:gd name="connsiteX1" fmla="*/ 0 w 1887166"/>
              <a:gd name="connsiteY1" fmla="*/ 1546697 h 1546697"/>
              <a:gd name="connsiteX2" fmla="*/ 1887166 w 1887166"/>
              <a:gd name="connsiteY2" fmla="*/ 1410510 h 1546697"/>
              <a:gd name="connsiteX3" fmla="*/ 0 w 1887166"/>
              <a:gd name="connsiteY3" fmla="*/ 0 h 15466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87166" h="1546697">
                <a:moveTo>
                  <a:pt x="0" y="0"/>
                </a:moveTo>
                <a:lnTo>
                  <a:pt x="0" y="1546697"/>
                </a:lnTo>
                <a:lnTo>
                  <a:pt x="1887166" y="1410510"/>
                </a:lnTo>
                <a:lnTo>
                  <a:pt x="0" y="0"/>
                </a:lnTo>
                <a:close/>
              </a:path>
            </a:pathLst>
          </a:custGeom>
          <a:solidFill>
            <a:srgbClr val="FFC000">
              <a:alpha val="2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671321085"/>
              </p:ext>
            </p:extLst>
          </p:nvPr>
        </p:nvGraphicFramePr>
        <p:xfrm>
          <a:off x="3403132" y="749723"/>
          <a:ext cx="2185336" cy="826164"/>
        </p:xfrm>
        <a:graphic>
          <a:graphicData uri="http://schemas.openxmlformats.org/presentationml/2006/ole">
            <p:oleObj spid="_x0000_s5176" name="Формула" r:id="rId6" imgW="1040948" imgH="393529" progId="Equation.3">
              <p:embed/>
            </p:oleObj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584437929"/>
              </p:ext>
            </p:extLst>
          </p:nvPr>
        </p:nvGraphicFramePr>
        <p:xfrm>
          <a:off x="3501218" y="1701800"/>
          <a:ext cx="4167126" cy="724358"/>
        </p:xfrm>
        <a:graphic>
          <a:graphicData uri="http://schemas.openxmlformats.org/presentationml/2006/ole">
            <p:oleObj spid="_x0000_s5177" name="Формула" r:id="rId7" imgW="2590800" imgH="393700" progId="Equation.3">
              <p:embed/>
            </p:oleObj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842128599"/>
              </p:ext>
            </p:extLst>
          </p:nvPr>
        </p:nvGraphicFramePr>
        <p:xfrm>
          <a:off x="4269654" y="2591532"/>
          <a:ext cx="2645777" cy="731353"/>
        </p:xfrm>
        <a:graphic>
          <a:graphicData uri="http://schemas.openxmlformats.org/presentationml/2006/ole">
            <p:oleObj spid="_x0000_s5178" name="Формула" r:id="rId8" imgW="1562100" imgH="431800" progId="Equation.3">
              <p:embed/>
            </p:oleObj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546147372"/>
              </p:ext>
            </p:extLst>
          </p:nvPr>
        </p:nvGraphicFramePr>
        <p:xfrm>
          <a:off x="4788024" y="4021327"/>
          <a:ext cx="1973849" cy="828529"/>
        </p:xfrm>
        <a:graphic>
          <a:graphicData uri="http://schemas.openxmlformats.org/presentationml/2006/ole">
            <p:oleObj spid="_x0000_s5179" name="Формула" r:id="rId9" imgW="1028254" imgH="431613" progId="Equation.3">
              <p:embed/>
            </p:oleObj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2812394" y="311958"/>
            <a:ext cx="25429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 другой стороны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788024" y="3514960"/>
            <a:ext cx="9076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Тогда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648092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Прямоугольник 2"/>
              <p:cNvSpPr/>
              <p:nvPr/>
            </p:nvSpPr>
            <p:spPr>
              <a:xfrm>
                <a:off x="-79425" y="578297"/>
                <a:ext cx="9375259" cy="2645148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ru-RU" sz="2400" b="1" cap="none" spc="0" dirty="0" smtClean="0">
                    <a:ln w="10541" cmpd="sng">
                      <a:solidFill>
                        <a:schemeClr val="accent1">
                          <a:shade val="88000"/>
                          <a:satMod val="110000"/>
                        </a:schemeClr>
                      </a:solidFill>
                      <a:prstDash val="solid"/>
                    </a:ln>
                    <a:solidFill>
                      <a:schemeClr val="tx2">
                        <a:lumMod val="75000"/>
                      </a:schemeClr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Расстояние от точки М до плоскости </a:t>
                </a:r>
                <a14:m>
                  <m:oMath xmlns:m="http://schemas.openxmlformats.org/officeDocument/2006/math">
                    <m:r>
                      <a:rPr lang="ru-RU" sz="2400" b="1" i="1" cap="none" spc="0" smtClean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 Math"/>
                        <a:ea typeface="Cambria Math"/>
                        <a:cs typeface="Times New Roman" pitchFamily="18" charset="0"/>
                      </a:rPr>
                      <m:t>𝜶</m:t>
                    </m:r>
                    <m:r>
                      <a:rPr lang="ru-RU" sz="2400" b="1" i="1" cap="none" spc="0" smtClean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 Math"/>
                        <a:ea typeface="Cambria Math"/>
                        <a:cs typeface="Times New Roman" pitchFamily="18" charset="0"/>
                      </a:rPr>
                      <m:t> </m:t>
                    </m:r>
                  </m:oMath>
                </a14:m>
                <a:r>
                  <a:rPr lang="ru-RU" sz="2400" b="1" cap="none" spc="0" dirty="0" smtClean="0">
                    <a:ln w="10541" cmpd="sng">
                      <a:solidFill>
                        <a:schemeClr val="accent1">
                          <a:shade val="88000"/>
                          <a:satMod val="110000"/>
                        </a:schemeClr>
                      </a:solidFill>
                      <a:prstDash val="solid"/>
                    </a:ln>
                    <a:solidFill>
                      <a:schemeClr val="tx2">
                        <a:lumMod val="75000"/>
                      </a:schemeClr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можно</a:t>
                </a:r>
              </a:p>
              <a:p>
                <a:pPr algn="ctr"/>
                <a:r>
                  <a:rPr lang="ru-RU" sz="2400" b="1" dirty="0" smtClean="0">
                    <a:ln w="10541" cmpd="sng">
                      <a:solidFill>
                        <a:schemeClr val="accent1">
                          <a:shade val="88000"/>
                          <a:satMod val="110000"/>
                        </a:schemeClr>
                      </a:solidFill>
                      <a:prstDash val="solid"/>
                    </a:ln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вычислить по формуле</a:t>
                </a:r>
                <a:endParaRPr lang="en-US" sz="2400" b="1" dirty="0" smtClean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solidFill>
                    <a:schemeClr val="tx2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/>
                <a:endParaRPr lang="ru-RU" sz="2800" b="1" dirty="0" smtClean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solidFill>
                    <a:schemeClr val="tx2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1" i="1" cap="none" spc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mbria Math"/>
                          <a:ea typeface="Cambria Math"/>
                          <a:cs typeface="Times New Roman" pitchFamily="18" charset="0"/>
                        </a:rPr>
                        <m:t>𝝆</m:t>
                      </m:r>
                      <m:r>
                        <a:rPr lang="ru-RU" sz="2800" b="1" i="1" cap="none" spc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mbria Math"/>
                          <a:ea typeface="Cambria Math"/>
                          <a:cs typeface="Times New Roman" pitchFamily="18" charset="0"/>
                        </a:rPr>
                        <m:t> </m:t>
                      </m:r>
                      <m:d>
                        <m:dPr>
                          <m:ctrlPr>
                            <a:rPr lang="ru-RU" sz="2800" b="1" i="1" cap="none" spc="0" smtClean="0">
                              <a:ln w="10541" cmpd="sng">
                                <a:solidFill>
                                  <a:schemeClr val="accent1">
                                    <a:shade val="88000"/>
                                    <a:satMod val="110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effectLst/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</m:ctrlPr>
                        </m:dPr>
                        <m:e>
                          <m:r>
                            <a:rPr lang="ru-RU" sz="2800" b="1" i="1" cap="none" spc="0" smtClean="0">
                              <a:ln w="10541" cmpd="sng">
                                <a:solidFill>
                                  <a:schemeClr val="accent1">
                                    <a:shade val="88000"/>
                                    <a:satMod val="110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effectLst/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 М ; </m:t>
                          </m:r>
                          <m:r>
                            <a:rPr lang="ru-RU" sz="2800" b="1" i="1" cap="none" spc="0" smtClean="0">
                              <a:ln w="10541" cmpd="sng">
                                <a:solidFill>
                                  <a:schemeClr val="accent1">
                                    <a:shade val="88000"/>
                                    <a:satMod val="110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effectLst/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𝜶</m:t>
                          </m:r>
                          <m:r>
                            <a:rPr lang="ru-RU" sz="2800" b="1" i="1" cap="none" spc="0" smtClean="0">
                              <a:ln w="10541" cmpd="sng">
                                <a:solidFill>
                                  <a:schemeClr val="accent1">
                                    <a:shade val="88000"/>
                                    <a:satMod val="110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effectLst/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 </m:t>
                          </m:r>
                        </m:e>
                      </m:d>
                      <m:r>
                        <a:rPr lang="ru-RU" sz="2800" b="1" i="1" cap="none" spc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mbria Math"/>
                          <a:ea typeface="Cambria Math"/>
                          <a:cs typeface="Times New Roman" pitchFamily="18" charset="0"/>
                        </a:rPr>
                        <m:t>= </m:t>
                      </m:r>
                      <m:f>
                        <m:fPr>
                          <m:ctrlPr>
                            <a:rPr lang="ru-RU" sz="2800" b="1" i="1" cap="none" spc="0" smtClean="0">
                              <a:ln w="10541" cmpd="sng">
                                <a:solidFill>
                                  <a:schemeClr val="accent1">
                                    <a:shade val="88000"/>
                                    <a:satMod val="110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effectLst/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|"/>
                              <m:endChr m:val="|"/>
                              <m:ctrlPr>
                                <a:rPr lang="ru-RU" sz="2800" b="1" i="1" cap="none" spc="0" smtClean="0">
                                  <a:ln w="10541" cmpd="sng">
                                    <a:solidFill>
                                      <a:schemeClr val="accent1">
                                        <a:shade val="88000"/>
                                        <a:satMod val="110000"/>
                                      </a:schemeClr>
                                    </a:solidFill>
                                    <a:prstDash val="solid"/>
                                  </a:ln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effectLst/>
                                  <a:latin typeface="Cambria Math"/>
                                  <a:ea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1" i="1" cap="none" spc="0" smtClean="0">
                                  <a:ln w="10541" cmpd="sng">
                                    <a:solidFill>
                                      <a:schemeClr val="accent1">
                                        <a:shade val="88000"/>
                                        <a:satMod val="110000"/>
                                      </a:schemeClr>
                                    </a:solidFill>
                                    <a:prstDash val="solid"/>
                                  </a:ln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effectLst/>
                                  <a:latin typeface="Cambria Math"/>
                                  <a:ea typeface="Cambria Math"/>
                                  <a:cs typeface="Times New Roman" pitchFamily="18" charset="0"/>
                                </a:rPr>
                                <m:t>𝒂</m:t>
                              </m:r>
                              <m:sSub>
                                <m:sSubPr>
                                  <m:ctrlPr>
                                    <a:rPr lang="ru-RU" sz="2800" b="1" i="1" cap="none" spc="0" smtClean="0">
                                      <a:ln w="10541" cmpd="sng">
                                        <a:solidFill>
                                          <a:schemeClr val="accent1">
                                            <a:shade val="88000"/>
                                            <a:satMod val="110000"/>
                                          </a:schemeClr>
                                        </a:solidFill>
                                        <a:prstDash val="solid"/>
                                      </a:ln>
                                      <a:solidFill>
                                        <a:schemeClr val="accent2">
                                          <a:lumMod val="75000"/>
                                        </a:schemeClr>
                                      </a:solidFill>
                                      <a:effectLst/>
                                      <a:latin typeface="Cambria Math"/>
                                      <a:ea typeface="Cambria Math"/>
                                      <a:cs typeface="Times New Roman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sz="2800" b="1" i="1" cap="none" spc="0" smtClean="0">
                                      <a:ln w="10541" cmpd="sng">
                                        <a:solidFill>
                                          <a:schemeClr val="accent1">
                                            <a:shade val="88000"/>
                                            <a:satMod val="110000"/>
                                          </a:schemeClr>
                                        </a:solidFill>
                                        <a:prstDash val="solid"/>
                                      </a:ln>
                                      <a:solidFill>
                                        <a:schemeClr val="accent2">
                                          <a:lumMod val="75000"/>
                                        </a:schemeClr>
                                      </a:solidFill>
                                      <a:effectLst/>
                                      <a:latin typeface="Cambria Math"/>
                                      <a:ea typeface="Cambria Math"/>
                                      <a:cs typeface="Times New Roman" pitchFamily="18" charset="0"/>
                                    </a:rPr>
                                    <m:t>х</m:t>
                                  </m:r>
                                </m:e>
                                <m:sub>
                                  <m:r>
                                    <a:rPr lang="ru-RU" sz="2800" b="1" i="1" cap="none" spc="0" smtClean="0">
                                      <a:ln w="10541" cmpd="sng">
                                        <a:solidFill>
                                          <a:schemeClr val="accent1">
                                            <a:shade val="88000"/>
                                            <a:satMod val="110000"/>
                                          </a:schemeClr>
                                        </a:solidFill>
                                        <a:prstDash val="solid"/>
                                      </a:ln>
                                      <a:solidFill>
                                        <a:schemeClr val="accent2">
                                          <a:lumMod val="75000"/>
                                        </a:schemeClr>
                                      </a:solidFill>
                                      <a:effectLst/>
                                      <a:latin typeface="Cambria Math"/>
                                      <a:ea typeface="Cambria Math"/>
                                      <a:cs typeface="Times New Roman" pitchFamily="18" charset="0"/>
                                    </a:rPr>
                                    <m:t>𝟎</m:t>
                                  </m:r>
                                  <m:r>
                                    <a:rPr lang="ru-RU" sz="2800" b="1" i="1" cap="none" spc="0" smtClean="0">
                                      <a:ln w="10541" cmpd="sng">
                                        <a:solidFill>
                                          <a:schemeClr val="accent1">
                                            <a:shade val="88000"/>
                                            <a:satMod val="110000"/>
                                          </a:schemeClr>
                                        </a:solidFill>
                                        <a:prstDash val="solid"/>
                                      </a:ln>
                                      <a:solidFill>
                                        <a:schemeClr val="accent2">
                                          <a:lumMod val="75000"/>
                                        </a:schemeClr>
                                      </a:solidFill>
                                      <a:effectLst/>
                                      <a:latin typeface="Cambria Math"/>
                                      <a:ea typeface="Cambria Math"/>
                                      <a:cs typeface="Times New Roman" pitchFamily="18" charset="0"/>
                                    </a:rPr>
                                    <m:t> </m:t>
                                  </m:r>
                                </m:sub>
                              </m:sSub>
                              <m:r>
                                <a:rPr lang="ru-RU" sz="2800" b="1" i="1" cap="none" spc="0" smtClean="0">
                                  <a:ln w="10541" cmpd="sng">
                                    <a:solidFill>
                                      <a:schemeClr val="accent1">
                                        <a:shade val="88000"/>
                                        <a:satMod val="110000"/>
                                      </a:schemeClr>
                                    </a:solidFill>
                                    <a:prstDash val="solid"/>
                                  </a:ln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effectLst/>
                                  <a:latin typeface="Cambria Math"/>
                                  <a:ea typeface="Cambria Math"/>
                                  <a:cs typeface="Times New Roman" pitchFamily="18" charset="0"/>
                                </a:rPr>
                                <m:t>+</m:t>
                              </m:r>
                              <m:r>
                                <a:rPr lang="en-US" sz="2800" b="1" i="1" cap="none" spc="0" smtClean="0">
                                  <a:ln w="10541" cmpd="sng">
                                    <a:solidFill>
                                      <a:schemeClr val="accent1">
                                        <a:shade val="88000"/>
                                        <a:satMod val="110000"/>
                                      </a:schemeClr>
                                    </a:solidFill>
                                    <a:prstDash val="solid"/>
                                  </a:ln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effectLst/>
                                  <a:latin typeface="Cambria Math"/>
                                  <a:ea typeface="Cambria Math"/>
                                  <a:cs typeface="Times New Roman" pitchFamily="18" charset="0"/>
                                </a:rPr>
                                <m:t>𝒃</m:t>
                              </m:r>
                              <m:sSub>
                                <m:sSubPr>
                                  <m:ctrlPr>
                                    <a:rPr lang="ru-RU" sz="2800" b="1" i="1" cap="none" spc="0" smtClean="0">
                                      <a:ln w="10541" cmpd="sng">
                                        <a:solidFill>
                                          <a:schemeClr val="accent1">
                                            <a:shade val="88000"/>
                                            <a:satMod val="110000"/>
                                          </a:schemeClr>
                                        </a:solidFill>
                                        <a:prstDash val="solid"/>
                                      </a:ln>
                                      <a:solidFill>
                                        <a:schemeClr val="accent2">
                                          <a:lumMod val="75000"/>
                                        </a:schemeClr>
                                      </a:solidFill>
                                      <a:effectLst/>
                                      <a:latin typeface="Cambria Math"/>
                                      <a:ea typeface="Cambria Math"/>
                                      <a:cs typeface="Times New Roman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sz="2800" b="1" i="1" cap="none" spc="0" smtClean="0">
                                      <a:ln w="10541" cmpd="sng">
                                        <a:solidFill>
                                          <a:schemeClr val="accent1">
                                            <a:shade val="88000"/>
                                            <a:satMod val="110000"/>
                                          </a:schemeClr>
                                        </a:solidFill>
                                        <a:prstDash val="solid"/>
                                      </a:ln>
                                      <a:solidFill>
                                        <a:schemeClr val="accent2">
                                          <a:lumMod val="75000"/>
                                        </a:schemeClr>
                                      </a:solidFill>
                                      <a:effectLst/>
                                      <a:latin typeface="Cambria Math"/>
                                      <a:ea typeface="Cambria Math"/>
                                      <a:cs typeface="Times New Roman" pitchFamily="18" charset="0"/>
                                    </a:rPr>
                                    <m:t>у</m:t>
                                  </m:r>
                                </m:e>
                                <m:sub>
                                  <m:r>
                                    <a:rPr lang="ru-RU" sz="2800" b="1" i="1" cap="none" spc="0" smtClean="0">
                                      <a:ln w="10541" cmpd="sng">
                                        <a:solidFill>
                                          <a:schemeClr val="accent1">
                                            <a:shade val="88000"/>
                                            <a:satMod val="110000"/>
                                          </a:schemeClr>
                                        </a:solidFill>
                                        <a:prstDash val="solid"/>
                                      </a:ln>
                                      <a:solidFill>
                                        <a:schemeClr val="accent2">
                                          <a:lumMod val="75000"/>
                                        </a:schemeClr>
                                      </a:solidFill>
                                      <a:effectLst/>
                                      <a:latin typeface="Cambria Math"/>
                                      <a:ea typeface="Cambria Math"/>
                                      <a:cs typeface="Times New Roman" pitchFamily="18" charset="0"/>
                                    </a:rPr>
                                    <m:t>𝟎</m:t>
                                  </m:r>
                                </m:sub>
                              </m:sSub>
                              <m:r>
                                <a:rPr lang="ru-RU" sz="2800" b="1" i="1" cap="none" spc="0" smtClean="0">
                                  <a:ln w="10541" cmpd="sng">
                                    <a:solidFill>
                                      <a:schemeClr val="accent1">
                                        <a:shade val="88000"/>
                                        <a:satMod val="110000"/>
                                      </a:schemeClr>
                                    </a:solidFill>
                                    <a:prstDash val="solid"/>
                                  </a:ln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effectLst/>
                                  <a:latin typeface="Cambria Math"/>
                                  <a:ea typeface="Cambria Math"/>
                                  <a:cs typeface="Times New Roman" pitchFamily="18" charset="0"/>
                                </a:rPr>
                                <m:t>+с</m:t>
                              </m:r>
                              <m:sSub>
                                <m:sSubPr>
                                  <m:ctrlPr>
                                    <a:rPr lang="ru-RU" sz="2800" b="1" i="1" cap="none" spc="0" smtClean="0">
                                      <a:ln w="10541" cmpd="sng">
                                        <a:solidFill>
                                          <a:schemeClr val="accent1">
                                            <a:shade val="88000"/>
                                            <a:satMod val="110000"/>
                                          </a:schemeClr>
                                        </a:solidFill>
                                        <a:prstDash val="solid"/>
                                      </a:ln>
                                      <a:solidFill>
                                        <a:schemeClr val="accent2">
                                          <a:lumMod val="75000"/>
                                        </a:schemeClr>
                                      </a:solidFill>
                                      <a:effectLst/>
                                      <a:latin typeface="Cambria Math"/>
                                      <a:ea typeface="Cambria Math"/>
                                      <a:cs typeface="Times New Roman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b="1" i="1" cap="none" spc="0" smtClean="0">
                                      <a:ln w="10541" cmpd="sng">
                                        <a:solidFill>
                                          <a:schemeClr val="accent1">
                                            <a:shade val="88000"/>
                                            <a:satMod val="110000"/>
                                          </a:schemeClr>
                                        </a:solidFill>
                                        <a:prstDash val="solid"/>
                                      </a:ln>
                                      <a:solidFill>
                                        <a:schemeClr val="accent2">
                                          <a:lumMod val="75000"/>
                                        </a:schemeClr>
                                      </a:solidFill>
                                      <a:effectLst/>
                                      <a:latin typeface="Cambria Math"/>
                                      <a:ea typeface="Cambria Math"/>
                                      <a:cs typeface="Times New Roman" pitchFamily="18" charset="0"/>
                                    </a:rPr>
                                    <m:t>𝒛</m:t>
                                  </m:r>
                                </m:e>
                                <m:sub>
                                  <m:r>
                                    <a:rPr lang="en-US" sz="2800" b="1" i="1" cap="none" spc="0" smtClean="0">
                                      <a:ln w="10541" cmpd="sng">
                                        <a:solidFill>
                                          <a:schemeClr val="accent1">
                                            <a:shade val="88000"/>
                                            <a:satMod val="110000"/>
                                          </a:schemeClr>
                                        </a:solidFill>
                                        <a:prstDash val="solid"/>
                                      </a:ln>
                                      <a:solidFill>
                                        <a:schemeClr val="accent2">
                                          <a:lumMod val="75000"/>
                                        </a:schemeClr>
                                      </a:solidFill>
                                      <a:effectLst/>
                                      <a:latin typeface="Cambria Math"/>
                                      <a:ea typeface="Cambria Math"/>
                                      <a:cs typeface="Times New Roman" pitchFamily="18" charset="0"/>
                                    </a:rPr>
                                    <m:t>𝟎</m:t>
                                  </m:r>
                                </m:sub>
                              </m:sSub>
                              <m:r>
                                <a:rPr lang="en-US" sz="2800" b="1" i="1" cap="none" spc="0" smtClean="0">
                                  <a:ln w="10541" cmpd="sng">
                                    <a:solidFill>
                                      <a:schemeClr val="accent1">
                                        <a:shade val="88000"/>
                                        <a:satMod val="110000"/>
                                      </a:schemeClr>
                                    </a:solidFill>
                                    <a:prstDash val="solid"/>
                                  </a:ln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effectLst/>
                                  <a:latin typeface="Cambria Math"/>
                                  <a:ea typeface="Cambria Math"/>
                                  <a:cs typeface="Times New Roman" pitchFamily="18" charset="0"/>
                                </a:rPr>
                                <m:t>+</m:t>
                              </m:r>
                              <m:r>
                                <a:rPr lang="en-US" sz="2800" b="1" i="1" cap="none" spc="0" smtClean="0">
                                  <a:ln w="10541" cmpd="sng">
                                    <a:solidFill>
                                      <a:schemeClr val="accent1">
                                        <a:shade val="88000"/>
                                        <a:satMod val="110000"/>
                                      </a:schemeClr>
                                    </a:solidFill>
                                    <a:prstDash val="solid"/>
                                  </a:ln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effectLst/>
                                  <a:latin typeface="Cambria Math"/>
                                  <a:ea typeface="Cambria Math"/>
                                  <a:cs typeface="Times New Roman" pitchFamily="18" charset="0"/>
                                </a:rPr>
                                <m:t>𝒅</m:t>
                              </m:r>
                            </m:e>
                          </m: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ru-RU" sz="2800" b="1" i="1" cap="none" spc="0" smtClean="0">
                                  <a:ln w="10541" cmpd="sng">
                                    <a:solidFill>
                                      <a:schemeClr val="accent1">
                                        <a:shade val="88000"/>
                                        <a:satMod val="110000"/>
                                      </a:schemeClr>
                                    </a:solidFill>
                                    <a:prstDash val="solid"/>
                                  </a:ln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effectLst/>
                                  <a:latin typeface="Cambria Math"/>
                                  <a:ea typeface="Cambria Math"/>
                                  <a:cs typeface="Times New Roman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ru-RU" sz="2800" b="1" i="1" cap="none" spc="0" smtClean="0">
                                      <a:ln w="10541" cmpd="sng">
                                        <a:solidFill>
                                          <a:schemeClr val="accent1">
                                            <a:shade val="88000"/>
                                            <a:satMod val="110000"/>
                                          </a:schemeClr>
                                        </a:solidFill>
                                        <a:prstDash val="solid"/>
                                      </a:ln>
                                      <a:solidFill>
                                        <a:schemeClr val="accent2">
                                          <a:lumMod val="75000"/>
                                        </a:schemeClr>
                                      </a:solidFill>
                                      <a:effectLst/>
                                      <a:latin typeface="Cambria Math"/>
                                      <a:ea typeface="Cambria Math"/>
                                      <a:cs typeface="Times New Roman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1" i="1" cap="none" spc="0" smtClean="0">
                                      <a:ln w="10541" cmpd="sng">
                                        <a:solidFill>
                                          <a:schemeClr val="accent1">
                                            <a:shade val="88000"/>
                                            <a:satMod val="110000"/>
                                          </a:schemeClr>
                                        </a:solidFill>
                                        <a:prstDash val="solid"/>
                                      </a:ln>
                                      <a:solidFill>
                                        <a:schemeClr val="accent2">
                                          <a:lumMod val="75000"/>
                                        </a:schemeClr>
                                      </a:solidFill>
                                      <a:effectLst/>
                                      <a:latin typeface="Cambria Math"/>
                                      <a:ea typeface="Cambria Math"/>
                                      <a:cs typeface="Times New Roman" pitchFamily="18" charset="0"/>
                                    </a:rPr>
                                    <m:t>𝒂</m:t>
                                  </m:r>
                                </m:e>
                                <m:sup>
                                  <m:r>
                                    <a:rPr lang="en-US" sz="2800" b="1" i="1" cap="none" spc="0" smtClean="0">
                                      <a:ln w="10541" cmpd="sng">
                                        <a:solidFill>
                                          <a:schemeClr val="accent1">
                                            <a:shade val="88000"/>
                                            <a:satMod val="110000"/>
                                          </a:schemeClr>
                                        </a:solidFill>
                                        <a:prstDash val="solid"/>
                                      </a:ln>
                                      <a:solidFill>
                                        <a:schemeClr val="accent2">
                                          <a:lumMod val="75000"/>
                                        </a:schemeClr>
                                      </a:solidFill>
                                      <a:effectLst/>
                                      <a:latin typeface="Cambria Math"/>
                                      <a:ea typeface="Cambria Math"/>
                                      <a:cs typeface="Times New Roman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2800" b="1" i="1" cap="none" spc="0" smtClean="0">
                                  <a:ln w="10541" cmpd="sng">
                                    <a:solidFill>
                                      <a:schemeClr val="accent1">
                                        <a:shade val="88000"/>
                                        <a:satMod val="110000"/>
                                      </a:schemeClr>
                                    </a:solidFill>
                                    <a:prstDash val="solid"/>
                                  </a:ln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effectLst/>
                                  <a:latin typeface="Cambria Math"/>
                                  <a:ea typeface="Cambria Math"/>
                                  <a:cs typeface="Times New Roman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2800" b="1" i="1" cap="none" spc="0" smtClean="0">
                                      <a:ln w="10541" cmpd="sng">
                                        <a:solidFill>
                                          <a:schemeClr val="accent1">
                                            <a:shade val="88000"/>
                                            <a:satMod val="110000"/>
                                          </a:schemeClr>
                                        </a:solidFill>
                                        <a:prstDash val="solid"/>
                                      </a:ln>
                                      <a:solidFill>
                                        <a:schemeClr val="accent2">
                                          <a:lumMod val="75000"/>
                                        </a:schemeClr>
                                      </a:solidFill>
                                      <a:effectLst/>
                                      <a:latin typeface="Cambria Math"/>
                                      <a:ea typeface="Cambria Math"/>
                                      <a:cs typeface="Times New Roman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1" i="1" cap="none" spc="0" smtClean="0">
                                      <a:ln w="10541" cmpd="sng">
                                        <a:solidFill>
                                          <a:schemeClr val="accent1">
                                            <a:shade val="88000"/>
                                            <a:satMod val="110000"/>
                                          </a:schemeClr>
                                        </a:solidFill>
                                        <a:prstDash val="solid"/>
                                      </a:ln>
                                      <a:solidFill>
                                        <a:schemeClr val="accent2">
                                          <a:lumMod val="75000"/>
                                        </a:schemeClr>
                                      </a:solidFill>
                                      <a:effectLst/>
                                      <a:latin typeface="Cambria Math"/>
                                      <a:ea typeface="Cambria Math"/>
                                      <a:cs typeface="Times New Roman" pitchFamily="18" charset="0"/>
                                    </a:rPr>
                                    <m:t>𝒃</m:t>
                                  </m:r>
                                </m:e>
                                <m:sup>
                                  <m:r>
                                    <a:rPr lang="en-US" sz="2800" b="1" i="1" cap="none" spc="0" smtClean="0">
                                      <a:ln w="10541" cmpd="sng">
                                        <a:solidFill>
                                          <a:schemeClr val="accent1">
                                            <a:shade val="88000"/>
                                            <a:satMod val="110000"/>
                                          </a:schemeClr>
                                        </a:solidFill>
                                        <a:prstDash val="solid"/>
                                      </a:ln>
                                      <a:solidFill>
                                        <a:schemeClr val="accent2">
                                          <a:lumMod val="75000"/>
                                        </a:schemeClr>
                                      </a:solidFill>
                                      <a:effectLst/>
                                      <a:latin typeface="Cambria Math"/>
                                      <a:ea typeface="Cambria Math"/>
                                      <a:cs typeface="Times New Roman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2800" b="1" i="1" cap="none" spc="0" smtClean="0">
                                  <a:ln w="10541" cmpd="sng">
                                    <a:solidFill>
                                      <a:schemeClr val="accent1">
                                        <a:shade val="88000"/>
                                        <a:satMod val="110000"/>
                                      </a:schemeClr>
                                    </a:solidFill>
                                    <a:prstDash val="solid"/>
                                  </a:ln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effectLst/>
                                  <a:latin typeface="Cambria Math"/>
                                  <a:ea typeface="Cambria Math"/>
                                  <a:cs typeface="Times New Roman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2800" b="1" i="1" cap="none" spc="0" smtClean="0">
                                      <a:ln w="10541" cmpd="sng">
                                        <a:solidFill>
                                          <a:schemeClr val="accent1">
                                            <a:shade val="88000"/>
                                            <a:satMod val="110000"/>
                                          </a:schemeClr>
                                        </a:solidFill>
                                        <a:prstDash val="solid"/>
                                      </a:ln>
                                      <a:solidFill>
                                        <a:schemeClr val="accent2">
                                          <a:lumMod val="75000"/>
                                        </a:schemeClr>
                                      </a:solidFill>
                                      <a:effectLst/>
                                      <a:latin typeface="Cambria Math"/>
                                      <a:ea typeface="Cambria Math"/>
                                      <a:cs typeface="Times New Roman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1" i="1" cap="none" spc="0" smtClean="0">
                                      <a:ln w="10541" cmpd="sng">
                                        <a:solidFill>
                                          <a:schemeClr val="accent1">
                                            <a:shade val="88000"/>
                                            <a:satMod val="110000"/>
                                          </a:schemeClr>
                                        </a:solidFill>
                                        <a:prstDash val="solid"/>
                                      </a:ln>
                                      <a:solidFill>
                                        <a:schemeClr val="accent2">
                                          <a:lumMod val="75000"/>
                                        </a:schemeClr>
                                      </a:solidFill>
                                      <a:effectLst/>
                                      <a:latin typeface="Cambria Math"/>
                                      <a:ea typeface="Cambria Math"/>
                                      <a:cs typeface="Times New Roman" pitchFamily="18" charset="0"/>
                                    </a:rPr>
                                    <m:t>𝒄</m:t>
                                  </m:r>
                                </m:e>
                                <m:sup>
                                  <m:r>
                                    <a:rPr lang="en-US" sz="2800" b="1" i="1" cap="none" spc="0" smtClean="0">
                                      <a:ln w="10541" cmpd="sng">
                                        <a:solidFill>
                                          <a:schemeClr val="accent1">
                                            <a:shade val="88000"/>
                                            <a:satMod val="110000"/>
                                          </a:schemeClr>
                                        </a:solidFill>
                                        <a:prstDash val="solid"/>
                                      </a:ln>
                                      <a:solidFill>
                                        <a:schemeClr val="accent2">
                                          <a:lumMod val="75000"/>
                                        </a:schemeClr>
                                      </a:solidFill>
                                      <a:effectLst/>
                                      <a:latin typeface="Cambria Math"/>
                                      <a:ea typeface="Cambria Math"/>
                                      <a:cs typeface="Times New Roman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</m:oMath>
                  </m:oMathPara>
                </a14:m>
                <a:endParaRPr lang="en-US" sz="2800" b="1" cap="none" spc="0" dirty="0" smtClean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solidFill>
                    <a:schemeClr val="accent2">
                      <a:lumMod val="75000"/>
                    </a:schemeClr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  <a:p>
                <a:pPr algn="ctr"/>
                <a:r>
                  <a:rPr lang="en-US" sz="2400" b="1" dirty="0" smtClean="0">
                    <a:ln w="10541" cmpd="sng">
                      <a:solidFill>
                        <a:schemeClr val="accent1">
                          <a:shade val="88000"/>
                          <a:satMod val="110000"/>
                        </a:schemeClr>
                      </a:solidFill>
                      <a:prstDash val="solid"/>
                    </a:ln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M(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ln w="10541" cmpd="sng">
                              <a:solidFill>
                                <a:schemeClr val="accent1">
                                  <a:shade val="88000"/>
                                  <a:satMod val="110000"/>
                                </a:schemeClr>
                              </a:solidFill>
                              <a:prstDash val="solid"/>
                            </a:ln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ln w="10541" cmpd="sng">
                              <a:solidFill>
                                <a:schemeClr val="accent1">
                                  <a:shade val="88000"/>
                                  <a:satMod val="110000"/>
                                </a:schemeClr>
                              </a:solidFill>
                              <a:prstDash val="solid"/>
                            </a:ln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/>
                            <a:cs typeface="Times New Roman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2400" b="1" i="1" smtClean="0">
                            <a:ln w="10541" cmpd="sng">
                              <a:solidFill>
                                <a:schemeClr val="accent1">
                                  <a:shade val="88000"/>
                                  <a:satMod val="110000"/>
                                </a:schemeClr>
                              </a:solidFill>
                              <a:prstDash val="solid"/>
                            </a:ln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/>
                            <a:cs typeface="Times New Roman" pitchFamily="18" charset="0"/>
                          </a:rPr>
                          <m:t>𝟎</m:t>
                        </m:r>
                      </m:sub>
                    </m:sSub>
                    <m:r>
                      <a:rPr lang="en-US" sz="2400" b="1" i="1" smtClean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latin typeface="Cambria Math"/>
                        <a:cs typeface="Times New Roman" pitchFamily="18" charset="0"/>
                      </a:rPr>
                      <m:t>;</m:t>
                    </m:r>
                    <m:sSub>
                      <m:sSubPr>
                        <m:ctrlPr>
                          <a:rPr lang="en-US" sz="2400" b="1" i="1" smtClean="0">
                            <a:ln w="10541" cmpd="sng">
                              <a:solidFill>
                                <a:schemeClr val="accent1">
                                  <a:shade val="88000"/>
                                  <a:satMod val="110000"/>
                                </a:schemeClr>
                              </a:solidFill>
                              <a:prstDash val="solid"/>
                            </a:ln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ln w="10541" cmpd="sng">
                              <a:solidFill>
                                <a:schemeClr val="accent1">
                                  <a:shade val="88000"/>
                                  <a:satMod val="110000"/>
                                </a:schemeClr>
                              </a:solidFill>
                              <a:prstDash val="solid"/>
                            </a:ln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/>
                            <a:cs typeface="Times New Roman" pitchFamily="18" charset="0"/>
                          </a:rPr>
                          <m:t>𝒚</m:t>
                        </m:r>
                      </m:e>
                      <m:sub>
                        <m:r>
                          <a:rPr lang="en-US" sz="2400" b="1" i="1" smtClean="0">
                            <a:ln w="10541" cmpd="sng">
                              <a:solidFill>
                                <a:schemeClr val="accent1">
                                  <a:shade val="88000"/>
                                  <a:satMod val="110000"/>
                                </a:schemeClr>
                              </a:solidFill>
                              <a:prstDash val="solid"/>
                            </a:ln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/>
                            <a:cs typeface="Times New Roman" pitchFamily="18" charset="0"/>
                          </a:rPr>
                          <m:t>𝟎</m:t>
                        </m:r>
                      </m:sub>
                    </m:sSub>
                    <m:r>
                      <a:rPr lang="en-US" sz="2400" b="1" i="1" smtClean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latin typeface="Cambria Math"/>
                        <a:cs typeface="Times New Roman" pitchFamily="18" charset="0"/>
                      </a:rPr>
                      <m:t> ;</m:t>
                    </m:r>
                    <m:sSub>
                      <m:sSubPr>
                        <m:ctrlPr>
                          <a:rPr lang="en-US" sz="2400" b="1" i="1" smtClean="0">
                            <a:ln w="10541" cmpd="sng">
                              <a:solidFill>
                                <a:schemeClr val="accent1">
                                  <a:shade val="88000"/>
                                  <a:satMod val="110000"/>
                                </a:schemeClr>
                              </a:solidFill>
                              <a:prstDash val="solid"/>
                            </a:ln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ln w="10541" cmpd="sng">
                              <a:solidFill>
                                <a:schemeClr val="accent1">
                                  <a:shade val="88000"/>
                                  <a:satMod val="110000"/>
                                </a:schemeClr>
                              </a:solidFill>
                              <a:prstDash val="solid"/>
                            </a:ln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/>
                            <a:cs typeface="Times New Roman" pitchFamily="18" charset="0"/>
                          </a:rPr>
                          <m:t>𝒛</m:t>
                        </m:r>
                      </m:e>
                      <m:sub>
                        <m:r>
                          <a:rPr lang="en-US" sz="2400" b="1" i="1" smtClean="0">
                            <a:ln w="10541" cmpd="sng">
                              <a:solidFill>
                                <a:schemeClr val="accent1">
                                  <a:shade val="88000"/>
                                  <a:satMod val="110000"/>
                                </a:schemeClr>
                              </a:solidFill>
                              <a:prstDash val="solid"/>
                            </a:ln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/>
                            <a:cs typeface="Times New Roman" pitchFamily="18" charset="0"/>
                          </a:rPr>
                          <m:t>𝟎</m:t>
                        </m:r>
                      </m:sub>
                    </m:sSub>
                    <m:r>
                      <a:rPr lang="en-US" sz="2400" b="1" i="1" smtClean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latin typeface="Cambria Math"/>
                        <a:cs typeface="Times New Roman" pitchFamily="18" charset="0"/>
                      </a:rPr>
                      <m:t> ) </m:t>
                    </m:r>
                  </m:oMath>
                </a14:m>
                <a:r>
                  <a:rPr lang="ru-RU" sz="2400" b="1" cap="none" spc="0" dirty="0" smtClean="0">
                    <a:ln w="10541" cmpd="sng">
                      <a:solidFill>
                        <a:schemeClr val="accent1">
                          <a:shade val="88000"/>
                          <a:satMod val="110000"/>
                        </a:schemeClr>
                      </a:solidFill>
                      <a:prstDash val="solid"/>
                    </a:ln>
                    <a:solidFill>
                      <a:schemeClr val="tx2">
                        <a:lumMod val="75000"/>
                      </a:schemeClr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и плоскость </a:t>
                </a:r>
                <a14:m>
                  <m:oMath xmlns:m="http://schemas.openxmlformats.org/officeDocument/2006/math">
                    <m:r>
                      <a:rPr lang="ru-RU" sz="2400" b="1" i="1" cap="none" spc="0" smtClean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 Math"/>
                        <a:ea typeface="Cambria Math"/>
                        <a:cs typeface="Times New Roman" pitchFamily="18" charset="0"/>
                      </a:rPr>
                      <m:t>𝜶</m:t>
                    </m:r>
                  </m:oMath>
                </a14:m>
                <a:r>
                  <a:rPr lang="ru-RU" sz="2400" b="1" cap="none" spc="0" dirty="0" smtClean="0">
                    <a:ln w="10541" cmpd="sng">
                      <a:solidFill>
                        <a:schemeClr val="accent1">
                          <a:shade val="88000"/>
                          <a:satMod val="110000"/>
                        </a:schemeClr>
                      </a:solidFill>
                      <a:prstDash val="solid"/>
                    </a:ln>
                    <a:solidFill>
                      <a:schemeClr val="tx2">
                        <a:lumMod val="75000"/>
                      </a:schemeClr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задана уравнением  </a:t>
                </a:r>
                <a:r>
                  <a:rPr lang="en-US" sz="2400" b="1" cap="none" spc="0" dirty="0" smtClean="0">
                    <a:ln w="10541" cmpd="sng">
                      <a:solidFill>
                        <a:schemeClr val="accent1">
                          <a:shade val="88000"/>
                          <a:satMod val="110000"/>
                        </a:schemeClr>
                      </a:solidFill>
                      <a:prstDash val="solid"/>
                    </a:ln>
                    <a:solidFill>
                      <a:schemeClr val="tx2">
                        <a:lumMod val="75000"/>
                      </a:schemeClr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ax + by + </a:t>
                </a:r>
                <a:r>
                  <a:rPr lang="en-US" sz="2400" b="1" cap="none" spc="0" dirty="0" err="1" smtClean="0">
                    <a:ln w="10541" cmpd="sng">
                      <a:solidFill>
                        <a:schemeClr val="accent1">
                          <a:shade val="88000"/>
                          <a:satMod val="110000"/>
                        </a:schemeClr>
                      </a:solidFill>
                      <a:prstDash val="solid"/>
                    </a:ln>
                    <a:solidFill>
                      <a:schemeClr val="tx2">
                        <a:lumMod val="75000"/>
                      </a:schemeClr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cz</a:t>
                </a:r>
                <a:r>
                  <a:rPr lang="en-US" sz="2400" b="1" cap="none" spc="0" dirty="0" smtClean="0">
                    <a:ln w="10541" cmpd="sng">
                      <a:solidFill>
                        <a:schemeClr val="accent1">
                          <a:shade val="88000"/>
                          <a:satMod val="110000"/>
                        </a:schemeClr>
                      </a:solidFill>
                      <a:prstDash val="solid"/>
                    </a:ln>
                    <a:solidFill>
                      <a:schemeClr val="tx2">
                        <a:lumMod val="75000"/>
                      </a:schemeClr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+ d=0</a:t>
                </a:r>
                <a:endParaRPr lang="ru-RU" sz="2400" b="1" cap="none" spc="0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solidFill>
                    <a:schemeClr val="tx2">
                      <a:lumMod val="75000"/>
                    </a:schemeClr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79425" y="578297"/>
                <a:ext cx="9375259" cy="2645148"/>
              </a:xfrm>
              <a:prstGeom prst="rect">
                <a:avLst/>
              </a:prstGeom>
              <a:blipFill rotWithShape="1">
                <a:blip r:embed="rId3" cstate="print"/>
                <a:stretch>
                  <a:fillRect l="-585" t="-1843" r="-1300" b="-43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Куб 3"/>
          <p:cNvSpPr/>
          <p:nvPr/>
        </p:nvSpPr>
        <p:spPr>
          <a:xfrm>
            <a:off x="539552" y="2596802"/>
            <a:ext cx="1584176" cy="1512168"/>
          </a:xfrm>
          <a:prstGeom prst="cube">
            <a:avLst/>
          </a:prstGeom>
          <a:solidFill>
            <a:schemeClr val="accent1">
              <a:lumMod val="40000"/>
              <a:lumOff val="60000"/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V="1">
            <a:off x="561722" y="3748930"/>
            <a:ext cx="360040" cy="36004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V="1">
            <a:off x="921761" y="2618989"/>
            <a:ext cx="1" cy="1152128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921761" y="3748930"/>
            <a:ext cx="1169904" cy="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900140" y="3338871"/>
            <a:ext cx="340158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</a:rPr>
              <a:t>A</a:t>
            </a:r>
            <a:endParaRPr lang="ru-RU" sz="20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123728" y="3383541"/>
            <a:ext cx="328936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/>
              </a:rPr>
              <a:t>B</a:t>
            </a:r>
            <a:endParaRPr lang="ru-RU" sz="20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770743" y="3928950"/>
            <a:ext cx="32092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/>
              </a:rPr>
              <a:t>C</a:t>
            </a:r>
            <a:endParaRPr lang="ru-RU" sz="20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15108" y="3897940"/>
            <a:ext cx="34657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/>
              </a:rPr>
              <a:t>D</a:t>
            </a:r>
            <a:endParaRPr lang="ru-RU" sz="20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927362" y="2230621"/>
            <a:ext cx="404278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</a:rPr>
              <a:t>A₁</a:t>
            </a:r>
            <a:endParaRPr lang="ru-RU" sz="20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059607" y="2276872"/>
            <a:ext cx="393057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/>
              </a:rPr>
              <a:t>B₁</a:t>
            </a:r>
            <a:endParaRPr lang="ru-RU" sz="20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770743" y="2781018"/>
            <a:ext cx="38504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/>
              </a:rPr>
              <a:t>C₁</a:t>
            </a:r>
            <a:endParaRPr lang="ru-RU" sz="20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215516" y="2686110"/>
            <a:ext cx="41069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/>
              </a:rPr>
              <a:t>D₁</a:t>
            </a:r>
            <a:endParaRPr lang="ru-RU" sz="20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14201" y="1962069"/>
            <a:ext cx="6299200" cy="1001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7" name="Прямая со стрелкой 26"/>
          <p:cNvCxnSpPr/>
          <p:nvPr/>
        </p:nvCxnSpPr>
        <p:spPr>
          <a:xfrm flipV="1">
            <a:off x="921761" y="3738981"/>
            <a:ext cx="1706023" cy="9949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Прямоугольник 27"/>
          <p:cNvSpPr/>
          <p:nvPr/>
        </p:nvSpPr>
        <p:spPr>
          <a:xfrm>
            <a:off x="2572976" y="3614374"/>
            <a:ext cx="28245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6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/>
              </a:rPr>
              <a:t>у</a:t>
            </a:r>
            <a:endParaRPr lang="ru-RU" sz="16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/>
            </a:endParaRPr>
          </a:p>
        </p:txBody>
      </p:sp>
      <p:cxnSp>
        <p:nvCxnSpPr>
          <p:cNvPr id="30" name="Прямая со стрелкой 29"/>
          <p:cNvCxnSpPr/>
          <p:nvPr/>
        </p:nvCxnSpPr>
        <p:spPr>
          <a:xfrm flipH="1">
            <a:off x="215152" y="3748930"/>
            <a:ext cx="706610" cy="698131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Прямоугольник 30"/>
          <p:cNvSpPr/>
          <p:nvPr/>
        </p:nvSpPr>
        <p:spPr>
          <a:xfrm>
            <a:off x="248771" y="4340611"/>
            <a:ext cx="279244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6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/>
              </a:rPr>
              <a:t>х</a:t>
            </a:r>
            <a:endParaRPr lang="ru-RU" sz="16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/>
            </a:endParaRPr>
          </a:p>
        </p:txBody>
      </p:sp>
      <p:cxnSp>
        <p:nvCxnSpPr>
          <p:cNvPr id="1025" name="Прямая со стрелкой 1024"/>
          <p:cNvCxnSpPr/>
          <p:nvPr/>
        </p:nvCxnSpPr>
        <p:spPr>
          <a:xfrm flipV="1">
            <a:off x="921762" y="2060848"/>
            <a:ext cx="5600" cy="1678133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7" name="Прямоугольник 1026"/>
          <p:cNvSpPr/>
          <p:nvPr/>
        </p:nvSpPr>
        <p:spPr>
          <a:xfrm>
            <a:off x="954538" y="1859289"/>
            <a:ext cx="26642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/>
              </a:rPr>
              <a:t>z</a:t>
            </a:r>
            <a:endParaRPr lang="ru-RU" sz="16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/>
            </a:endParaRPr>
          </a:p>
        </p:txBody>
      </p:sp>
      <p:pic>
        <p:nvPicPr>
          <p:cNvPr id="1028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44800" y="1666000"/>
            <a:ext cx="6299200" cy="2595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55426" y="5301208"/>
            <a:ext cx="6299200" cy="56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8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6727" y="6042498"/>
            <a:ext cx="6659563" cy="8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34" name="Прямоугольник 1033"/>
          <p:cNvSpPr/>
          <p:nvPr/>
        </p:nvSpPr>
        <p:spPr>
          <a:xfrm>
            <a:off x="285917" y="6099463"/>
            <a:ext cx="1634477" cy="698870"/>
          </a:xfrm>
          <a:prstGeom prst="rect">
            <a:avLst/>
          </a:prstGeom>
          <a:solidFill>
            <a:schemeClr val="bg1">
              <a:alpha val="1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074" name="Picture 2">
            <a:hlinkClick r:id="rId8" action="ppaction://hlinksldjump"/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460432" y="6211142"/>
            <a:ext cx="683568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110641629"/>
              </p:ext>
            </p:extLst>
          </p:nvPr>
        </p:nvGraphicFramePr>
        <p:xfrm>
          <a:off x="2916778" y="4123996"/>
          <a:ext cx="2087270" cy="1143142"/>
        </p:xfrm>
        <a:graphic>
          <a:graphicData uri="http://schemas.openxmlformats.org/presentationml/2006/ole">
            <p:oleObj spid="_x0000_s6171" name="Формула" r:id="rId10" imgW="1129810" imgH="710891" progId="Equation.3">
              <p:embed/>
            </p:oleObj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03594760"/>
              </p:ext>
            </p:extLst>
          </p:nvPr>
        </p:nvGraphicFramePr>
        <p:xfrm>
          <a:off x="5420788" y="4083462"/>
          <a:ext cx="936104" cy="1191405"/>
        </p:xfrm>
        <a:graphic>
          <a:graphicData uri="http://schemas.openxmlformats.org/presentationml/2006/ole">
            <p:oleObj spid="_x0000_s6172" name="Формула" r:id="rId11" imgW="558558" imgH="710891" progId="Equation.3">
              <p:embed/>
            </p:oleObj>
          </a:graphicData>
        </a:graphic>
      </p:graphicFrame>
      <p:graphicFrame>
        <p:nvGraphicFramePr>
          <p:cNvPr id="32" name="Объект 31"/>
          <p:cNvGraphicFramePr>
            <a:graphicFrameLocks noChangeAspect="1"/>
          </p:cNvGraphicFramePr>
          <p:nvPr/>
        </p:nvGraphicFramePr>
        <p:xfrm>
          <a:off x="2857488" y="5786453"/>
          <a:ext cx="4000528" cy="747607"/>
        </p:xfrm>
        <a:graphic>
          <a:graphicData uri="http://schemas.openxmlformats.org/presentationml/2006/ole">
            <p:oleObj spid="_x0000_s6173" name="Формула" r:id="rId12" imgW="2184400" imgH="457200" progId="Equation.3">
              <p:embed/>
            </p:oleObj>
          </a:graphicData>
        </a:graphic>
      </p:graphicFrame>
      <p:sp>
        <p:nvSpPr>
          <p:cNvPr id="33" name="Прямоугольник 32"/>
          <p:cNvSpPr/>
          <p:nvPr/>
        </p:nvSpPr>
        <p:spPr>
          <a:xfrm>
            <a:off x="457238" y="785793"/>
            <a:ext cx="7398052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1" cap="none" spc="0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№4. В единичном кубе  А…</a:t>
            </a:r>
            <a:r>
              <a:rPr lang="en-US" sz="2400" b="1" cap="none" spc="0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D₁ </a:t>
            </a:r>
            <a:r>
              <a:rPr lang="ru-RU" sz="2400" b="1" cap="none" spc="0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 найдите расстояние </a:t>
            </a:r>
          </a:p>
          <a:p>
            <a:pPr algn="ctr"/>
            <a:r>
              <a:rPr lang="ru-RU" sz="2400" b="1" cap="none" spc="0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от точки  А₁  до (В</a:t>
            </a:r>
            <a:r>
              <a:rPr lang="en-US" sz="2400" b="1" cap="none" spc="0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DC₁ ).</a:t>
            </a:r>
            <a:endParaRPr lang="ru-RU" sz="2400" b="1" cap="none" spc="0" dirty="0">
              <a:ln w="1905"/>
              <a:solidFill>
                <a:schemeClr val="accent2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79535" y="0"/>
            <a:ext cx="413209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Координатный метод</a:t>
            </a:r>
            <a:endParaRPr lang="ru-RU" sz="3200" b="1" cap="none" spc="0" dirty="0">
              <a:ln w="1905"/>
              <a:solidFill>
                <a:schemeClr val="accent2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994158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3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000"/>
                            </p:stCondLst>
                            <p:childTnLst>
                              <p:par>
                                <p:cTn id="5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4" dur="2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4" dur="2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7" dur="2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8" grpId="0"/>
      <p:bldP spid="31" grpId="0"/>
      <p:bldP spid="1027" grpId="0"/>
      <p:bldP spid="1034" grpId="0" animBg="1"/>
      <p:bldP spid="3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Прямоугольник 2"/>
              <p:cNvSpPr/>
              <p:nvPr/>
            </p:nvSpPr>
            <p:spPr>
              <a:xfrm>
                <a:off x="-108520" y="773415"/>
                <a:ext cx="9377601" cy="2872709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ru-RU" sz="2800" b="1" cap="none" spc="0" dirty="0" smtClean="0">
                    <a:ln w="10541" cmpd="sng">
                      <a:solidFill>
                        <a:schemeClr val="accent1">
                          <a:shade val="88000"/>
                          <a:satMod val="110000"/>
                        </a:schemeClr>
                      </a:solidFill>
                      <a:prstDash val="solid"/>
                    </a:ln>
                    <a:solidFill>
                      <a:schemeClr val="tx2">
                        <a:lumMod val="75000"/>
                      </a:schemeClr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Расстояние от точки  М до плоскости </a:t>
                </a:r>
                <a14:m>
                  <m:oMath xmlns:m="http://schemas.openxmlformats.org/officeDocument/2006/math">
                    <m:r>
                      <a:rPr lang="ru-RU" sz="2800" b="1" i="1" cap="none" spc="0" smtClean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 Math"/>
                        <a:ea typeface="Cambria Math"/>
                      </a:rPr>
                      <m:t>𝜶</m:t>
                    </m:r>
                  </m:oMath>
                </a14:m>
                <a:r>
                  <a:rPr lang="ru-RU" sz="2800" b="1" cap="none" spc="0" dirty="0" smtClean="0">
                    <a:ln w="10541" cmpd="sng">
                      <a:solidFill>
                        <a:schemeClr val="accent1">
                          <a:shade val="88000"/>
                          <a:satMod val="110000"/>
                        </a:schemeClr>
                      </a:solidFill>
                      <a:prstDash val="solid"/>
                    </a:ln>
                    <a:solidFill>
                      <a:schemeClr val="tx2">
                        <a:lumMod val="75000"/>
                      </a:schemeClr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можно вычислить</a:t>
                </a:r>
              </a:p>
              <a:p>
                <a:pPr algn="ctr"/>
                <a:r>
                  <a:rPr lang="ru-RU" sz="2800" b="1" cap="none" spc="0" dirty="0" smtClean="0">
                    <a:ln w="10541" cmpd="sng">
                      <a:solidFill>
                        <a:schemeClr val="accent1">
                          <a:shade val="88000"/>
                          <a:satMod val="110000"/>
                        </a:schemeClr>
                      </a:solidFill>
                      <a:prstDash val="solid"/>
                    </a:ln>
                    <a:solidFill>
                      <a:schemeClr val="accent2">
                        <a:lumMod val="75000"/>
                      </a:schemeClr>
                    </a:solidFill>
                    <a:effectLst/>
                    <a:latin typeface="Times New Roman" pitchFamily="18" charset="0"/>
                    <a:ea typeface="Cambria Math"/>
                    <a:cs typeface="Times New Roman" pitchFamily="18" charset="0"/>
                  </a:rPr>
                  <a:t>по формуле        </a:t>
                </a:r>
                <a14:m>
                  <m:oMath xmlns:m="http://schemas.openxmlformats.org/officeDocument/2006/math">
                    <m:r>
                      <a:rPr lang="ru-RU" sz="2800" b="1" i="1" cap="none" spc="0" smtClean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mbria Math"/>
                        <a:ea typeface="Cambria Math"/>
                      </a:rPr>
                      <m:t>𝝆</m:t>
                    </m:r>
                  </m:oMath>
                </a14:m>
                <a:r>
                  <a:rPr lang="ru-RU" sz="2800" b="1" cap="none" spc="0" dirty="0" smtClean="0">
                    <a:ln w="10541" cmpd="sng">
                      <a:solidFill>
                        <a:schemeClr val="accent1">
                          <a:shade val="88000"/>
                          <a:satMod val="110000"/>
                        </a:schemeClr>
                      </a:solidFill>
                      <a:prstDash val="solid"/>
                    </a:ln>
                    <a:solidFill>
                      <a:schemeClr val="accent2">
                        <a:lumMod val="75000"/>
                      </a:schemeClr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b="1" i="1" cap="none" spc="0" smtClean="0">
                            <a:ln w="10541" cmpd="sng">
                              <a:solidFill>
                                <a:schemeClr val="accent1">
                                  <a:shade val="88000"/>
                                  <a:satMod val="110000"/>
                                </a:schemeClr>
                              </a:solidFill>
                              <a:prstDash val="solid"/>
                            </a:ln>
                            <a:solidFill>
                              <a:schemeClr val="accent2">
                                <a:lumMod val="75000"/>
                              </a:schemeClr>
                            </a:solidFill>
                            <a:effectLst/>
                            <a:latin typeface="Cambria Math"/>
                          </a:rPr>
                        </m:ctrlPr>
                      </m:sSubPr>
                      <m:e>
                        <m:r>
                          <a:rPr lang="ru-RU" sz="2800" b="1" i="1" cap="none" spc="0" smtClean="0">
                            <a:ln w="10541" cmpd="sng">
                              <a:solidFill>
                                <a:schemeClr val="accent1">
                                  <a:shade val="88000"/>
                                  <a:satMod val="110000"/>
                                </a:schemeClr>
                              </a:solidFill>
                              <a:prstDash val="solid"/>
                            </a:ln>
                            <a:solidFill>
                              <a:schemeClr val="accent2">
                                <a:lumMod val="75000"/>
                              </a:schemeClr>
                            </a:solidFill>
                            <a:effectLst/>
                            <a:latin typeface="Cambria Math"/>
                            <a:ea typeface="Cambria Math"/>
                          </a:rPr>
                          <m:t>𝝆</m:t>
                        </m:r>
                      </m:e>
                      <m:sub>
                        <m:r>
                          <a:rPr lang="ru-RU" sz="2800" b="1" i="1" cap="none" spc="0" smtClean="0">
                            <a:ln w="10541" cmpd="sng">
                              <a:solidFill>
                                <a:schemeClr val="accent1">
                                  <a:shade val="88000"/>
                                  <a:satMod val="110000"/>
                                </a:schemeClr>
                              </a:solidFill>
                              <a:prstDash val="solid"/>
                            </a:ln>
                            <a:solidFill>
                              <a:schemeClr val="accent2">
                                <a:lumMod val="75000"/>
                              </a:schemeClr>
                            </a:solidFill>
                            <a:effectLst/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ru-RU" sz="2800" b="1" i="1" cap="none" spc="0" smtClean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ru-RU" sz="2800" b="1" i="1" cap="none" spc="0" smtClean="0">
                            <a:ln w="10541" cmpd="sng">
                              <a:solidFill>
                                <a:schemeClr val="accent1">
                                  <a:shade val="88000"/>
                                  <a:satMod val="110000"/>
                                </a:schemeClr>
                              </a:solidFill>
                              <a:prstDash val="solid"/>
                            </a:ln>
                            <a:solidFill>
                              <a:schemeClr val="accent2">
                                <a:lumMod val="75000"/>
                              </a:schemeClr>
                            </a:solidFill>
                            <a:effectLst/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2800" b="1" i="1" cap="none" spc="0" smtClean="0">
                            <a:ln w="10541" cmpd="sng">
                              <a:solidFill>
                                <a:schemeClr val="accent1">
                                  <a:shade val="88000"/>
                                  <a:satMod val="110000"/>
                                </a:schemeClr>
                              </a:solidFill>
                              <a:prstDash val="solid"/>
                            </a:ln>
                            <a:solidFill>
                              <a:schemeClr val="accent2">
                                <a:lumMod val="75000"/>
                              </a:schemeClr>
                            </a:solidFill>
                            <a:effectLst/>
                            <a:latin typeface="Cambria Math"/>
                            <a:ea typeface="Cambria Math"/>
                          </a:rPr>
                          <m:t>𝒓</m:t>
                        </m:r>
                      </m:num>
                      <m:den>
                        <m:sSub>
                          <m:sSubPr>
                            <m:ctrlPr>
                              <a:rPr lang="ru-RU" sz="2800" b="1" i="1" cap="none" spc="0" smtClean="0">
                                <a:ln w="10541" cmpd="sng">
                                  <a:solidFill>
                                    <a:schemeClr val="accent1">
                                      <a:shade val="88000"/>
                                      <a:satMod val="110000"/>
                                    </a:schemeClr>
                                  </a:solidFill>
                                  <a:prstDash val="solid"/>
                                </a:ln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effectLst/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sz="2800" b="1" i="1" cap="none" spc="0" smtClean="0">
                                <a:ln w="10541" cmpd="sng">
                                  <a:solidFill>
                                    <a:schemeClr val="accent1">
                                      <a:shade val="88000"/>
                                      <a:satMod val="110000"/>
                                    </a:schemeClr>
                                  </a:solidFill>
                                  <a:prstDash val="solid"/>
                                </a:ln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effectLst/>
                                <a:latin typeface="Cambria Math"/>
                                <a:ea typeface="Cambria Math"/>
                              </a:rPr>
                              <m:t>𝒓</m:t>
                            </m:r>
                          </m:e>
                          <m:sub>
                            <m:r>
                              <a:rPr lang="en-US" sz="2800" b="1" i="1" cap="none" spc="0" smtClean="0">
                                <a:ln w="10541" cmpd="sng">
                                  <a:solidFill>
                                    <a:schemeClr val="accent1">
                                      <a:shade val="88000"/>
                                      <a:satMod val="110000"/>
                                    </a:schemeClr>
                                  </a:solidFill>
                                  <a:prstDash val="solid"/>
                                </a:ln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effectLst/>
                                <a:latin typeface="Cambria Math"/>
                                <a:ea typeface="Cambria Math"/>
                              </a:rPr>
                              <m:t>𝟏</m:t>
                            </m:r>
                          </m:sub>
                        </m:sSub>
                      </m:den>
                    </m:f>
                  </m:oMath>
                </a14:m>
                <a:endParaRPr lang="ru-RU" sz="2800" b="1" cap="none" spc="0" dirty="0" smtClean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solidFill>
                    <a:schemeClr val="accent2">
                      <a:lumMod val="75000"/>
                    </a:schemeClr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ru-RU" sz="2800" b="1" i="1" cap="none" spc="0" smtClean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 Math"/>
                        <a:ea typeface="Cambria Math"/>
                      </a:rPr>
                      <m:t>𝝆</m:t>
                    </m:r>
                    <m:r>
                      <a:rPr lang="ru-RU" sz="2800" b="1" i="1" cap="none" spc="0" smtClean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 Math"/>
                        <a:ea typeface="Cambria Math"/>
                      </a:rPr>
                      <m:t> (М;</m:t>
                    </m:r>
                    <m:r>
                      <a:rPr lang="ru-RU" sz="2800" b="1" i="1" cap="none" spc="0" smtClean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 Math"/>
                        <a:ea typeface="Cambria Math"/>
                      </a:rPr>
                      <m:t>𝜶</m:t>
                    </m:r>
                    <m:r>
                      <a:rPr lang="ru-RU" sz="2800" b="1" i="1" cap="none" spc="0" smtClean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ru-RU" sz="2800" b="1" cap="none" spc="0" dirty="0" smtClean="0">
                    <a:ln w="10541" cmpd="sng">
                      <a:solidFill>
                        <a:schemeClr val="accent1">
                          <a:shade val="88000"/>
                          <a:satMod val="110000"/>
                        </a:schemeClr>
                      </a:solidFill>
                      <a:prstDash val="solid"/>
                    </a:ln>
                    <a:solidFill>
                      <a:schemeClr val="tx2">
                        <a:lumMod val="75000"/>
                      </a:schemeClr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 ,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b="1" i="1" cap="none" spc="0" smtClean="0">
                            <a:ln w="10541" cmpd="sng">
                              <a:solidFill>
                                <a:schemeClr val="accent1">
                                  <a:shade val="88000"/>
                                  <a:satMod val="110000"/>
                                </a:schemeClr>
                              </a:solidFill>
                              <a:prstDash val="solid"/>
                            </a:ln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mbria Math"/>
                          </a:rPr>
                        </m:ctrlPr>
                      </m:sSubPr>
                      <m:e>
                        <m:r>
                          <a:rPr lang="ru-RU" sz="2800" b="1" i="1" cap="none" spc="0" smtClean="0">
                            <a:ln w="10541" cmpd="sng">
                              <a:solidFill>
                                <a:schemeClr val="accent1">
                                  <a:shade val="88000"/>
                                  <a:satMod val="110000"/>
                                </a:schemeClr>
                              </a:solidFill>
                              <a:prstDash val="solid"/>
                            </a:ln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mbria Math"/>
                            <a:ea typeface="Cambria Math"/>
                          </a:rPr>
                          <m:t>𝝆</m:t>
                        </m:r>
                      </m:e>
                      <m:sub>
                        <m:r>
                          <a:rPr lang="ru-RU" sz="2800" b="1" i="1" cap="none" spc="0" smtClean="0">
                            <a:ln w="10541" cmpd="sng">
                              <a:solidFill>
                                <a:schemeClr val="accent1">
                                  <a:shade val="88000"/>
                                  <a:satMod val="110000"/>
                                </a:schemeClr>
                              </a:solidFill>
                              <a:prstDash val="solid"/>
                            </a:ln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ru-RU" sz="2800" b="1" i="1" cap="none" spc="0" smtClean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 Math"/>
                      </a:rPr>
                      <m:t>= </m:t>
                    </m:r>
                    <m:r>
                      <a:rPr lang="ru-RU" sz="2800" b="1" i="1" cap="none" spc="0" smtClean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 Math"/>
                        <a:ea typeface="Cambria Math"/>
                      </a:rPr>
                      <m:t>𝝆</m:t>
                    </m:r>
                    <m:r>
                      <a:rPr lang="ru-RU" sz="2800" b="1" i="1" cap="none" spc="0" smtClean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 Math"/>
                        <a:ea typeface="Cambria Math"/>
                      </a:rPr>
                      <m:t>(М₁</m:t>
                    </m:r>
                  </m:oMath>
                </a14:m>
                <a:r>
                  <a:rPr lang="ru-RU" sz="2800" b="1" cap="none" spc="0" dirty="0" smtClean="0">
                    <a:ln w="10541" cmpd="sng">
                      <a:solidFill>
                        <a:schemeClr val="accent1">
                          <a:shade val="88000"/>
                          <a:satMod val="110000"/>
                        </a:schemeClr>
                      </a:solidFill>
                      <a:prstDash val="solid"/>
                    </a:ln>
                    <a:solidFill>
                      <a:schemeClr val="tx2">
                        <a:lumMod val="75000"/>
                      </a:schemeClr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; </a:t>
                </a:r>
                <a14:m>
                  <m:oMath xmlns:m="http://schemas.openxmlformats.org/officeDocument/2006/math">
                    <m:r>
                      <a:rPr lang="ru-RU" sz="2800" b="1" i="1" cap="none" spc="0" smtClean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 Math"/>
                        <a:ea typeface="Cambria Math"/>
                      </a:rPr>
                      <m:t>𝜶</m:t>
                    </m:r>
                  </m:oMath>
                </a14:m>
                <a:r>
                  <a:rPr lang="ru-RU" sz="2800" b="1" cap="none" spc="0" dirty="0" smtClean="0">
                    <a:ln w="10541" cmpd="sng">
                      <a:solidFill>
                        <a:schemeClr val="accent1">
                          <a:shade val="88000"/>
                          <a:satMod val="110000"/>
                        </a:schemeClr>
                      </a:solidFill>
                      <a:prstDash val="solid"/>
                    </a:ln>
                    <a:solidFill>
                      <a:schemeClr val="tx2">
                        <a:lumMod val="75000"/>
                      </a:schemeClr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) ,  </a:t>
                </a:r>
                <a:r>
                  <a:rPr lang="en-US" sz="2800" b="1" cap="none" spc="0" dirty="0" smtClean="0">
                    <a:ln w="10541" cmpd="sng">
                      <a:solidFill>
                        <a:schemeClr val="accent1">
                          <a:shade val="88000"/>
                          <a:satMod val="110000"/>
                        </a:schemeClr>
                      </a:solidFill>
                      <a:prstDash val="solid"/>
                    </a:ln>
                    <a:solidFill>
                      <a:schemeClr val="tx2">
                        <a:lumMod val="75000"/>
                      </a:schemeClr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r = OM,  r₁ = OM₁ , MM₁</a:t>
                </a:r>
                <a:r>
                  <a:rPr lang="en-US" sz="2800" b="1" cap="none" spc="0" dirty="0" smtClean="0">
                    <a:ln w="10541" cmpd="sng">
                      <a:solidFill>
                        <a:schemeClr val="accent1">
                          <a:shade val="88000"/>
                          <a:satMod val="110000"/>
                        </a:schemeClr>
                      </a:solidFill>
                      <a:prstDash val="solid"/>
                    </a:ln>
                    <a:solidFill>
                      <a:schemeClr val="tx2">
                        <a:lumMod val="75000"/>
                      </a:schemeClr>
                    </a:solidFill>
                    <a:effectLst/>
                    <a:latin typeface="Times New Roman" pitchFamily="18" charset="0"/>
                    <a:cs typeface="Times New Roman" pitchFamily="18" charset="0"/>
                    <a:sym typeface="Symbol"/>
                  </a:rPr>
                  <a:t></a:t>
                </a:r>
                <a14:m>
                  <m:oMath xmlns:m="http://schemas.openxmlformats.org/officeDocument/2006/math">
                    <m:r>
                      <a:rPr lang="en-US" sz="2800" b="1" i="1" cap="none" spc="0" smtClean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 Math"/>
                        <a:ea typeface="Cambria Math"/>
                        <a:cs typeface="Calibri"/>
                        <a:sym typeface="Symbol"/>
                      </a:rPr>
                      <m:t>𝜶</m:t>
                    </m:r>
                  </m:oMath>
                </a14:m>
                <a:r>
                  <a:rPr lang="en-US" sz="2800" b="1" cap="none" spc="0" dirty="0" smtClean="0">
                    <a:ln w="10541" cmpd="sng">
                      <a:solidFill>
                        <a:schemeClr val="accent1">
                          <a:shade val="88000"/>
                          <a:satMod val="110000"/>
                        </a:schemeClr>
                      </a:solidFill>
                      <a:prstDash val="solid"/>
                    </a:ln>
                    <a:solidFill>
                      <a:schemeClr val="tx2">
                        <a:lumMod val="75000"/>
                      </a:schemeClr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=O</a:t>
                </a:r>
                <a:endParaRPr lang="ru-RU" sz="2800" b="1" cap="none" spc="0" dirty="0" smtClean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solidFill>
                    <a:schemeClr val="tx2">
                      <a:lumMod val="75000"/>
                    </a:schemeClr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  <a:p>
                <a:pPr algn="ctr"/>
                <a:endParaRPr lang="ru-RU" sz="2800" b="1" cap="none" spc="0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solidFill>
                    <a:schemeClr val="tx2">
                      <a:lumMod val="75000"/>
                    </a:schemeClr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08520" y="773415"/>
                <a:ext cx="9377601" cy="2872709"/>
              </a:xfrm>
              <a:prstGeom prst="rect">
                <a:avLst/>
              </a:prstGeom>
              <a:blipFill rotWithShape="1">
                <a:blip r:embed="rId2" cstate="print"/>
                <a:stretch>
                  <a:fillRect t="-2123" b="-50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араллелограмм 3"/>
          <p:cNvSpPr/>
          <p:nvPr/>
        </p:nvSpPr>
        <p:spPr>
          <a:xfrm>
            <a:off x="359531" y="4246729"/>
            <a:ext cx="3240360" cy="936104"/>
          </a:xfrm>
          <a:prstGeom prst="parallelogram">
            <a:avLst>
              <a:gd name="adj" fmla="val 102239"/>
            </a:avLst>
          </a:prstGeom>
          <a:solidFill>
            <a:srgbClr val="FFFF00">
              <a:alpha val="41000"/>
            </a:srgbClr>
          </a:solidFill>
          <a:ln>
            <a:noFill/>
          </a:ln>
          <a:scene3d>
            <a:camera prst="orthographicFront"/>
            <a:lightRig rig="threePt" dir="t"/>
          </a:scene3d>
          <a:sp3d extrusionH="76200">
            <a:extrusionClr>
              <a:srgbClr val="FFC000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араллелограмм 5"/>
          <p:cNvSpPr/>
          <p:nvPr/>
        </p:nvSpPr>
        <p:spPr>
          <a:xfrm>
            <a:off x="5106394" y="4221088"/>
            <a:ext cx="3240360" cy="936104"/>
          </a:xfrm>
          <a:prstGeom prst="parallelogram">
            <a:avLst>
              <a:gd name="adj" fmla="val 102239"/>
            </a:avLst>
          </a:prstGeom>
          <a:solidFill>
            <a:srgbClr val="FFFF00">
              <a:alpha val="4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11560" y="4829090"/>
            <a:ext cx="34657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sym typeface="Symbol"/>
              </a:rPr>
              <a:t></a:t>
            </a:r>
            <a:endParaRPr lang="ru-RU" sz="2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207363" y="4780460"/>
            <a:ext cx="34657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000" b="1" cap="none" spc="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sym typeface="Symbol"/>
              </a:rPr>
              <a:t></a:t>
            </a:r>
            <a:endParaRPr lang="ru-RU" sz="2000" b="1" cap="none" spc="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flipH="1">
            <a:off x="1835696" y="3429000"/>
            <a:ext cx="1248092" cy="1260140"/>
          </a:xfrm>
          <a:prstGeom prst="line">
            <a:avLst/>
          </a:prstGeom>
          <a:ln w="254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H="1">
            <a:off x="1187624" y="4689140"/>
            <a:ext cx="648072" cy="684076"/>
          </a:xfrm>
          <a:prstGeom prst="line">
            <a:avLst/>
          </a:prstGeom>
          <a:ln w="2540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Овал 12"/>
          <p:cNvSpPr/>
          <p:nvPr/>
        </p:nvSpPr>
        <p:spPr>
          <a:xfrm>
            <a:off x="1763688" y="4620996"/>
            <a:ext cx="144016" cy="144016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2771800" y="3624565"/>
            <a:ext cx="144016" cy="144016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2387734" y="3987062"/>
            <a:ext cx="144016" cy="144016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 flipV="1">
            <a:off x="1880743" y="4697103"/>
            <a:ext cx="1203045" cy="21091"/>
          </a:xfrm>
          <a:prstGeom prst="line">
            <a:avLst/>
          </a:prstGeom>
          <a:ln w="1905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2843808" y="3694237"/>
            <a:ext cx="0" cy="994903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2459742" y="4089775"/>
            <a:ext cx="0" cy="628419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2844190" y="4581128"/>
            <a:ext cx="167972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V="1">
            <a:off x="3007240" y="4581128"/>
            <a:ext cx="0" cy="134853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2482265" y="4581128"/>
            <a:ext cx="167972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2650237" y="4569506"/>
            <a:ext cx="0" cy="148688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H="1">
            <a:off x="5954629" y="4970975"/>
            <a:ext cx="144016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H="1" flipV="1">
            <a:off x="5848201" y="4761148"/>
            <a:ext cx="1843321" cy="46980"/>
          </a:xfrm>
          <a:prstGeom prst="line">
            <a:avLst/>
          </a:prstGeom>
          <a:ln w="1905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flipH="1">
            <a:off x="5947772" y="4808128"/>
            <a:ext cx="529960" cy="484265"/>
          </a:xfrm>
          <a:prstGeom prst="line">
            <a:avLst/>
          </a:prstGeom>
          <a:ln w="25400">
            <a:solidFill>
              <a:schemeClr val="tx2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H="1">
            <a:off x="6601818" y="3469412"/>
            <a:ext cx="1248091" cy="1219554"/>
          </a:xfrm>
          <a:prstGeom prst="line">
            <a:avLst/>
          </a:prstGeom>
          <a:ln w="254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Овал 14"/>
          <p:cNvSpPr/>
          <p:nvPr/>
        </p:nvSpPr>
        <p:spPr>
          <a:xfrm>
            <a:off x="7495441" y="3678613"/>
            <a:ext cx="144016" cy="144016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5" name="Прямая соединительная линия 54"/>
          <p:cNvCxnSpPr/>
          <p:nvPr/>
        </p:nvCxnSpPr>
        <p:spPr>
          <a:xfrm>
            <a:off x="7567449" y="3816660"/>
            <a:ext cx="0" cy="967978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flipH="1">
            <a:off x="5325633" y="5373216"/>
            <a:ext cx="574582" cy="576064"/>
          </a:xfrm>
          <a:prstGeom prst="line">
            <a:avLst/>
          </a:prstGeom>
          <a:ln w="254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Овал 16"/>
          <p:cNvSpPr/>
          <p:nvPr/>
        </p:nvSpPr>
        <p:spPr>
          <a:xfrm>
            <a:off x="5882621" y="5229200"/>
            <a:ext cx="144016" cy="144016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Овал 37"/>
          <p:cNvSpPr/>
          <p:nvPr/>
        </p:nvSpPr>
        <p:spPr>
          <a:xfrm>
            <a:off x="6457802" y="4693004"/>
            <a:ext cx="144016" cy="144016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0" name="Прямая соединительная линия 59"/>
          <p:cNvCxnSpPr/>
          <p:nvPr/>
        </p:nvCxnSpPr>
        <p:spPr>
          <a:xfrm>
            <a:off x="6088047" y="4754951"/>
            <a:ext cx="0" cy="216024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>
            <a:off x="7380312" y="4572007"/>
            <a:ext cx="0" cy="216024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 flipH="1">
            <a:off x="7380312" y="4569506"/>
            <a:ext cx="187137" cy="2501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 flipH="1">
            <a:off x="5947772" y="4761148"/>
            <a:ext cx="6857" cy="540060"/>
          </a:xfrm>
          <a:prstGeom prst="line">
            <a:avLst/>
          </a:prstGeom>
          <a:ln w="1905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Прямоугольник 70"/>
          <p:cNvSpPr/>
          <p:nvPr/>
        </p:nvSpPr>
        <p:spPr>
          <a:xfrm>
            <a:off x="2434721" y="3353584"/>
            <a:ext cx="409087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/>
              </a:rPr>
              <a:t>M</a:t>
            </a:r>
            <a:endParaRPr lang="ru-RU" sz="2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2009058" y="3736593"/>
            <a:ext cx="473207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/>
              </a:rPr>
              <a:t>M</a:t>
            </a:r>
            <a:r>
              <a:rPr lang="en-US" sz="2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/>
                <a:latin typeface="Calibri"/>
                <a:cs typeface="Calibri"/>
              </a:rPr>
              <a:t>₁</a:t>
            </a:r>
            <a:endParaRPr lang="ru-RU" sz="2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sp>
        <p:nvSpPr>
          <p:cNvPr id="73" name="Прямоугольник 72"/>
          <p:cNvSpPr/>
          <p:nvPr/>
        </p:nvSpPr>
        <p:spPr>
          <a:xfrm>
            <a:off x="1511660" y="4384528"/>
            <a:ext cx="357791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/>
              </a:rPr>
              <a:t>O</a:t>
            </a:r>
            <a:endParaRPr lang="ru-RU" sz="2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74" name="Прямоугольник 73"/>
              <p:cNvSpPr/>
              <p:nvPr/>
            </p:nvSpPr>
            <p:spPr>
              <a:xfrm>
                <a:off x="2843808" y="4068542"/>
                <a:ext cx="401071" cy="400110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000" b="1" i="1" cap="none" spc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C00000"/>
                          </a:solidFill>
                          <a:effectLst/>
                          <a:latin typeface="Cambria Math"/>
                          <a:ea typeface="Cambria Math"/>
                        </a:rPr>
                        <m:t>𝝆</m:t>
                      </m:r>
                    </m:oMath>
                  </m:oMathPara>
                </a14:m>
                <a:endParaRPr lang="ru-RU" sz="2000" b="1" cap="none" spc="0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solidFill>
                    <a:srgbClr val="C00000"/>
                  </a:solidFill>
                  <a:effectLst/>
                </a:endParaRPr>
              </a:p>
            </p:txBody>
          </p:sp>
        </mc:Choice>
        <mc:Fallback>
          <p:sp>
            <p:nvSpPr>
              <p:cNvPr id="74" name="Прямоугольник 7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3808" y="4068542"/>
                <a:ext cx="401071" cy="400110"/>
              </a:xfrm>
              <a:prstGeom prst="rect">
                <a:avLst/>
              </a:prstGeom>
              <a:blipFill rotWithShape="1">
                <a:blip r:embed="rId3" cstate="print"/>
                <a:stretch>
                  <a:fillRect l="-1538" t="-7576" r="-16923" b="-257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75" name="Прямоугольник 74"/>
              <p:cNvSpPr/>
              <p:nvPr/>
            </p:nvSpPr>
            <p:spPr>
              <a:xfrm>
                <a:off x="2387734" y="4100594"/>
                <a:ext cx="505267" cy="400110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000" b="1" i="1" cap="none" spc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C00000"/>
                          </a:solidFill>
                          <a:effectLst/>
                          <a:latin typeface="Cambria Math"/>
                          <a:ea typeface="Cambria Math"/>
                        </a:rPr>
                        <m:t>𝝆</m:t>
                      </m:r>
                      <m:r>
                        <a:rPr lang="ru-RU" sz="2000" b="1" i="1" cap="none" spc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C00000"/>
                          </a:solidFill>
                          <a:effectLst/>
                          <a:latin typeface="Cambria Math"/>
                          <a:ea typeface="Cambria Math"/>
                        </a:rPr>
                        <m:t>₁</m:t>
                      </m:r>
                    </m:oMath>
                  </m:oMathPara>
                </a14:m>
                <a:endParaRPr lang="ru-RU" sz="2000" b="1" cap="none" spc="0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solidFill>
                    <a:srgbClr val="C00000"/>
                  </a:solidFill>
                  <a:effectLst/>
                </a:endParaRPr>
              </a:p>
            </p:txBody>
          </p:sp>
        </mc:Choice>
        <mc:Fallback>
          <p:sp>
            <p:nvSpPr>
              <p:cNvPr id="75" name="Прямоугольник 7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7734" y="4100594"/>
                <a:ext cx="505267" cy="400110"/>
              </a:xfrm>
              <a:prstGeom prst="rect">
                <a:avLst/>
              </a:prstGeom>
              <a:blipFill rotWithShape="1">
                <a:blip r:embed="rId4" cstate="print"/>
                <a:stretch>
                  <a:fillRect t="-7692" r="-13253" b="-276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8201" y="5301208"/>
            <a:ext cx="658813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6" name="Прямоугольник 75"/>
          <p:cNvSpPr/>
          <p:nvPr/>
        </p:nvSpPr>
        <p:spPr>
          <a:xfrm>
            <a:off x="6177607" y="4495353"/>
            <a:ext cx="3401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</a:rPr>
              <a:t>O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7" name="Прямоугольник 76"/>
          <p:cNvSpPr/>
          <p:nvPr/>
        </p:nvSpPr>
        <p:spPr>
          <a:xfrm>
            <a:off x="7403184" y="3324905"/>
            <a:ext cx="3866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</a:rPr>
              <a:t>M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78" name="Прямоугольник 77"/>
              <p:cNvSpPr/>
              <p:nvPr/>
            </p:nvSpPr>
            <p:spPr>
              <a:xfrm>
                <a:off x="5553933" y="4829090"/>
                <a:ext cx="47481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1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C00000"/>
                          </a:solidFill>
                          <a:latin typeface="Cambria Math"/>
                          <a:ea typeface="Cambria Math"/>
                        </a:rPr>
                        <m:t>𝝆</m:t>
                      </m:r>
                      <m:r>
                        <a:rPr lang="ru-RU" b="1" i="1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C00000"/>
                          </a:solidFill>
                          <a:latin typeface="Cambria Math"/>
                          <a:ea typeface="Cambria Math"/>
                        </a:rPr>
                        <m:t>₁</m:t>
                      </m:r>
                    </m:oMath>
                  </m:oMathPara>
                </a14:m>
                <a:endParaRPr lang="ru-RU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78" name="Прямоугольник 7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3933" y="4829090"/>
                <a:ext cx="474810" cy="369332"/>
              </a:xfrm>
              <a:prstGeom prst="rect">
                <a:avLst/>
              </a:prstGeom>
              <a:blipFill rotWithShape="1">
                <a:blip r:embed="rId6" cstate="print"/>
                <a:stretch>
                  <a:fillRect t="-8197" r="-11538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79" name="Прямоугольник 78"/>
              <p:cNvSpPr/>
              <p:nvPr/>
            </p:nvSpPr>
            <p:spPr>
              <a:xfrm>
                <a:off x="7596506" y="4131372"/>
                <a:ext cx="38023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1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C00000"/>
                          </a:solidFill>
                          <a:latin typeface="Cambria Math"/>
                          <a:ea typeface="Cambria Math"/>
                        </a:rPr>
                        <m:t>𝝆</m:t>
                      </m:r>
                    </m:oMath>
                  </m:oMathPara>
                </a14:m>
                <a:endParaRPr lang="ru-RU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79" name="Прямоугольник 7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96506" y="4131372"/>
                <a:ext cx="380232" cy="369332"/>
              </a:xfrm>
              <a:prstGeom prst="rect">
                <a:avLst/>
              </a:prstGeom>
              <a:blipFill rotWithShape="1">
                <a:blip r:embed="rId7" cstate="print"/>
                <a:stretch>
                  <a:fillRect t="-8333" r="-12698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0" name="Правая фигурная скобка 79"/>
          <p:cNvSpPr/>
          <p:nvPr/>
        </p:nvSpPr>
        <p:spPr>
          <a:xfrm rot="13490287">
            <a:off x="1889875" y="3869164"/>
            <a:ext cx="343424" cy="847862"/>
          </a:xfrm>
          <a:prstGeom prst="rightBrace">
            <a:avLst>
              <a:gd name="adj1" fmla="val 32430"/>
              <a:gd name="adj2" fmla="val 50000"/>
            </a:avLst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2" name="Правая фигурная скобка 81"/>
          <p:cNvSpPr/>
          <p:nvPr/>
        </p:nvSpPr>
        <p:spPr>
          <a:xfrm rot="13541722">
            <a:off x="1388498" y="2926629"/>
            <a:ext cx="901042" cy="1395872"/>
          </a:xfrm>
          <a:prstGeom prst="rightBrace">
            <a:avLst>
              <a:gd name="adj1" fmla="val 8333"/>
              <a:gd name="adj2" fmla="val 58748"/>
            </a:avLst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Прямоугольник 80"/>
          <p:cNvSpPr/>
          <p:nvPr/>
        </p:nvSpPr>
        <p:spPr>
          <a:xfrm>
            <a:off x="6429703" y="5092338"/>
            <a:ext cx="340158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r</a:t>
            </a:r>
            <a:r>
              <a:rPr lang="en-US" sz="2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  <a:effectLst/>
                <a:latin typeface="Calibri"/>
                <a:cs typeface="Calibri"/>
              </a:rPr>
              <a:t>₁</a:t>
            </a:r>
            <a:endParaRPr lang="ru-RU" sz="2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83" name="Прямоугольник 82"/>
          <p:cNvSpPr/>
          <p:nvPr/>
        </p:nvSpPr>
        <p:spPr>
          <a:xfrm>
            <a:off x="1655583" y="3877397"/>
            <a:ext cx="3241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</a:rPr>
              <a:t>r</a:t>
            </a:r>
            <a:r>
              <a:rPr lang="en-U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  <a:cs typeface="Calibri"/>
              </a:rPr>
              <a:t>₁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C00000"/>
              </a:solidFill>
            </a:endParaRPr>
          </a:p>
        </p:txBody>
      </p:sp>
      <p:sp>
        <p:nvSpPr>
          <p:cNvPr id="84" name="Прямоугольник 83"/>
          <p:cNvSpPr/>
          <p:nvPr/>
        </p:nvSpPr>
        <p:spPr>
          <a:xfrm>
            <a:off x="6493823" y="3694237"/>
            <a:ext cx="276038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r</a:t>
            </a:r>
            <a:endParaRPr lang="ru-RU" sz="2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85" name="Прямоугольник 84"/>
          <p:cNvSpPr/>
          <p:nvPr/>
        </p:nvSpPr>
        <p:spPr>
          <a:xfrm>
            <a:off x="1361446" y="3129874"/>
            <a:ext cx="2664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</a:rPr>
              <a:t>r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C00000"/>
              </a:solidFill>
            </a:endParaRPr>
          </a:p>
        </p:txBody>
      </p:sp>
      <p:sp>
        <p:nvSpPr>
          <p:cNvPr id="86" name="Левая фигурная скобка 85"/>
          <p:cNvSpPr/>
          <p:nvPr/>
        </p:nvSpPr>
        <p:spPr>
          <a:xfrm rot="13514151">
            <a:off x="6209609" y="4708734"/>
            <a:ext cx="238563" cy="836951"/>
          </a:xfrm>
          <a:prstGeom prst="leftBrac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8" name="Левая фигурная скобка 87"/>
          <p:cNvSpPr/>
          <p:nvPr/>
        </p:nvSpPr>
        <p:spPr>
          <a:xfrm rot="2787028">
            <a:off x="6741855" y="3376652"/>
            <a:ext cx="389087" cy="1427418"/>
          </a:xfrm>
          <a:prstGeom prst="leftBrace">
            <a:avLst>
              <a:gd name="adj1" fmla="val 8333"/>
              <a:gd name="adj2" fmla="val 51579"/>
            </a:avLst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711977" y="188640"/>
            <a:ext cx="419005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Метод опорных задач</a:t>
            </a:r>
            <a:endParaRPr lang="ru-RU" sz="3200" b="1" cap="none" spc="0" dirty="0">
              <a:ln w="1905"/>
              <a:solidFill>
                <a:schemeClr val="accent2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46097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4" name="Прямая соединительная линия 33"/>
          <p:cNvCxnSpPr/>
          <p:nvPr/>
        </p:nvCxnSpPr>
        <p:spPr>
          <a:xfrm>
            <a:off x="1472741" y="3940898"/>
            <a:ext cx="1167617" cy="424206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4578" y="133152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                                   </a:t>
            </a:r>
            <a:endParaRPr lang="ru-RU" dirty="0"/>
          </a:p>
        </p:txBody>
      </p:sp>
      <p:sp>
        <p:nvSpPr>
          <p:cNvPr id="5" name="Куб 4"/>
          <p:cNvSpPr/>
          <p:nvPr/>
        </p:nvSpPr>
        <p:spPr>
          <a:xfrm>
            <a:off x="929867" y="2464735"/>
            <a:ext cx="2160240" cy="1872208"/>
          </a:xfrm>
          <a:prstGeom prst="cub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flipV="1">
            <a:off x="968431" y="3933056"/>
            <a:ext cx="438151" cy="383954"/>
          </a:xfrm>
          <a:prstGeom prst="line">
            <a:avLst/>
          </a:prstGeom>
          <a:ln w="349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1438287" y="3923236"/>
            <a:ext cx="1613289" cy="982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2676161" y="4180438"/>
            <a:ext cx="324128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b="1" cap="none" spc="0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А</a:t>
            </a:r>
            <a:endParaRPr lang="ru-RU" b="1" cap="none" spc="0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47085" y="4147733"/>
            <a:ext cx="300083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1600" b="1" cap="none" spc="0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</a:t>
            </a:r>
            <a:endParaRPr lang="ru-RU" sz="1600" b="1" cap="none" spc="0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67771" y="3584682"/>
            <a:ext cx="293671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1600" b="1" cap="none" spc="0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</a:t>
            </a:r>
            <a:endParaRPr lang="ru-RU" sz="1600" b="1" cap="none" spc="0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169914" y="3594502"/>
            <a:ext cx="31451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1600" b="1" dirty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</a:t>
            </a:r>
            <a:endParaRPr lang="ru-RU" sz="1600" b="1" cap="none" spc="0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690579" y="2778418"/>
            <a:ext cx="360997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1600" b="1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A₁</a:t>
            </a:r>
            <a:endParaRPr lang="ru-RU" sz="1600" b="1" cap="none" spc="0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169914" y="2175013"/>
            <a:ext cx="365806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1600" b="1" cap="none" spc="0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D₁</a:t>
            </a:r>
            <a:endParaRPr lang="ru-RU" sz="1600" b="1" cap="none" spc="0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084584" y="2168394"/>
            <a:ext cx="344967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1600" b="1" cap="none" spc="0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C₁</a:t>
            </a:r>
            <a:endParaRPr lang="ru-RU" sz="1600" b="1" cap="none" spc="0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94337" y="2780928"/>
            <a:ext cx="351379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1600" b="1" cap="none" spc="0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B₁</a:t>
            </a:r>
            <a:endParaRPr lang="ru-RU" sz="1600" b="1" cap="none" spc="0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21" name="Прямая соединительная линия 20"/>
          <p:cNvCxnSpPr>
            <a:stCxn id="32" idx="1"/>
          </p:cNvCxnSpPr>
          <p:nvPr/>
        </p:nvCxnSpPr>
        <p:spPr>
          <a:xfrm flipH="1" flipV="1">
            <a:off x="974536" y="2950207"/>
            <a:ext cx="1665822" cy="1386736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 flipV="1">
            <a:off x="968431" y="2950206"/>
            <a:ext cx="464417" cy="973030"/>
          </a:xfrm>
          <a:prstGeom prst="line">
            <a:avLst/>
          </a:prstGeom>
          <a:ln w="254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>
            <a:stCxn id="32" idx="1"/>
          </p:cNvCxnSpPr>
          <p:nvPr/>
        </p:nvCxnSpPr>
        <p:spPr>
          <a:xfrm flipH="1" flipV="1">
            <a:off x="1436612" y="3923236"/>
            <a:ext cx="1203746" cy="413707"/>
          </a:xfrm>
          <a:prstGeom prst="line">
            <a:avLst/>
          </a:prstGeom>
          <a:ln w="254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1453372" y="2506947"/>
            <a:ext cx="10877" cy="1433036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Овал 18"/>
          <p:cNvSpPr/>
          <p:nvPr/>
        </p:nvSpPr>
        <p:spPr>
          <a:xfrm>
            <a:off x="3000357" y="2389286"/>
            <a:ext cx="144016" cy="155391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олилиния 31"/>
          <p:cNvSpPr/>
          <p:nvPr/>
        </p:nvSpPr>
        <p:spPr>
          <a:xfrm>
            <a:off x="968431" y="2960125"/>
            <a:ext cx="1671927" cy="1376818"/>
          </a:xfrm>
          <a:custGeom>
            <a:avLst/>
            <a:gdLst>
              <a:gd name="connsiteX0" fmla="*/ 0 w 1687398"/>
              <a:gd name="connsiteY0" fmla="*/ 0 h 1414020"/>
              <a:gd name="connsiteX1" fmla="*/ 1687398 w 1687398"/>
              <a:gd name="connsiteY1" fmla="*/ 1414020 h 1414020"/>
              <a:gd name="connsiteX2" fmla="*/ 461913 w 1687398"/>
              <a:gd name="connsiteY2" fmla="*/ 989814 h 1414020"/>
              <a:gd name="connsiteX3" fmla="*/ 0 w 1687398"/>
              <a:gd name="connsiteY3" fmla="*/ 0 h 1414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87398" h="1414020">
                <a:moveTo>
                  <a:pt x="0" y="0"/>
                </a:moveTo>
                <a:lnTo>
                  <a:pt x="1687398" y="1414020"/>
                </a:lnTo>
                <a:lnTo>
                  <a:pt x="461913" y="989814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CCCCFF"/>
              </a:gs>
              <a:gs pos="7000">
                <a:srgbClr val="99CCFF">
                  <a:alpha val="0"/>
                  <a:lumMod val="78000"/>
                  <a:lumOff val="22000"/>
                </a:srgbClr>
              </a:gs>
              <a:gs pos="72000">
                <a:srgbClr val="9966FF"/>
              </a:gs>
              <a:gs pos="89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  <a:tileRect/>
          </a:gradFill>
          <a:ln>
            <a:solidFill>
              <a:srgbClr val="C00000">
                <a:alpha val="29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6" name="Прямая соединительная линия 45"/>
          <p:cNvCxnSpPr/>
          <p:nvPr/>
        </p:nvCxnSpPr>
        <p:spPr>
          <a:xfrm flipV="1">
            <a:off x="921789" y="2464735"/>
            <a:ext cx="2150576" cy="440747"/>
          </a:xfrm>
          <a:prstGeom prst="line">
            <a:avLst/>
          </a:prstGeom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flipV="1">
            <a:off x="968431" y="3923236"/>
            <a:ext cx="2083145" cy="413708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Овал 48"/>
          <p:cNvSpPr/>
          <p:nvPr/>
        </p:nvSpPr>
        <p:spPr>
          <a:xfrm flipV="1">
            <a:off x="1950930" y="4083245"/>
            <a:ext cx="118114" cy="131670"/>
          </a:xfrm>
          <a:prstGeom prst="ellipse">
            <a:avLst/>
          </a:prstGeom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Овал 50"/>
          <p:cNvSpPr/>
          <p:nvPr/>
        </p:nvSpPr>
        <p:spPr>
          <a:xfrm flipV="1">
            <a:off x="1979428" y="2619566"/>
            <a:ext cx="118114" cy="131670"/>
          </a:xfrm>
          <a:prstGeom prst="ellipse">
            <a:avLst/>
          </a:prstGeom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3" name="Прямая соединительная линия 52"/>
          <p:cNvCxnSpPr>
            <a:endCxn id="49" idx="3"/>
          </p:cNvCxnSpPr>
          <p:nvPr/>
        </p:nvCxnSpPr>
        <p:spPr>
          <a:xfrm>
            <a:off x="974534" y="2950206"/>
            <a:ext cx="993693" cy="1152322"/>
          </a:xfrm>
          <a:prstGeom prst="line">
            <a:avLst/>
          </a:prstGeom>
          <a:ln w="222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>
            <a:stCxn id="51" idx="1"/>
          </p:cNvCxnSpPr>
          <p:nvPr/>
        </p:nvCxnSpPr>
        <p:spPr>
          <a:xfrm flipH="1">
            <a:off x="1388518" y="2731953"/>
            <a:ext cx="608207" cy="667355"/>
          </a:xfrm>
          <a:prstGeom prst="line">
            <a:avLst/>
          </a:prstGeom>
          <a:ln w="1905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>
            <a:off x="1540649" y="3282191"/>
            <a:ext cx="145835" cy="145354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 flipH="1">
            <a:off x="1540649" y="3414527"/>
            <a:ext cx="133003" cy="145354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Прямоугольник 76"/>
          <p:cNvSpPr/>
          <p:nvPr/>
        </p:nvSpPr>
        <p:spPr>
          <a:xfrm>
            <a:off x="1960625" y="4107770"/>
            <a:ext cx="324128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1600" b="1" dirty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</a:t>
            </a:r>
            <a:endParaRPr lang="ru-RU" sz="1600" b="1" cap="none" spc="0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8" name="Прямоугольник 77"/>
          <p:cNvSpPr/>
          <p:nvPr/>
        </p:nvSpPr>
        <p:spPr>
          <a:xfrm>
            <a:off x="1656572" y="2352208"/>
            <a:ext cx="375424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1600" b="1" cap="none" spc="0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O₁</a:t>
            </a:r>
            <a:endParaRPr lang="ru-RU" sz="1600" b="1" cap="none" spc="0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9" name="Прямоугольник 78"/>
          <p:cNvSpPr/>
          <p:nvPr/>
        </p:nvSpPr>
        <p:spPr>
          <a:xfrm>
            <a:off x="1118338" y="3184922"/>
            <a:ext cx="31451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1600" b="1" cap="none" spc="0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</a:t>
            </a:r>
            <a:endParaRPr lang="ru-RU" sz="1600" b="1" cap="none" spc="0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7" name="Прямая соединительная линия 16"/>
          <p:cNvCxnSpPr>
            <a:endCxn id="51" idx="0"/>
          </p:cNvCxnSpPr>
          <p:nvPr/>
        </p:nvCxnSpPr>
        <p:spPr>
          <a:xfrm flipV="1">
            <a:off x="1997077" y="2751236"/>
            <a:ext cx="41408" cy="1373797"/>
          </a:xfrm>
          <a:prstGeom prst="line">
            <a:avLst/>
          </a:prstGeom>
          <a:ln w="222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404578" y="188640"/>
            <a:ext cx="805585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№5.  В единичном кубе  А…</a:t>
            </a:r>
            <a:r>
              <a:rPr lang="en-US" sz="2400" b="1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D₁  </a:t>
            </a:r>
            <a:r>
              <a:rPr lang="ru-RU" sz="2400" b="1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найти расстояние </a:t>
            </a:r>
          </a:p>
          <a:p>
            <a:r>
              <a:rPr lang="ru-RU" sz="2400" b="1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от точки </a:t>
            </a:r>
            <a:r>
              <a:rPr lang="en-US" sz="2400" b="1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D₁</a:t>
            </a:r>
            <a:r>
              <a:rPr lang="ru-RU" sz="2400" b="1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 плоскости  АВ₁С.</a:t>
            </a: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11960" y="2780928"/>
            <a:ext cx="665956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0" name="Прямая соединительная линия 19"/>
          <p:cNvCxnSpPr>
            <a:stCxn id="19" idx="2"/>
          </p:cNvCxnSpPr>
          <p:nvPr/>
        </p:nvCxnSpPr>
        <p:spPr>
          <a:xfrm flipH="1">
            <a:off x="1692621" y="2466982"/>
            <a:ext cx="1307736" cy="1296797"/>
          </a:xfrm>
          <a:prstGeom prst="line">
            <a:avLst/>
          </a:prstGeom>
          <a:ln w="19050">
            <a:solidFill>
              <a:srgbClr val="C0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>
            <a:off x="1649244" y="3626813"/>
            <a:ext cx="301686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/>
              </a:rPr>
              <a:t>F</a:t>
            </a:r>
            <a:endParaRPr lang="ru-RU" sz="2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pic>
        <p:nvPicPr>
          <p:cNvPr id="4098" name="Picture 2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06406" y="6165304"/>
            <a:ext cx="90805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05163" y="1239976"/>
            <a:ext cx="5938837" cy="93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084394"/>
            <a:ext cx="5938837" cy="765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32131" y="5742117"/>
            <a:ext cx="5223862" cy="962273"/>
          </a:xfrm>
          <a:prstGeom prst="rect">
            <a:avLst/>
          </a:prstGeom>
          <a:noFill/>
          <a:ln>
            <a:noFill/>
          </a:ln>
          <a:effectLst/>
        </p:spPr>
      </p:pic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249471446"/>
              </p:ext>
            </p:extLst>
          </p:nvPr>
        </p:nvGraphicFramePr>
        <p:xfrm>
          <a:off x="3851920" y="3331457"/>
          <a:ext cx="4918711" cy="883458"/>
        </p:xfrm>
        <a:graphic>
          <a:graphicData uri="http://schemas.openxmlformats.org/presentationml/2006/ole">
            <p:oleObj spid="_x0000_s7179" name="Формула" r:id="rId9" imgW="2616200" imgH="4699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560333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7789" y="1490977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                                   </a:t>
            </a:r>
            <a:endParaRPr lang="ru-RU" sz="2400" dirty="0"/>
          </a:p>
        </p:txBody>
      </p:sp>
      <p:sp>
        <p:nvSpPr>
          <p:cNvPr id="5" name="Куб 4"/>
          <p:cNvSpPr/>
          <p:nvPr/>
        </p:nvSpPr>
        <p:spPr>
          <a:xfrm>
            <a:off x="929867" y="2464735"/>
            <a:ext cx="2160240" cy="1872208"/>
          </a:xfrm>
          <a:prstGeom prst="cub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flipV="1">
            <a:off x="968431" y="3933056"/>
            <a:ext cx="438151" cy="383954"/>
          </a:xfrm>
          <a:prstGeom prst="line">
            <a:avLst/>
          </a:prstGeom>
          <a:ln w="349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1438287" y="3923236"/>
            <a:ext cx="1613289" cy="982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2676161" y="4180438"/>
            <a:ext cx="324128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b="1" cap="none" spc="0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А</a:t>
            </a:r>
            <a:endParaRPr lang="ru-RU" b="1" cap="none" spc="0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47085" y="4147733"/>
            <a:ext cx="300083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1600" b="1" cap="none" spc="0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</a:t>
            </a:r>
            <a:endParaRPr lang="ru-RU" sz="1600" b="1" cap="none" spc="0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153576" y="3679689"/>
            <a:ext cx="293671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1600" b="1" cap="none" spc="0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</a:t>
            </a:r>
            <a:endParaRPr lang="ru-RU" sz="1600" b="1" cap="none" spc="0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087594" y="3584682"/>
            <a:ext cx="31451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1600" b="1" dirty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</a:t>
            </a:r>
            <a:endParaRPr lang="ru-RU" sz="1600" b="1" cap="none" spc="0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690579" y="2778418"/>
            <a:ext cx="360997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1600" b="1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A₁</a:t>
            </a:r>
            <a:endParaRPr lang="ru-RU" sz="1600" b="1" cap="none" spc="0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066831" y="2175013"/>
            <a:ext cx="365806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1600" b="1" cap="none" spc="0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D₁</a:t>
            </a:r>
            <a:endParaRPr lang="ru-RU" sz="1600" b="1" cap="none" spc="0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084584" y="2168394"/>
            <a:ext cx="344967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1600" b="1" cap="none" spc="0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C₁</a:t>
            </a:r>
            <a:endParaRPr lang="ru-RU" sz="1600" b="1" cap="none" spc="0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94337" y="2780928"/>
            <a:ext cx="351379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1600" b="1" cap="none" spc="0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B₁</a:t>
            </a:r>
            <a:endParaRPr lang="ru-RU" sz="1600" b="1" cap="none" spc="0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 flipV="1">
            <a:off x="1835696" y="2935786"/>
            <a:ext cx="759672" cy="565222"/>
          </a:xfrm>
          <a:prstGeom prst="line">
            <a:avLst/>
          </a:prstGeom>
          <a:ln w="25400">
            <a:solidFill>
              <a:srgbClr val="C00000"/>
            </a:solidFill>
            <a:prstDash val="dash"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1395705" y="2506947"/>
            <a:ext cx="10877" cy="1433036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Овал 18"/>
          <p:cNvSpPr/>
          <p:nvPr/>
        </p:nvSpPr>
        <p:spPr>
          <a:xfrm>
            <a:off x="2548689" y="2869999"/>
            <a:ext cx="144016" cy="155391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6" name="Прямая соединительная линия 45"/>
          <p:cNvCxnSpPr/>
          <p:nvPr/>
        </p:nvCxnSpPr>
        <p:spPr>
          <a:xfrm flipV="1">
            <a:off x="470121" y="2947695"/>
            <a:ext cx="2150576" cy="440747"/>
          </a:xfrm>
          <a:prstGeom prst="line">
            <a:avLst/>
          </a:prstGeom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flipV="1">
            <a:off x="968431" y="3923236"/>
            <a:ext cx="2083145" cy="413708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Овал 48"/>
          <p:cNvSpPr/>
          <p:nvPr/>
        </p:nvSpPr>
        <p:spPr>
          <a:xfrm flipV="1">
            <a:off x="1753812" y="3462832"/>
            <a:ext cx="118114" cy="131670"/>
          </a:xfrm>
          <a:prstGeom prst="ellipse">
            <a:avLst/>
          </a:prstGeom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3" name="Прямая соединительная линия 52"/>
          <p:cNvCxnSpPr/>
          <p:nvPr/>
        </p:nvCxnSpPr>
        <p:spPr>
          <a:xfrm>
            <a:off x="1448960" y="2455547"/>
            <a:ext cx="1641147" cy="1425041"/>
          </a:xfrm>
          <a:prstGeom prst="line">
            <a:avLst/>
          </a:prstGeom>
          <a:ln w="222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 flipH="1">
            <a:off x="933094" y="3933056"/>
            <a:ext cx="2081168" cy="365608"/>
          </a:xfrm>
          <a:prstGeom prst="line">
            <a:avLst/>
          </a:prstGeom>
          <a:ln w="25400">
            <a:solidFill>
              <a:schemeClr val="tx2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Прямоугольник 76"/>
          <p:cNvSpPr/>
          <p:nvPr/>
        </p:nvSpPr>
        <p:spPr>
          <a:xfrm>
            <a:off x="2328629" y="3409760"/>
            <a:ext cx="292068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cap="none" spc="0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</a:t>
            </a:r>
            <a:endParaRPr lang="ru-RU" sz="2000" b="1" cap="none" spc="0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8" name="Прямоугольник 77"/>
          <p:cNvSpPr/>
          <p:nvPr/>
        </p:nvSpPr>
        <p:spPr>
          <a:xfrm>
            <a:off x="1744761" y="4406357"/>
            <a:ext cx="322524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cap="none" spc="0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</a:t>
            </a:r>
            <a:endParaRPr lang="ru-RU" sz="2000" b="1" cap="none" spc="0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9" name="Прямоугольник 78"/>
          <p:cNvSpPr/>
          <p:nvPr/>
        </p:nvSpPr>
        <p:spPr>
          <a:xfrm>
            <a:off x="3014262" y="4095948"/>
            <a:ext cx="311304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cap="none" spc="0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</a:t>
            </a:r>
            <a:endParaRPr lang="ru-RU" sz="2000" b="1" cap="none" spc="0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flipV="1">
            <a:off x="947168" y="2498195"/>
            <a:ext cx="459414" cy="1818815"/>
          </a:xfrm>
          <a:prstGeom prst="line">
            <a:avLst/>
          </a:prstGeom>
          <a:ln w="222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394663" y="188640"/>
            <a:ext cx="805585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Векторный метод</a:t>
            </a:r>
          </a:p>
          <a:p>
            <a:r>
              <a:rPr lang="ru-RU" sz="24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№</a:t>
            </a:r>
            <a:r>
              <a:rPr lang="ru-RU" sz="2400" b="1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5.  В единичном кубе  А…</a:t>
            </a:r>
            <a:r>
              <a:rPr lang="en-US" sz="2400" b="1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D₁  </a:t>
            </a:r>
            <a:r>
              <a:rPr lang="ru-RU" sz="2400" b="1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найти расстояние </a:t>
            </a:r>
          </a:p>
          <a:p>
            <a:r>
              <a:rPr lang="ru-RU" sz="2400" b="1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от точки </a:t>
            </a:r>
            <a:r>
              <a:rPr lang="en-US" sz="24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A₁</a:t>
            </a:r>
            <a:r>
              <a:rPr lang="ru-RU" sz="24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 плоскости  </a:t>
            </a:r>
            <a:r>
              <a:rPr lang="en-US" sz="24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BD</a:t>
            </a:r>
            <a:r>
              <a:rPr lang="ru-RU" sz="24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4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/>
                <a:cs typeface="Calibri"/>
              </a:rPr>
              <a:t>₁</a:t>
            </a:r>
            <a:r>
              <a:rPr lang="ru-RU" sz="24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525851" y="3207547"/>
            <a:ext cx="409087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/>
              </a:rPr>
              <a:t>M</a:t>
            </a:r>
            <a:endParaRPr lang="ru-RU" sz="2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sp>
        <p:nvSpPr>
          <p:cNvPr id="28" name="Полилиния 27"/>
          <p:cNvSpPr/>
          <p:nvPr/>
        </p:nvSpPr>
        <p:spPr>
          <a:xfrm>
            <a:off x="917638" y="2425004"/>
            <a:ext cx="2252276" cy="1927437"/>
          </a:xfrm>
          <a:custGeom>
            <a:avLst/>
            <a:gdLst>
              <a:gd name="connsiteX0" fmla="*/ 480767 w 2158738"/>
              <a:gd name="connsiteY0" fmla="*/ 0 h 1857080"/>
              <a:gd name="connsiteX1" fmla="*/ 0 w 2158738"/>
              <a:gd name="connsiteY1" fmla="*/ 1857080 h 1857080"/>
              <a:gd name="connsiteX2" fmla="*/ 2158738 w 2158738"/>
              <a:gd name="connsiteY2" fmla="*/ 1432874 h 1857080"/>
              <a:gd name="connsiteX3" fmla="*/ 480767 w 2158738"/>
              <a:gd name="connsiteY3" fmla="*/ 0 h 1857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58738" h="1857080">
                <a:moveTo>
                  <a:pt x="480767" y="0"/>
                </a:moveTo>
                <a:lnTo>
                  <a:pt x="0" y="1857080"/>
                </a:lnTo>
                <a:lnTo>
                  <a:pt x="2158738" y="1432874"/>
                </a:lnTo>
                <a:lnTo>
                  <a:pt x="480767" y="0"/>
                </a:lnTo>
                <a:close/>
              </a:path>
            </a:pathLst>
          </a:custGeom>
          <a:solidFill>
            <a:srgbClr val="FFC000">
              <a:alpha val="2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2" name="Прямая соединительная линия 51"/>
          <p:cNvCxnSpPr/>
          <p:nvPr/>
        </p:nvCxnSpPr>
        <p:spPr>
          <a:xfrm flipV="1">
            <a:off x="2620697" y="3851959"/>
            <a:ext cx="469410" cy="487978"/>
          </a:xfrm>
          <a:prstGeom prst="line">
            <a:avLst/>
          </a:prstGeom>
          <a:ln w="25400">
            <a:solidFill>
              <a:srgbClr val="C00000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 flipV="1">
            <a:off x="2633057" y="2996885"/>
            <a:ext cx="0" cy="1340058"/>
          </a:xfrm>
          <a:prstGeom prst="line">
            <a:avLst/>
          </a:prstGeom>
          <a:ln w="25400">
            <a:solidFill>
              <a:srgbClr val="C00000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 flipH="1" flipV="1">
            <a:off x="899362" y="4328093"/>
            <a:ext cx="1708901" cy="23687"/>
          </a:xfrm>
          <a:prstGeom prst="line">
            <a:avLst/>
          </a:prstGeom>
          <a:ln w="25400">
            <a:solidFill>
              <a:srgbClr val="C00000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 flipV="1">
            <a:off x="3072598" y="4125032"/>
            <a:ext cx="254571" cy="1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 flipH="1" flipV="1">
            <a:off x="1478269" y="2464735"/>
            <a:ext cx="1611838" cy="1415853"/>
          </a:xfrm>
          <a:prstGeom prst="line">
            <a:avLst/>
          </a:prstGeom>
          <a:ln w="25400">
            <a:solidFill>
              <a:schemeClr val="tx2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>
            <a:endCxn id="28" idx="0"/>
          </p:cNvCxnSpPr>
          <p:nvPr/>
        </p:nvCxnSpPr>
        <p:spPr>
          <a:xfrm flipV="1">
            <a:off x="985596" y="2425004"/>
            <a:ext cx="433641" cy="1834968"/>
          </a:xfrm>
          <a:prstGeom prst="line">
            <a:avLst/>
          </a:prstGeom>
          <a:ln w="25400">
            <a:solidFill>
              <a:schemeClr val="tx2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 стрелкой 79"/>
          <p:cNvCxnSpPr/>
          <p:nvPr/>
        </p:nvCxnSpPr>
        <p:spPr>
          <a:xfrm flipV="1">
            <a:off x="2372894" y="3528667"/>
            <a:ext cx="254571" cy="1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 стрелкой 80"/>
          <p:cNvCxnSpPr/>
          <p:nvPr/>
        </p:nvCxnSpPr>
        <p:spPr>
          <a:xfrm flipV="1">
            <a:off x="1778737" y="4480900"/>
            <a:ext cx="254571" cy="1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 стрелкой 74"/>
          <p:cNvCxnSpPr>
            <a:stCxn id="28" idx="0"/>
          </p:cNvCxnSpPr>
          <p:nvPr/>
        </p:nvCxnSpPr>
        <p:spPr>
          <a:xfrm>
            <a:off x="1419237" y="2425004"/>
            <a:ext cx="416459" cy="1103663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 стрелкой 81"/>
          <p:cNvCxnSpPr>
            <a:endCxn id="19" idx="2"/>
          </p:cNvCxnSpPr>
          <p:nvPr/>
        </p:nvCxnSpPr>
        <p:spPr>
          <a:xfrm>
            <a:off x="1395705" y="2425004"/>
            <a:ext cx="1152984" cy="522691"/>
          </a:xfrm>
          <a:prstGeom prst="straightConnector1">
            <a:avLst/>
          </a:prstGeom>
          <a:ln w="2540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106061618"/>
              </p:ext>
            </p:extLst>
          </p:nvPr>
        </p:nvGraphicFramePr>
        <p:xfrm>
          <a:off x="1844151" y="1388969"/>
          <a:ext cx="1123491" cy="536793"/>
        </p:xfrm>
        <a:graphic>
          <a:graphicData uri="http://schemas.openxmlformats.org/presentationml/2006/ole">
            <p:oleObj spid="_x0000_s9269" name="Формула" r:id="rId4" imgW="507960" imgH="228600" progId="Equation.3">
              <p:embed/>
            </p:oleObj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615578139"/>
              </p:ext>
            </p:extLst>
          </p:nvPr>
        </p:nvGraphicFramePr>
        <p:xfrm>
          <a:off x="3435452" y="1388969"/>
          <a:ext cx="1024645" cy="540439"/>
        </p:xfrm>
        <a:graphic>
          <a:graphicData uri="http://schemas.openxmlformats.org/presentationml/2006/ole">
            <p:oleObj spid="_x0000_s9270" name="Формула" r:id="rId5" imgW="482400" imgH="228600" progId="Equation.3">
              <p:embed/>
            </p:oleObj>
          </a:graphicData>
        </a:graphic>
      </p:graphicFrame>
      <p:graphicFrame>
        <p:nvGraphicFramePr>
          <p:cNvPr id="20" name="Объект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186390346"/>
              </p:ext>
            </p:extLst>
          </p:nvPr>
        </p:nvGraphicFramePr>
        <p:xfrm>
          <a:off x="4903950" y="1398897"/>
          <a:ext cx="1196454" cy="527741"/>
        </p:xfrm>
        <a:graphic>
          <a:graphicData uri="http://schemas.openxmlformats.org/presentationml/2006/ole">
            <p:oleObj spid="_x0000_s9271" name="Формула" r:id="rId6" imgW="520560" imgH="253800" progId="Equation.3">
              <p:embed/>
            </p:oleObj>
          </a:graphicData>
        </a:graphic>
      </p:graphicFrame>
      <p:graphicFrame>
        <p:nvGraphicFramePr>
          <p:cNvPr id="21" name="Объект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180250633"/>
              </p:ext>
            </p:extLst>
          </p:nvPr>
        </p:nvGraphicFramePr>
        <p:xfrm>
          <a:off x="3535720" y="2010323"/>
          <a:ext cx="2016224" cy="654696"/>
        </p:xfrm>
        <a:graphic>
          <a:graphicData uri="http://schemas.openxmlformats.org/presentationml/2006/ole">
            <p:oleObj spid="_x0000_s9272" name="Формула" r:id="rId7" imgW="939600" imgH="330120" progId="Equation.3">
              <p:embed/>
            </p:oleObj>
          </a:graphicData>
        </a:graphic>
      </p:graphicFrame>
      <p:graphicFrame>
        <p:nvGraphicFramePr>
          <p:cNvPr id="23" name="Объект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150167600"/>
              </p:ext>
            </p:extLst>
          </p:nvPr>
        </p:nvGraphicFramePr>
        <p:xfrm>
          <a:off x="5940152" y="1909115"/>
          <a:ext cx="2716920" cy="604452"/>
        </p:xfrm>
        <a:graphic>
          <a:graphicData uri="http://schemas.openxmlformats.org/presentationml/2006/ole">
            <p:oleObj spid="_x0000_s9273" name="Формула" r:id="rId8" imgW="1320480" imgH="228600" progId="Equation.3">
              <p:embed/>
            </p:oleObj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548449" y="1388969"/>
            <a:ext cx="9733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Пусть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6" name="Объект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49110865"/>
              </p:ext>
            </p:extLst>
          </p:nvPr>
        </p:nvGraphicFramePr>
        <p:xfrm>
          <a:off x="5105957" y="2627637"/>
          <a:ext cx="2046759" cy="619027"/>
        </p:xfrm>
        <a:graphic>
          <a:graphicData uri="http://schemas.openxmlformats.org/presentationml/2006/ole">
            <p:oleObj spid="_x0000_s9274" name="Формула" r:id="rId9" imgW="939600" imgH="253800" progId="Equation.3">
              <p:embed/>
            </p:oleObj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3613502" y="2739973"/>
            <a:ext cx="13692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Выразим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9" name="Объект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922994351"/>
              </p:ext>
            </p:extLst>
          </p:nvPr>
        </p:nvGraphicFramePr>
        <p:xfrm>
          <a:off x="3635339" y="3184814"/>
          <a:ext cx="1586086" cy="495170"/>
        </p:xfrm>
        <a:graphic>
          <a:graphicData uri="http://schemas.openxmlformats.org/presentationml/2006/ole">
            <p:oleObj spid="_x0000_s9275" name="Формула" r:id="rId10" imgW="723600" imgH="228600" progId="Equation.3">
              <p:embed/>
            </p:oleObj>
          </a:graphicData>
        </a:graphic>
      </p:graphicFrame>
      <p:graphicFrame>
        <p:nvGraphicFramePr>
          <p:cNvPr id="30" name="Объект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232961573"/>
              </p:ext>
            </p:extLst>
          </p:nvPr>
        </p:nvGraphicFramePr>
        <p:xfrm>
          <a:off x="5508104" y="3178633"/>
          <a:ext cx="1638796" cy="580748"/>
        </p:xfrm>
        <a:graphic>
          <a:graphicData uri="http://schemas.openxmlformats.org/presentationml/2006/ole">
            <p:oleObj spid="_x0000_s9276" name="Формула" r:id="rId11" imgW="774360" imgH="253800" progId="Equation.3">
              <p:embed/>
            </p:oleObj>
          </a:graphicData>
        </a:graphic>
      </p:graphicFrame>
      <p:graphicFrame>
        <p:nvGraphicFramePr>
          <p:cNvPr id="31" name="Объект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557673783"/>
              </p:ext>
            </p:extLst>
          </p:nvPr>
        </p:nvGraphicFramePr>
        <p:xfrm>
          <a:off x="7308754" y="3168068"/>
          <a:ext cx="1617713" cy="523929"/>
        </p:xfrm>
        <a:graphic>
          <a:graphicData uri="http://schemas.openxmlformats.org/presentationml/2006/ole">
            <p:oleObj spid="_x0000_s9277" name="Формула" r:id="rId12" imgW="888840" imgH="253800" progId="Equation.3">
              <p:embed/>
            </p:oleObj>
          </a:graphicData>
        </a:graphic>
      </p:graphicFrame>
      <p:graphicFrame>
        <p:nvGraphicFramePr>
          <p:cNvPr id="32" name="Объект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214816214"/>
              </p:ext>
            </p:extLst>
          </p:nvPr>
        </p:nvGraphicFramePr>
        <p:xfrm>
          <a:off x="4753255" y="3908876"/>
          <a:ext cx="2232248" cy="577411"/>
        </p:xfrm>
        <a:graphic>
          <a:graphicData uri="http://schemas.openxmlformats.org/presentationml/2006/ole">
            <p:oleObj spid="_x0000_s9278" name="Формула" r:id="rId13" imgW="952200" imgH="253800" progId="Equation.3">
              <p:embed/>
            </p:oleObj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3779912" y="4018243"/>
            <a:ext cx="9733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Пусть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876256" y="3998090"/>
            <a:ext cx="12962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,где М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5" name="Объект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625930659"/>
              </p:ext>
            </p:extLst>
          </p:nvPr>
        </p:nvGraphicFramePr>
        <p:xfrm>
          <a:off x="8087833" y="4050547"/>
          <a:ext cx="1056167" cy="418849"/>
        </p:xfrm>
        <a:graphic>
          <a:graphicData uri="http://schemas.openxmlformats.org/presentationml/2006/ole">
            <p:oleObj spid="_x0000_s9279" name="Формула" r:id="rId14" imgW="507960" imgH="215640" progId="Equation.3">
              <p:embed/>
            </p:oleObj>
          </a:graphicData>
        </a:graphic>
      </p:graphicFrame>
      <p:graphicFrame>
        <p:nvGraphicFramePr>
          <p:cNvPr id="36" name="Объект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181759526"/>
              </p:ext>
            </p:extLst>
          </p:nvPr>
        </p:nvGraphicFramePr>
        <p:xfrm>
          <a:off x="3679638" y="4806466"/>
          <a:ext cx="2548546" cy="494741"/>
        </p:xfrm>
        <a:graphic>
          <a:graphicData uri="http://schemas.openxmlformats.org/presentationml/2006/ole">
            <p:oleObj spid="_x0000_s9280" name="Формула" r:id="rId15" imgW="1485720" imgH="253800" progId="Equation.3">
              <p:embed/>
            </p:oleObj>
          </a:graphicData>
        </a:graphic>
      </p:graphicFrame>
      <p:graphicFrame>
        <p:nvGraphicFramePr>
          <p:cNvPr id="37" name="Объект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183275053"/>
              </p:ext>
            </p:extLst>
          </p:nvPr>
        </p:nvGraphicFramePr>
        <p:xfrm>
          <a:off x="3327168" y="5445224"/>
          <a:ext cx="5637320" cy="576064"/>
        </p:xfrm>
        <a:graphic>
          <a:graphicData uri="http://schemas.openxmlformats.org/presentationml/2006/ole">
            <p:oleObj spid="_x0000_s9281" name="Формула" r:id="rId16" imgW="2857320" imgH="2538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6944540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77" grpId="0"/>
      <p:bldP spid="78" grpId="0"/>
      <p:bldP spid="79" grpId="0"/>
      <p:bldP spid="22" grpId="0"/>
      <p:bldP spid="25" grpId="0"/>
      <p:bldP spid="27" grpId="0"/>
      <p:bldP spid="33" grpId="0"/>
      <p:bldP spid="3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graphicFrame>
        <p:nvGraphicFramePr>
          <p:cNvPr id="7" name="Содержимое 6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519769442"/>
              </p:ext>
            </p:extLst>
          </p:nvPr>
        </p:nvGraphicFramePr>
        <p:xfrm>
          <a:off x="1774825" y="1736725"/>
          <a:ext cx="1857375" cy="546100"/>
        </p:xfrm>
        <a:graphic>
          <a:graphicData uri="http://schemas.openxmlformats.org/presentationml/2006/ole">
            <p:oleObj spid="_x0000_s1213" name="Формула" r:id="rId3" imgW="863225" imgH="253890" progId="Equation.3">
              <p:embed/>
            </p:oleObj>
          </a:graphicData>
        </a:graphic>
      </p:graphicFrame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99992" y="6092825"/>
            <a:ext cx="4474170" cy="765175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10" name="Picture 2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06406" y="6165304"/>
            <a:ext cx="90805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155406171"/>
              </p:ext>
            </p:extLst>
          </p:nvPr>
        </p:nvGraphicFramePr>
        <p:xfrm>
          <a:off x="3635896" y="62673"/>
          <a:ext cx="1879700" cy="1494120"/>
        </p:xfrm>
        <a:graphic>
          <a:graphicData uri="http://schemas.openxmlformats.org/presentationml/2006/ole">
            <p:oleObj spid="_x0000_s1214" name="Формула" r:id="rId7" imgW="990600" imgH="787400" progId="Equation.3">
              <p:embed/>
            </p:oleObj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51520" y="188640"/>
            <a:ext cx="14450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Далее имеем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379276670"/>
              </p:ext>
            </p:extLst>
          </p:nvPr>
        </p:nvGraphicFramePr>
        <p:xfrm>
          <a:off x="1722145" y="83326"/>
          <a:ext cx="1423937" cy="949291"/>
        </p:xfrm>
        <a:graphic>
          <a:graphicData uri="http://schemas.openxmlformats.org/presentationml/2006/ole">
            <p:oleObj spid="_x0000_s1215" name="Формула" r:id="rId8" imgW="838200" imgH="558800" progId="Equation.3">
              <p:embed/>
            </p:oleObj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488723198"/>
              </p:ext>
            </p:extLst>
          </p:nvPr>
        </p:nvGraphicFramePr>
        <p:xfrm>
          <a:off x="3779912" y="1731025"/>
          <a:ext cx="1838948" cy="557257"/>
        </p:xfrm>
        <a:graphic>
          <a:graphicData uri="http://schemas.openxmlformats.org/presentationml/2006/ole">
            <p:oleObj spid="_x0000_s1216" name="Формула" r:id="rId9" imgW="837836" imgH="253890" progId="Equation.3">
              <p:embed/>
            </p:oleObj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367303627"/>
              </p:ext>
            </p:extLst>
          </p:nvPr>
        </p:nvGraphicFramePr>
        <p:xfrm>
          <a:off x="5896045" y="1693425"/>
          <a:ext cx="2110361" cy="534268"/>
        </p:xfrm>
        <a:graphic>
          <a:graphicData uri="http://schemas.openxmlformats.org/presentationml/2006/ole">
            <p:oleObj spid="_x0000_s1217" name="Формула" r:id="rId10" imgW="1002865" imgH="253890" progId="Equation.3">
              <p:embed/>
            </p:oleObj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234069052"/>
              </p:ext>
            </p:extLst>
          </p:nvPr>
        </p:nvGraphicFramePr>
        <p:xfrm>
          <a:off x="291873" y="2194320"/>
          <a:ext cx="1364366" cy="576065"/>
        </p:xfrm>
        <a:graphic>
          <a:graphicData uri="http://schemas.openxmlformats.org/presentationml/2006/ole">
            <p:oleObj spid="_x0000_s1218" name="Формула" r:id="rId11" imgW="571252" imgH="241195" progId="Equation.3">
              <p:embed/>
            </p:oleObj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440887771"/>
              </p:ext>
            </p:extLst>
          </p:nvPr>
        </p:nvGraphicFramePr>
        <p:xfrm>
          <a:off x="1907704" y="2194320"/>
          <a:ext cx="1329808" cy="648072"/>
        </p:xfrm>
        <a:graphic>
          <a:graphicData uri="http://schemas.openxmlformats.org/presentationml/2006/ole">
            <p:oleObj spid="_x0000_s1219" name="Формула" r:id="rId12" imgW="622030" imgH="279279" progId="Equation.3">
              <p:embed/>
            </p:oleObj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73004" y="1824988"/>
            <a:ext cx="1602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Учитывая, что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19313277"/>
              </p:ext>
            </p:extLst>
          </p:nvPr>
        </p:nvGraphicFramePr>
        <p:xfrm>
          <a:off x="323528" y="2924944"/>
          <a:ext cx="2632292" cy="1008112"/>
        </p:xfrm>
        <a:graphic>
          <a:graphicData uri="http://schemas.openxmlformats.org/presentationml/2006/ole">
            <p:oleObj spid="_x0000_s1220" name="Формула" r:id="rId13" imgW="1193800" imgH="457200" progId="Equation.3">
              <p:embed/>
            </p:oleObj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633669386"/>
              </p:ext>
            </p:extLst>
          </p:nvPr>
        </p:nvGraphicFramePr>
        <p:xfrm>
          <a:off x="3554215" y="2636912"/>
          <a:ext cx="1521841" cy="1463262"/>
        </p:xfrm>
        <a:graphic>
          <a:graphicData uri="http://schemas.openxmlformats.org/presentationml/2006/ole">
            <p:oleObj spid="_x0000_s1221" name="Формула" r:id="rId14" imgW="596900" imgH="838200" progId="Equation.3">
              <p:embed/>
            </p:oleObj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941820531"/>
              </p:ext>
            </p:extLst>
          </p:nvPr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222" name="Формула" r:id="rId15" imgW="114151" imgH="215619" progId="Equation.3">
              <p:embed/>
            </p:oleObj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93992675"/>
              </p:ext>
            </p:extLst>
          </p:nvPr>
        </p:nvGraphicFramePr>
        <p:xfrm>
          <a:off x="219344" y="4077072"/>
          <a:ext cx="3581890" cy="864096"/>
        </p:xfrm>
        <a:graphic>
          <a:graphicData uri="http://schemas.openxmlformats.org/presentationml/2006/ole">
            <p:oleObj spid="_x0000_s1223" name="Формула" r:id="rId16" imgW="1675673" imgH="393529" progId="Equation.3">
              <p:embed/>
            </p:oleObj>
          </a:graphicData>
        </a:graphic>
      </p:graphicFrame>
      <p:graphicFrame>
        <p:nvGraphicFramePr>
          <p:cNvPr id="19" name="Объект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660194454"/>
              </p:ext>
            </p:extLst>
          </p:nvPr>
        </p:nvGraphicFramePr>
        <p:xfrm>
          <a:off x="173003" y="5085184"/>
          <a:ext cx="6564073" cy="1080120"/>
        </p:xfrm>
        <a:graphic>
          <a:graphicData uri="http://schemas.openxmlformats.org/presentationml/2006/ole">
            <p:oleObj spid="_x0000_s1224" name="Формула" r:id="rId17" imgW="3187700" imgH="5080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38257605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Литература</a:t>
            </a:r>
            <a:endParaRPr lang="ru-RU" sz="28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Корянов А.Г., Прокофьв А.А.  Многогранники: виды задач и методы их решения</a:t>
            </a:r>
            <a:endParaRPr lang="en-US" sz="20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Модель правильной шестиугольной призмы взята из работ Савченко Е.М.</a:t>
            </a:r>
            <a:endParaRPr lang="ru-RU" sz="2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871652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/>
              <a:t>                                                       </a:t>
            </a:r>
          </a:p>
          <a:p>
            <a:pPr marL="0" indent="0">
              <a:buNone/>
            </a:pPr>
            <a:r>
              <a:rPr lang="ru-RU" sz="2800" dirty="0"/>
              <a:t> </a:t>
            </a:r>
            <a:r>
              <a:rPr lang="ru-RU" sz="2800" dirty="0" smtClean="0"/>
              <a:t>                                                                   </a:t>
            </a:r>
            <a:endParaRPr lang="ru-RU" sz="2800" dirty="0"/>
          </a:p>
        </p:txBody>
      </p:sp>
      <p:sp>
        <p:nvSpPr>
          <p:cNvPr id="5" name="Параллелограмм 4"/>
          <p:cNvSpPr/>
          <p:nvPr/>
        </p:nvSpPr>
        <p:spPr>
          <a:xfrm>
            <a:off x="683568" y="3954910"/>
            <a:ext cx="3168352" cy="918907"/>
          </a:xfrm>
          <a:prstGeom prst="parallelogram">
            <a:avLst>
              <a:gd name="adj" fmla="val 57114"/>
            </a:avLst>
          </a:prstGeom>
          <a:solidFill>
            <a:srgbClr val="FFFF00">
              <a:alpha val="38000"/>
            </a:srgbClr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1907704" y="2492896"/>
            <a:ext cx="0" cy="18002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Овал 8"/>
          <p:cNvSpPr/>
          <p:nvPr/>
        </p:nvSpPr>
        <p:spPr>
          <a:xfrm>
            <a:off x="1835696" y="2708920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1907704" y="4293096"/>
            <a:ext cx="0" cy="597918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1907704" y="4891014"/>
            <a:ext cx="0" cy="26617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1970801" y="2852936"/>
            <a:ext cx="915013" cy="15630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2885814" y="4422962"/>
            <a:ext cx="159017" cy="30057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3044831" y="4723532"/>
            <a:ext cx="231025" cy="4336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1907704" y="4358029"/>
            <a:ext cx="978110" cy="129866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1465082" y="2492896"/>
            <a:ext cx="37061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1" cap="none" spc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</a:t>
            </a:r>
            <a:endParaRPr lang="ru-RU" sz="2400" b="1" cap="none" spc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1529075" y="4111582"/>
            <a:ext cx="37862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1" cap="none" spc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</a:t>
            </a:r>
            <a:endParaRPr lang="ru-RU" sz="2400" b="1" cap="none" spc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2965322" y="4192129"/>
            <a:ext cx="45397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1" cap="none" spc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</a:t>
            </a:r>
            <a:endParaRPr lang="ru-RU" sz="2400" b="1" cap="none" spc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6" name="Овал 35"/>
          <p:cNvSpPr/>
          <p:nvPr/>
        </p:nvSpPr>
        <p:spPr>
          <a:xfrm>
            <a:off x="1835696" y="427894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Овал 36"/>
          <p:cNvSpPr/>
          <p:nvPr/>
        </p:nvSpPr>
        <p:spPr>
          <a:xfrm>
            <a:off x="2833632" y="4423291"/>
            <a:ext cx="144016" cy="12920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-31215" y="764704"/>
            <a:ext cx="921015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1" cap="none" spc="0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Длина перпендикуляра, проведенного из точки А до плоскости </a:t>
            </a:r>
            <a:r>
              <a:rPr lang="el-GR" sz="2400" b="1" cap="none" spc="0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2400" b="1" cap="none" spc="0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ru-RU" sz="2400" b="1" cap="none" spc="0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называется расстоянием от точки А до  плоскости </a:t>
            </a:r>
            <a:r>
              <a:rPr lang="el-GR" sz="2400" b="1" cap="none" spc="0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α</a:t>
            </a:r>
            <a:endParaRPr lang="ru-RU" sz="2400" b="1" cap="none" spc="0" dirty="0">
              <a:ln w="1905"/>
              <a:solidFill>
                <a:schemeClr val="accent2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423315" y="3061539"/>
            <a:ext cx="219965" cy="166199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l-GR" sz="2400" b="1" cap="none" spc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α</a:t>
            </a:r>
            <a:r>
              <a:rPr lang="ru-RU" sz="2400" b="1" cap="none" spc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endParaRPr lang="ru-RU" sz="2400" b="1" cap="none" spc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256399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type="subTitle" idx="1"/>
          </p:nvPr>
        </p:nvSpPr>
        <p:spPr>
          <a:xfrm>
            <a:off x="714348" y="1857364"/>
            <a:ext cx="7058052" cy="3781436"/>
          </a:xfrm>
        </p:spPr>
        <p:txBody>
          <a:bodyPr/>
          <a:lstStyle/>
          <a:p>
            <a:pPr marL="457200" indent="-457200">
              <a:buFont typeface="Wingdings" pitchFamily="2" charset="2"/>
              <a:buChar char="Ø"/>
            </a:pPr>
            <a:r>
              <a:rPr lang="ru-RU" b="1" dirty="0" smtClean="0">
                <a:latin typeface="Arial" pitchFamily="34" charset="0"/>
                <a:cs typeface="Arial" pitchFamily="34" charset="0"/>
                <a:hlinkClick r:id="rId2" action="ppaction://hlinksldjump"/>
              </a:rPr>
              <a:t>Вычислительный метод</a:t>
            </a:r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ru-RU" b="1" dirty="0" smtClean="0">
                <a:latin typeface="Arial" pitchFamily="34" charset="0"/>
                <a:cs typeface="Arial" pitchFamily="34" charset="0"/>
                <a:hlinkClick r:id="rId3" action="ppaction://hlinksldjump"/>
              </a:rPr>
              <a:t>Метод объемов</a:t>
            </a:r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ru-RU" b="1" dirty="0" smtClean="0">
                <a:latin typeface="Arial" pitchFamily="34" charset="0"/>
                <a:cs typeface="Arial" pitchFamily="34" charset="0"/>
                <a:hlinkClick r:id="rId4" action="ppaction://hlinksldjump"/>
              </a:rPr>
              <a:t>Координатный метод</a:t>
            </a:r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ru-RU" b="1" dirty="0" smtClean="0">
                <a:latin typeface="Arial" pitchFamily="34" charset="0"/>
                <a:cs typeface="Arial" pitchFamily="34" charset="0"/>
                <a:hlinkClick r:id="rId5" action="ppaction://hlinksldjump"/>
              </a:rPr>
              <a:t>Метод опорных задач</a:t>
            </a:r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ru-RU" b="1" dirty="0" smtClean="0">
                <a:latin typeface="Arial" pitchFamily="34" charset="0"/>
                <a:cs typeface="Arial" pitchFamily="34" charset="0"/>
                <a:hlinkClick r:id="rId6" action="ppaction://hlinksldjump"/>
              </a:rPr>
              <a:t>Векторный метод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835696" y="620688"/>
            <a:ext cx="5328591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200" b="1" cap="none" spc="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МЕТОДЫ РЕШЕНИЯ </a:t>
            </a:r>
            <a:r>
              <a:rPr lang="ru-RU" sz="3200" b="1" cap="none" spc="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</a:t>
            </a:r>
            <a:endParaRPr lang="ru-RU" sz="3200" b="1" cap="none" spc="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767552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4" name="Прямая соединительная линия 33"/>
          <p:cNvCxnSpPr/>
          <p:nvPr/>
        </p:nvCxnSpPr>
        <p:spPr>
          <a:xfrm>
            <a:off x="1472741" y="3940898"/>
            <a:ext cx="1167617" cy="424206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                                    </a:t>
            </a:r>
            <a:endParaRPr lang="ru-RU" dirty="0"/>
          </a:p>
        </p:txBody>
      </p:sp>
      <p:sp>
        <p:nvSpPr>
          <p:cNvPr id="5" name="Куб 4"/>
          <p:cNvSpPr/>
          <p:nvPr/>
        </p:nvSpPr>
        <p:spPr>
          <a:xfrm>
            <a:off x="929867" y="2464735"/>
            <a:ext cx="2160240" cy="1872208"/>
          </a:xfrm>
          <a:prstGeom prst="cub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flipV="1">
            <a:off x="968431" y="3933056"/>
            <a:ext cx="438151" cy="383954"/>
          </a:xfrm>
          <a:prstGeom prst="line">
            <a:avLst/>
          </a:prstGeom>
          <a:ln w="349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1438287" y="3923236"/>
            <a:ext cx="1613289" cy="982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2676161" y="4180438"/>
            <a:ext cx="324128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b="1" cap="none" spc="0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А</a:t>
            </a:r>
            <a:endParaRPr lang="ru-RU" b="1" cap="none" spc="0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47085" y="4147733"/>
            <a:ext cx="300083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1600" b="1" cap="none" spc="0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</a:t>
            </a:r>
            <a:endParaRPr lang="ru-RU" sz="1600" b="1" cap="none" spc="0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67771" y="3584682"/>
            <a:ext cx="293671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1600" b="1" cap="none" spc="0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</a:t>
            </a:r>
            <a:endParaRPr lang="ru-RU" sz="1600" b="1" cap="none" spc="0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169914" y="3594502"/>
            <a:ext cx="31451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1600" b="1" dirty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</a:t>
            </a:r>
            <a:endParaRPr lang="ru-RU" sz="1600" b="1" cap="none" spc="0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690579" y="2778418"/>
            <a:ext cx="360997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1600" b="1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A₁</a:t>
            </a:r>
            <a:endParaRPr lang="ru-RU" sz="1600" b="1" cap="none" spc="0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169914" y="2182932"/>
            <a:ext cx="365806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1600" b="1" cap="none" spc="0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D₁</a:t>
            </a:r>
            <a:endParaRPr lang="ru-RU" sz="1600" b="1" cap="none" spc="0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084584" y="2168394"/>
            <a:ext cx="344967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1600" b="1" cap="none" spc="0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C₁</a:t>
            </a:r>
            <a:endParaRPr lang="ru-RU" sz="1600" b="1" cap="none" spc="0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94337" y="2780928"/>
            <a:ext cx="351379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1600" b="1" cap="none" spc="0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B₁</a:t>
            </a:r>
            <a:endParaRPr lang="ru-RU" sz="1600" b="1" cap="none" spc="0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21" name="Прямая соединительная линия 20"/>
          <p:cNvCxnSpPr>
            <a:stCxn id="32" idx="1"/>
          </p:cNvCxnSpPr>
          <p:nvPr/>
        </p:nvCxnSpPr>
        <p:spPr>
          <a:xfrm flipH="1" flipV="1">
            <a:off x="974536" y="2950207"/>
            <a:ext cx="1665822" cy="1386736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 flipV="1">
            <a:off x="968431" y="2950206"/>
            <a:ext cx="464417" cy="973030"/>
          </a:xfrm>
          <a:prstGeom prst="line">
            <a:avLst/>
          </a:prstGeom>
          <a:ln w="254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>
            <a:stCxn id="32" idx="1"/>
          </p:cNvCxnSpPr>
          <p:nvPr/>
        </p:nvCxnSpPr>
        <p:spPr>
          <a:xfrm flipH="1" flipV="1">
            <a:off x="1436612" y="3923236"/>
            <a:ext cx="1203746" cy="413707"/>
          </a:xfrm>
          <a:prstGeom prst="line">
            <a:avLst/>
          </a:prstGeom>
          <a:ln w="254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1453372" y="2506947"/>
            <a:ext cx="10877" cy="1433036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Овал 18"/>
          <p:cNvSpPr/>
          <p:nvPr/>
        </p:nvSpPr>
        <p:spPr>
          <a:xfrm>
            <a:off x="1363430" y="2387039"/>
            <a:ext cx="144016" cy="155391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олилиния 31"/>
          <p:cNvSpPr/>
          <p:nvPr/>
        </p:nvSpPr>
        <p:spPr>
          <a:xfrm>
            <a:off x="968431" y="2960125"/>
            <a:ext cx="1671927" cy="1376818"/>
          </a:xfrm>
          <a:custGeom>
            <a:avLst/>
            <a:gdLst>
              <a:gd name="connsiteX0" fmla="*/ 0 w 1687398"/>
              <a:gd name="connsiteY0" fmla="*/ 0 h 1414020"/>
              <a:gd name="connsiteX1" fmla="*/ 1687398 w 1687398"/>
              <a:gd name="connsiteY1" fmla="*/ 1414020 h 1414020"/>
              <a:gd name="connsiteX2" fmla="*/ 461913 w 1687398"/>
              <a:gd name="connsiteY2" fmla="*/ 989814 h 1414020"/>
              <a:gd name="connsiteX3" fmla="*/ 0 w 1687398"/>
              <a:gd name="connsiteY3" fmla="*/ 0 h 1414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87398" h="1414020">
                <a:moveTo>
                  <a:pt x="0" y="0"/>
                </a:moveTo>
                <a:lnTo>
                  <a:pt x="1687398" y="1414020"/>
                </a:lnTo>
                <a:lnTo>
                  <a:pt x="461913" y="989814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CCCCFF"/>
              </a:gs>
              <a:gs pos="7000">
                <a:srgbClr val="99CCFF">
                  <a:alpha val="0"/>
                  <a:lumMod val="78000"/>
                  <a:lumOff val="22000"/>
                </a:srgbClr>
              </a:gs>
              <a:gs pos="72000">
                <a:srgbClr val="9966FF"/>
              </a:gs>
              <a:gs pos="89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  <a:tileRect/>
          </a:gradFill>
          <a:ln>
            <a:solidFill>
              <a:srgbClr val="C00000">
                <a:alpha val="29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6" name="Прямая соединительная линия 45"/>
          <p:cNvCxnSpPr/>
          <p:nvPr/>
        </p:nvCxnSpPr>
        <p:spPr>
          <a:xfrm flipV="1">
            <a:off x="921789" y="2464735"/>
            <a:ext cx="2150576" cy="4407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flipV="1">
            <a:off x="968431" y="3923236"/>
            <a:ext cx="2083145" cy="413708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Овал 48"/>
          <p:cNvSpPr/>
          <p:nvPr/>
        </p:nvSpPr>
        <p:spPr>
          <a:xfrm flipV="1">
            <a:off x="1950930" y="4083245"/>
            <a:ext cx="118114" cy="131670"/>
          </a:xfrm>
          <a:prstGeom prst="ellipse">
            <a:avLst/>
          </a:prstGeom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Овал 50"/>
          <p:cNvSpPr/>
          <p:nvPr/>
        </p:nvSpPr>
        <p:spPr>
          <a:xfrm flipV="1">
            <a:off x="1979428" y="2619566"/>
            <a:ext cx="118114" cy="131670"/>
          </a:xfrm>
          <a:prstGeom prst="ellipse">
            <a:avLst/>
          </a:prstGeom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3" name="Прямая соединительная линия 52"/>
          <p:cNvCxnSpPr>
            <a:endCxn id="49" idx="3"/>
          </p:cNvCxnSpPr>
          <p:nvPr/>
        </p:nvCxnSpPr>
        <p:spPr>
          <a:xfrm>
            <a:off x="974534" y="2950206"/>
            <a:ext cx="993693" cy="1152322"/>
          </a:xfrm>
          <a:prstGeom prst="line">
            <a:avLst/>
          </a:prstGeom>
          <a:ln w="222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>
            <a:stCxn id="51" idx="1"/>
          </p:cNvCxnSpPr>
          <p:nvPr/>
        </p:nvCxnSpPr>
        <p:spPr>
          <a:xfrm flipH="1">
            <a:off x="1388518" y="2731953"/>
            <a:ext cx="608207" cy="667355"/>
          </a:xfrm>
          <a:prstGeom prst="line">
            <a:avLst/>
          </a:prstGeom>
          <a:ln w="1905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>
            <a:off x="1540649" y="3282191"/>
            <a:ext cx="145835" cy="145354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 flipH="1">
            <a:off x="1540649" y="3414527"/>
            <a:ext cx="133003" cy="145354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Прямоугольник 76"/>
          <p:cNvSpPr/>
          <p:nvPr/>
        </p:nvSpPr>
        <p:spPr>
          <a:xfrm>
            <a:off x="1960625" y="4107770"/>
            <a:ext cx="324128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1600" b="1" dirty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</a:t>
            </a:r>
            <a:endParaRPr lang="ru-RU" sz="1600" b="1" cap="none" spc="0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8" name="Прямоугольник 77"/>
          <p:cNvSpPr/>
          <p:nvPr/>
        </p:nvSpPr>
        <p:spPr>
          <a:xfrm>
            <a:off x="1656572" y="2352208"/>
            <a:ext cx="375424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1600" b="1" cap="none" spc="0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O₁</a:t>
            </a:r>
            <a:endParaRPr lang="ru-RU" sz="1600" b="1" cap="none" spc="0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9" name="Прямоугольник 78"/>
          <p:cNvSpPr/>
          <p:nvPr/>
        </p:nvSpPr>
        <p:spPr>
          <a:xfrm>
            <a:off x="1127892" y="3185591"/>
            <a:ext cx="31451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1600" b="1" cap="none" spc="0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</a:t>
            </a:r>
            <a:endParaRPr lang="ru-RU" sz="1600" b="1" cap="none" spc="0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73963" y="1329973"/>
            <a:ext cx="4896544" cy="518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73963" y="1694586"/>
            <a:ext cx="5938837" cy="2265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57723" y="3760608"/>
            <a:ext cx="5938837" cy="62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34656" y="4347909"/>
            <a:ext cx="5938837" cy="1257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88" name="Прямая соединительная линия 87"/>
          <p:cNvCxnSpPr/>
          <p:nvPr/>
        </p:nvCxnSpPr>
        <p:spPr>
          <a:xfrm>
            <a:off x="5487899" y="4277047"/>
            <a:ext cx="1872208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Прямая соединительная линия 94"/>
          <p:cNvCxnSpPr/>
          <p:nvPr/>
        </p:nvCxnSpPr>
        <p:spPr>
          <a:xfrm>
            <a:off x="3826035" y="4797152"/>
            <a:ext cx="1872208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48689" y="5554932"/>
            <a:ext cx="5907220" cy="1152128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41" name="Picture 3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65304"/>
            <a:ext cx="908050" cy="5302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  <a:effectLst/>
          <a:extLst/>
        </p:spPr>
      </p:pic>
      <p:sp>
        <p:nvSpPr>
          <p:cNvPr id="12" name="Прямоугольник 11"/>
          <p:cNvSpPr/>
          <p:nvPr/>
        </p:nvSpPr>
        <p:spPr>
          <a:xfrm>
            <a:off x="251520" y="129644"/>
            <a:ext cx="9754905" cy="8925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Вычислительный метод</a:t>
            </a:r>
          </a:p>
          <a:p>
            <a:r>
              <a:rPr lang="ru-RU" sz="2000" b="1" cap="none" spc="0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№1.  В кубе   А …</a:t>
            </a:r>
            <a:r>
              <a:rPr lang="en-US" sz="2000" b="1" cap="none" spc="0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D₁ </a:t>
            </a:r>
            <a:r>
              <a:rPr lang="ru-RU" sz="2000" b="1" cap="none" spc="0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найти расстояние от точки  С₁  до плоскости  АВ₁С.</a:t>
            </a:r>
            <a:endParaRPr lang="ru-RU" sz="2000" b="1" cap="none" spc="0" dirty="0">
              <a:ln w="1905"/>
              <a:solidFill>
                <a:schemeClr val="accent2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478726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0.21051 L -0.00052 -0.01088 " pathEditMode="relative" rAng="0" ptsTypes="AA">
                                      <p:cBhvr>
                                        <p:cTn id="6" dur="2000" spd="-100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99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1" grpId="0" animBg="1"/>
      <p:bldP spid="77" grpId="0"/>
      <p:bldP spid="78" grpId="0"/>
      <p:bldP spid="7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4" name="Прямая соединительная линия 33"/>
          <p:cNvCxnSpPr/>
          <p:nvPr/>
        </p:nvCxnSpPr>
        <p:spPr>
          <a:xfrm>
            <a:off x="1472741" y="3940898"/>
            <a:ext cx="1167617" cy="424206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4848" y="296266"/>
            <a:ext cx="8229600" cy="70609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                                    </a:t>
            </a:r>
            <a:endParaRPr lang="ru-RU" dirty="0"/>
          </a:p>
        </p:txBody>
      </p:sp>
      <p:sp>
        <p:nvSpPr>
          <p:cNvPr id="5" name="Куб 4"/>
          <p:cNvSpPr/>
          <p:nvPr/>
        </p:nvSpPr>
        <p:spPr>
          <a:xfrm>
            <a:off x="929867" y="2464735"/>
            <a:ext cx="2160240" cy="1872208"/>
          </a:xfrm>
          <a:prstGeom prst="cub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flipV="1">
            <a:off x="968431" y="3933056"/>
            <a:ext cx="438151" cy="383954"/>
          </a:xfrm>
          <a:prstGeom prst="line">
            <a:avLst/>
          </a:prstGeom>
          <a:ln w="349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1438287" y="3923236"/>
            <a:ext cx="1613289" cy="982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2676161" y="4180438"/>
            <a:ext cx="324128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b="1" cap="none" spc="0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А</a:t>
            </a:r>
            <a:endParaRPr lang="ru-RU" b="1" cap="none" spc="0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47085" y="4147733"/>
            <a:ext cx="300083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1600" b="1" cap="none" spc="0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</a:t>
            </a:r>
            <a:endParaRPr lang="ru-RU" sz="1600" b="1" cap="none" spc="0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67771" y="3584682"/>
            <a:ext cx="293671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1600" b="1" cap="none" spc="0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</a:t>
            </a:r>
            <a:endParaRPr lang="ru-RU" sz="1600" b="1" cap="none" spc="0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169914" y="3594502"/>
            <a:ext cx="31451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1600" b="1" dirty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</a:t>
            </a:r>
            <a:endParaRPr lang="ru-RU" sz="1600" b="1" cap="none" spc="0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690579" y="2778418"/>
            <a:ext cx="360997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1600" b="1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A₁</a:t>
            </a:r>
            <a:endParaRPr lang="ru-RU" sz="1600" b="1" cap="none" spc="0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169914" y="2175013"/>
            <a:ext cx="365806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1600" b="1" cap="none" spc="0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D₁</a:t>
            </a:r>
            <a:endParaRPr lang="ru-RU" sz="1600" b="1" cap="none" spc="0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084584" y="2168394"/>
            <a:ext cx="344967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1600" b="1" cap="none" spc="0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C₁</a:t>
            </a:r>
            <a:endParaRPr lang="ru-RU" sz="1600" b="1" cap="none" spc="0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94337" y="2780928"/>
            <a:ext cx="351379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1600" b="1" cap="none" spc="0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B₁</a:t>
            </a:r>
            <a:endParaRPr lang="ru-RU" sz="1600" b="1" cap="none" spc="0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21" name="Прямая соединительная линия 20"/>
          <p:cNvCxnSpPr>
            <a:stCxn id="32" idx="1"/>
          </p:cNvCxnSpPr>
          <p:nvPr/>
        </p:nvCxnSpPr>
        <p:spPr>
          <a:xfrm flipH="1" flipV="1">
            <a:off x="974536" y="2950207"/>
            <a:ext cx="1665822" cy="1386736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 flipV="1">
            <a:off x="968431" y="2950206"/>
            <a:ext cx="464417" cy="973030"/>
          </a:xfrm>
          <a:prstGeom prst="line">
            <a:avLst/>
          </a:prstGeom>
          <a:ln w="254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>
            <a:stCxn id="32" idx="1"/>
          </p:cNvCxnSpPr>
          <p:nvPr/>
        </p:nvCxnSpPr>
        <p:spPr>
          <a:xfrm flipH="1" flipV="1">
            <a:off x="1436612" y="3923236"/>
            <a:ext cx="1203746" cy="413707"/>
          </a:xfrm>
          <a:prstGeom prst="line">
            <a:avLst/>
          </a:prstGeom>
          <a:ln w="254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1453372" y="2506947"/>
            <a:ext cx="10877" cy="1433036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Овал 18"/>
          <p:cNvSpPr/>
          <p:nvPr/>
        </p:nvSpPr>
        <p:spPr>
          <a:xfrm>
            <a:off x="1363430" y="2387039"/>
            <a:ext cx="144016" cy="155391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олилиния 31"/>
          <p:cNvSpPr/>
          <p:nvPr/>
        </p:nvSpPr>
        <p:spPr>
          <a:xfrm>
            <a:off x="968431" y="2960125"/>
            <a:ext cx="1671927" cy="1376818"/>
          </a:xfrm>
          <a:custGeom>
            <a:avLst/>
            <a:gdLst>
              <a:gd name="connsiteX0" fmla="*/ 0 w 1687398"/>
              <a:gd name="connsiteY0" fmla="*/ 0 h 1414020"/>
              <a:gd name="connsiteX1" fmla="*/ 1687398 w 1687398"/>
              <a:gd name="connsiteY1" fmla="*/ 1414020 h 1414020"/>
              <a:gd name="connsiteX2" fmla="*/ 461913 w 1687398"/>
              <a:gd name="connsiteY2" fmla="*/ 989814 h 1414020"/>
              <a:gd name="connsiteX3" fmla="*/ 0 w 1687398"/>
              <a:gd name="connsiteY3" fmla="*/ 0 h 1414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87398" h="1414020">
                <a:moveTo>
                  <a:pt x="0" y="0"/>
                </a:moveTo>
                <a:lnTo>
                  <a:pt x="1687398" y="1414020"/>
                </a:lnTo>
                <a:lnTo>
                  <a:pt x="461913" y="989814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CCCCFF"/>
              </a:gs>
              <a:gs pos="7000">
                <a:srgbClr val="99CCFF">
                  <a:alpha val="0"/>
                  <a:lumMod val="78000"/>
                  <a:lumOff val="22000"/>
                </a:srgbClr>
              </a:gs>
              <a:gs pos="72000">
                <a:srgbClr val="9966FF"/>
              </a:gs>
              <a:gs pos="89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  <a:tileRect/>
          </a:gradFill>
          <a:ln>
            <a:solidFill>
              <a:srgbClr val="C00000">
                <a:alpha val="29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6" name="Прямая соединительная линия 45"/>
          <p:cNvCxnSpPr/>
          <p:nvPr/>
        </p:nvCxnSpPr>
        <p:spPr>
          <a:xfrm flipV="1">
            <a:off x="921789" y="2464735"/>
            <a:ext cx="2150576" cy="4407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flipV="1">
            <a:off x="968431" y="3923236"/>
            <a:ext cx="2083145" cy="413708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Овал 48"/>
          <p:cNvSpPr/>
          <p:nvPr/>
        </p:nvSpPr>
        <p:spPr>
          <a:xfrm flipV="1">
            <a:off x="1950930" y="4083245"/>
            <a:ext cx="118114" cy="131670"/>
          </a:xfrm>
          <a:prstGeom prst="ellipse">
            <a:avLst/>
          </a:prstGeom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Овал 50"/>
          <p:cNvSpPr/>
          <p:nvPr/>
        </p:nvSpPr>
        <p:spPr>
          <a:xfrm flipV="1">
            <a:off x="1979428" y="2619566"/>
            <a:ext cx="118114" cy="131670"/>
          </a:xfrm>
          <a:prstGeom prst="ellipse">
            <a:avLst/>
          </a:prstGeom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3" name="Прямая соединительная линия 52"/>
          <p:cNvCxnSpPr>
            <a:endCxn id="49" idx="3"/>
          </p:cNvCxnSpPr>
          <p:nvPr/>
        </p:nvCxnSpPr>
        <p:spPr>
          <a:xfrm>
            <a:off x="974534" y="2950206"/>
            <a:ext cx="993693" cy="1152322"/>
          </a:xfrm>
          <a:prstGeom prst="line">
            <a:avLst/>
          </a:prstGeom>
          <a:ln w="222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>
            <a:stCxn id="51" idx="1"/>
          </p:cNvCxnSpPr>
          <p:nvPr/>
        </p:nvCxnSpPr>
        <p:spPr>
          <a:xfrm flipH="1">
            <a:off x="1388518" y="2731953"/>
            <a:ext cx="608207" cy="667355"/>
          </a:xfrm>
          <a:prstGeom prst="line">
            <a:avLst/>
          </a:prstGeom>
          <a:ln w="1905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>
            <a:off x="1540649" y="3282191"/>
            <a:ext cx="145835" cy="145354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 flipH="1">
            <a:off x="1540649" y="3414527"/>
            <a:ext cx="133003" cy="145354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Прямоугольник 76"/>
          <p:cNvSpPr/>
          <p:nvPr/>
        </p:nvSpPr>
        <p:spPr>
          <a:xfrm>
            <a:off x="1960625" y="4107770"/>
            <a:ext cx="324128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1600" b="1" dirty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</a:t>
            </a:r>
            <a:endParaRPr lang="ru-RU" sz="1600" b="1" cap="none" spc="0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8" name="Прямоугольник 77"/>
          <p:cNvSpPr/>
          <p:nvPr/>
        </p:nvSpPr>
        <p:spPr>
          <a:xfrm>
            <a:off x="1656572" y="2352208"/>
            <a:ext cx="375424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1600" b="1" cap="none" spc="0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O₁</a:t>
            </a:r>
            <a:endParaRPr lang="ru-RU" sz="1600" b="1" cap="none" spc="0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9" name="Прямоугольник 78"/>
          <p:cNvSpPr/>
          <p:nvPr/>
        </p:nvSpPr>
        <p:spPr>
          <a:xfrm>
            <a:off x="1127892" y="3185591"/>
            <a:ext cx="31451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1600" b="1" cap="none" spc="0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</a:t>
            </a:r>
            <a:endParaRPr lang="ru-RU" sz="1600" b="1" cap="none" spc="0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76259" y="1002356"/>
            <a:ext cx="5288230" cy="20355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7" name="Прямая соединительная линия 16"/>
          <p:cNvCxnSpPr>
            <a:endCxn id="51" idx="0"/>
          </p:cNvCxnSpPr>
          <p:nvPr/>
        </p:nvCxnSpPr>
        <p:spPr>
          <a:xfrm flipV="1">
            <a:off x="1997077" y="2751236"/>
            <a:ext cx="41408" cy="1373797"/>
          </a:xfrm>
          <a:prstGeom prst="line">
            <a:avLst/>
          </a:prstGeom>
          <a:ln w="222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81113" y="5778797"/>
            <a:ext cx="3487232" cy="86677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4" name="Управляющая кнопка: в начало 3">
            <a:hlinkClick r:id="rId5" action="ppaction://hlinksldjump" highlightClick="1"/>
          </p:cNvPr>
          <p:cNvSpPr/>
          <p:nvPr/>
        </p:nvSpPr>
        <p:spPr>
          <a:xfrm>
            <a:off x="8081330" y="6237312"/>
            <a:ext cx="883159" cy="504056"/>
          </a:xfrm>
          <a:prstGeom prst="actionButtonBeginning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56163310"/>
              </p:ext>
            </p:extLst>
          </p:nvPr>
        </p:nvGraphicFramePr>
        <p:xfrm>
          <a:off x="4451251" y="3082695"/>
          <a:ext cx="3287997" cy="840541"/>
        </p:xfrm>
        <a:graphic>
          <a:graphicData uri="http://schemas.openxmlformats.org/presentationml/2006/ole">
            <p:oleObj spid="_x0000_s2086" name="Формула" r:id="rId6" imgW="1688367" imgH="431613" progId="Equation.3">
              <p:embed/>
            </p:oleObj>
          </a:graphicData>
        </a:graphic>
      </p:graphicFrame>
      <p:graphicFrame>
        <p:nvGraphicFramePr>
          <p:cNvPr id="20" name="Объект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009966227"/>
              </p:ext>
            </p:extLst>
          </p:nvPr>
        </p:nvGraphicFramePr>
        <p:xfrm>
          <a:off x="4499992" y="3907982"/>
          <a:ext cx="2664296" cy="817754"/>
        </p:xfrm>
        <a:graphic>
          <a:graphicData uri="http://schemas.openxmlformats.org/presentationml/2006/ole">
            <p:oleObj spid="_x0000_s2087" name="Формула" r:id="rId7" imgW="1282700" imgH="393700" progId="Equation.3">
              <p:embed/>
            </p:oleObj>
          </a:graphicData>
        </a:graphic>
      </p:graphicFrame>
      <p:graphicFrame>
        <p:nvGraphicFramePr>
          <p:cNvPr id="22" name="Объект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184462077"/>
              </p:ext>
            </p:extLst>
          </p:nvPr>
        </p:nvGraphicFramePr>
        <p:xfrm>
          <a:off x="4644008" y="4797152"/>
          <a:ext cx="2448272" cy="888098"/>
        </p:xfrm>
        <a:graphic>
          <a:graphicData uri="http://schemas.openxmlformats.org/presentationml/2006/ole">
            <p:oleObj spid="_x0000_s2088" name="Формула" r:id="rId8" imgW="1295400" imgH="4699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7086372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67" name="Freeform 7"/>
          <p:cNvSpPr>
            <a:spLocks/>
          </p:cNvSpPr>
          <p:nvPr/>
        </p:nvSpPr>
        <p:spPr bwMode="auto">
          <a:xfrm>
            <a:off x="765175" y="2306060"/>
            <a:ext cx="3162300" cy="1447800"/>
          </a:xfrm>
          <a:custGeom>
            <a:avLst/>
            <a:gdLst>
              <a:gd name="T0" fmla="*/ 0 w 1992"/>
              <a:gd name="T1" fmla="*/ 576 h 912"/>
              <a:gd name="T2" fmla="*/ 384 w 1992"/>
              <a:gd name="T3" fmla="*/ 48 h 912"/>
              <a:gd name="T4" fmla="*/ 1296 w 1992"/>
              <a:gd name="T5" fmla="*/ 0 h 912"/>
              <a:gd name="T6" fmla="*/ 1992 w 1992"/>
              <a:gd name="T7" fmla="*/ 450 h 912"/>
              <a:gd name="T8" fmla="*/ 1680 w 1992"/>
              <a:gd name="T9" fmla="*/ 864 h 912"/>
              <a:gd name="T10" fmla="*/ 768 w 1992"/>
              <a:gd name="T11" fmla="*/ 912 h 912"/>
              <a:gd name="T12" fmla="*/ 0 w 1992"/>
              <a:gd name="T13" fmla="*/ 576 h 9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992" h="912">
                <a:moveTo>
                  <a:pt x="0" y="576"/>
                </a:moveTo>
                <a:lnTo>
                  <a:pt x="384" y="48"/>
                </a:lnTo>
                <a:lnTo>
                  <a:pt x="1296" y="0"/>
                </a:lnTo>
                <a:lnTo>
                  <a:pt x="1992" y="450"/>
                </a:lnTo>
                <a:lnTo>
                  <a:pt x="1680" y="864"/>
                </a:lnTo>
                <a:lnTo>
                  <a:pt x="768" y="912"/>
                </a:lnTo>
                <a:lnTo>
                  <a:pt x="0" y="576"/>
                </a:lnTo>
                <a:close/>
              </a:path>
            </a:pathLst>
          </a:custGeom>
          <a:solidFill>
            <a:schemeClr val="bg2">
              <a:lumMod val="50000"/>
              <a:alpha val="4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55368" name="Freeform 8"/>
          <p:cNvSpPr>
            <a:spLocks/>
          </p:cNvSpPr>
          <p:nvPr/>
        </p:nvSpPr>
        <p:spPr bwMode="auto">
          <a:xfrm>
            <a:off x="762000" y="5105400"/>
            <a:ext cx="3152775" cy="1447800"/>
          </a:xfrm>
          <a:custGeom>
            <a:avLst/>
            <a:gdLst>
              <a:gd name="T0" fmla="*/ 0 w 1986"/>
              <a:gd name="T1" fmla="*/ 576 h 912"/>
              <a:gd name="T2" fmla="*/ 384 w 1986"/>
              <a:gd name="T3" fmla="*/ 48 h 912"/>
              <a:gd name="T4" fmla="*/ 1296 w 1986"/>
              <a:gd name="T5" fmla="*/ 0 h 912"/>
              <a:gd name="T6" fmla="*/ 1986 w 1986"/>
              <a:gd name="T7" fmla="*/ 462 h 912"/>
              <a:gd name="T8" fmla="*/ 1680 w 1986"/>
              <a:gd name="T9" fmla="*/ 864 h 912"/>
              <a:gd name="T10" fmla="*/ 768 w 1986"/>
              <a:gd name="T11" fmla="*/ 912 h 912"/>
              <a:gd name="T12" fmla="*/ 0 w 1986"/>
              <a:gd name="T13" fmla="*/ 576 h 9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986" h="912">
                <a:moveTo>
                  <a:pt x="0" y="576"/>
                </a:moveTo>
                <a:lnTo>
                  <a:pt x="384" y="48"/>
                </a:lnTo>
                <a:lnTo>
                  <a:pt x="1296" y="0"/>
                </a:lnTo>
                <a:lnTo>
                  <a:pt x="1986" y="462"/>
                </a:lnTo>
                <a:lnTo>
                  <a:pt x="1680" y="864"/>
                </a:lnTo>
                <a:lnTo>
                  <a:pt x="768" y="912"/>
                </a:lnTo>
                <a:lnTo>
                  <a:pt x="0" y="576"/>
                </a:lnTo>
                <a:close/>
              </a:path>
            </a:pathLst>
          </a:custGeom>
          <a:solidFill>
            <a:srgbClr val="3399FF">
              <a:alpha val="63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55369" name="Line 9"/>
          <p:cNvSpPr>
            <a:spLocks noChangeShapeType="1"/>
          </p:cNvSpPr>
          <p:nvPr/>
        </p:nvSpPr>
        <p:spPr bwMode="auto">
          <a:xfrm>
            <a:off x="2819400" y="2286000"/>
            <a:ext cx="0" cy="28194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55370" name="Line 10"/>
          <p:cNvSpPr>
            <a:spLocks noChangeShapeType="1"/>
          </p:cNvSpPr>
          <p:nvPr/>
        </p:nvSpPr>
        <p:spPr bwMode="auto">
          <a:xfrm>
            <a:off x="1371600" y="2362200"/>
            <a:ext cx="0" cy="28194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55371" name="Freeform 11"/>
          <p:cNvSpPr>
            <a:spLocks/>
          </p:cNvSpPr>
          <p:nvPr/>
        </p:nvSpPr>
        <p:spPr bwMode="auto">
          <a:xfrm>
            <a:off x="762000" y="3003550"/>
            <a:ext cx="3165475" cy="3549650"/>
          </a:xfrm>
          <a:custGeom>
            <a:avLst/>
            <a:gdLst>
              <a:gd name="T0" fmla="*/ 0 w 1994"/>
              <a:gd name="T1" fmla="*/ 1900 h 2236"/>
              <a:gd name="T2" fmla="*/ 768 w 1994"/>
              <a:gd name="T3" fmla="*/ 2236 h 2236"/>
              <a:gd name="T4" fmla="*/ 1680 w 1994"/>
              <a:gd name="T5" fmla="*/ 2188 h 2236"/>
              <a:gd name="T6" fmla="*/ 1986 w 1994"/>
              <a:gd name="T7" fmla="*/ 1792 h 2236"/>
              <a:gd name="T8" fmla="*/ 1994 w 1994"/>
              <a:gd name="T9" fmla="*/ 0 h 2236"/>
              <a:gd name="T10" fmla="*/ 1680 w 1994"/>
              <a:gd name="T11" fmla="*/ 412 h 2236"/>
              <a:gd name="T12" fmla="*/ 768 w 1994"/>
              <a:gd name="T13" fmla="*/ 460 h 2236"/>
              <a:gd name="T14" fmla="*/ 0 w 1994"/>
              <a:gd name="T15" fmla="*/ 124 h 2236"/>
              <a:gd name="T16" fmla="*/ 0 w 1994"/>
              <a:gd name="T17" fmla="*/ 1900 h 22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94" h="2236">
                <a:moveTo>
                  <a:pt x="0" y="1900"/>
                </a:moveTo>
                <a:lnTo>
                  <a:pt x="768" y="2236"/>
                </a:lnTo>
                <a:lnTo>
                  <a:pt x="1680" y="2188"/>
                </a:lnTo>
                <a:lnTo>
                  <a:pt x="1986" y="1792"/>
                </a:lnTo>
                <a:lnTo>
                  <a:pt x="1994" y="0"/>
                </a:lnTo>
                <a:lnTo>
                  <a:pt x="1680" y="412"/>
                </a:lnTo>
                <a:lnTo>
                  <a:pt x="768" y="460"/>
                </a:lnTo>
                <a:lnTo>
                  <a:pt x="0" y="124"/>
                </a:lnTo>
                <a:lnTo>
                  <a:pt x="0" y="1900"/>
                </a:lnTo>
                <a:close/>
              </a:path>
            </a:pathLst>
          </a:custGeom>
          <a:solidFill>
            <a:schemeClr val="bg2">
              <a:lumMod val="75000"/>
              <a:alpha val="43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55372" name="Line 12"/>
          <p:cNvSpPr>
            <a:spLocks noChangeShapeType="1"/>
          </p:cNvSpPr>
          <p:nvPr/>
        </p:nvSpPr>
        <p:spPr bwMode="auto">
          <a:xfrm>
            <a:off x="1981200" y="3733800"/>
            <a:ext cx="0" cy="2819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55373" name="Line 13"/>
          <p:cNvSpPr>
            <a:spLocks noChangeShapeType="1"/>
          </p:cNvSpPr>
          <p:nvPr/>
        </p:nvSpPr>
        <p:spPr bwMode="auto">
          <a:xfrm>
            <a:off x="3429000" y="3657600"/>
            <a:ext cx="0" cy="2819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55374" name="Line 14"/>
          <p:cNvSpPr>
            <a:spLocks noChangeShapeType="1"/>
          </p:cNvSpPr>
          <p:nvPr/>
        </p:nvSpPr>
        <p:spPr bwMode="auto">
          <a:xfrm>
            <a:off x="762000" y="3200400"/>
            <a:ext cx="0" cy="2819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441992" y="6392542"/>
            <a:ext cx="37061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/>
              </a:rPr>
              <a:t>А</a:t>
            </a:r>
            <a:endParaRPr lang="ru-RU" sz="2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505921" y="6382532"/>
            <a:ext cx="35779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/>
              </a:rPr>
              <a:t>В</a:t>
            </a:r>
            <a:endParaRPr lang="ru-RU" sz="2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33811" y="5765873"/>
            <a:ext cx="34817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/>
              </a:rPr>
              <a:t>С</a:t>
            </a:r>
            <a:endParaRPr lang="ru-RU" sz="2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92970" y="4777320"/>
            <a:ext cx="37863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/>
              </a:rPr>
              <a:t>D</a:t>
            </a:r>
            <a:endParaRPr lang="ru-RU" sz="2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851323" y="4676995"/>
            <a:ext cx="33534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/>
              </a:rPr>
              <a:t>E</a:t>
            </a:r>
            <a:endParaRPr lang="ru-RU" sz="2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948279" y="5598467"/>
            <a:ext cx="32573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/>
              </a:rPr>
              <a:t>F</a:t>
            </a:r>
            <a:endParaRPr lang="ru-RU" sz="2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479916" y="3464867"/>
            <a:ext cx="44755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/>
              </a:rPr>
              <a:t>A₁</a:t>
            </a:r>
            <a:endParaRPr lang="ru-RU" sz="2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428977" y="3523027"/>
            <a:ext cx="43473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/>
              </a:rPr>
              <a:t>B₁</a:t>
            </a:r>
            <a:endParaRPr lang="ru-RU" sz="2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95338" y="3155776"/>
            <a:ext cx="42511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/>
              </a:rPr>
              <a:t>C₁</a:t>
            </a:r>
            <a:endParaRPr lang="ru-RU" sz="2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039822" y="2049721"/>
            <a:ext cx="45557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/>
              </a:rPr>
              <a:t>D₁</a:t>
            </a:r>
            <a:endParaRPr lang="ru-RU" sz="2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850934" y="2055165"/>
            <a:ext cx="41229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/>
              </a:rPr>
              <a:t>E₁</a:t>
            </a:r>
            <a:endParaRPr lang="ru-RU" sz="2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871335" y="2738735"/>
            <a:ext cx="40267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/>
              </a:rPr>
              <a:t>F₁</a:t>
            </a:r>
            <a:endParaRPr lang="ru-RU" sz="2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3356992" y="6404992"/>
            <a:ext cx="144016" cy="144016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flipH="1">
            <a:off x="1371600" y="3753860"/>
            <a:ext cx="617412" cy="1389640"/>
          </a:xfrm>
          <a:prstGeom prst="line">
            <a:avLst/>
          </a:prstGeom>
          <a:ln w="22225">
            <a:solidFill>
              <a:schemeClr val="accent6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H="1">
            <a:off x="2819400" y="3668327"/>
            <a:ext cx="609600" cy="1437073"/>
          </a:xfrm>
          <a:prstGeom prst="line">
            <a:avLst/>
          </a:prstGeom>
          <a:ln w="22225">
            <a:solidFill>
              <a:schemeClr val="accent6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5376" name="Полилиния 655375"/>
          <p:cNvSpPr/>
          <p:nvPr/>
        </p:nvSpPr>
        <p:spPr>
          <a:xfrm>
            <a:off x="1376313" y="3667027"/>
            <a:ext cx="2064471" cy="1527142"/>
          </a:xfrm>
          <a:custGeom>
            <a:avLst/>
            <a:gdLst>
              <a:gd name="connsiteX0" fmla="*/ 612743 w 2064471"/>
              <a:gd name="connsiteY0" fmla="*/ 65987 h 1527142"/>
              <a:gd name="connsiteX1" fmla="*/ 2064471 w 2064471"/>
              <a:gd name="connsiteY1" fmla="*/ 0 h 1527142"/>
              <a:gd name="connsiteX2" fmla="*/ 1442301 w 2064471"/>
              <a:gd name="connsiteY2" fmla="*/ 1442301 h 1527142"/>
              <a:gd name="connsiteX3" fmla="*/ 0 w 2064471"/>
              <a:gd name="connsiteY3" fmla="*/ 1527142 h 1527142"/>
              <a:gd name="connsiteX4" fmla="*/ 612743 w 2064471"/>
              <a:gd name="connsiteY4" fmla="*/ 65987 h 1527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64471" h="1527142">
                <a:moveTo>
                  <a:pt x="612743" y="65987"/>
                </a:moveTo>
                <a:lnTo>
                  <a:pt x="2064471" y="0"/>
                </a:lnTo>
                <a:lnTo>
                  <a:pt x="1442301" y="1442301"/>
                </a:lnTo>
                <a:lnTo>
                  <a:pt x="0" y="1527142"/>
                </a:lnTo>
                <a:lnTo>
                  <a:pt x="612743" y="65987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  <a:alpha val="7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55378" name="Прямая соединительная линия 655377"/>
          <p:cNvCxnSpPr>
            <a:stCxn id="655376" idx="2"/>
            <a:endCxn id="15" idx="0"/>
          </p:cNvCxnSpPr>
          <p:nvPr/>
        </p:nvCxnSpPr>
        <p:spPr>
          <a:xfrm>
            <a:off x="2818614" y="5109328"/>
            <a:ext cx="610386" cy="1295664"/>
          </a:xfrm>
          <a:prstGeom prst="line">
            <a:avLst/>
          </a:prstGeom>
          <a:ln w="254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>
            <a:endCxn id="655371" idx="5"/>
          </p:cNvCxnSpPr>
          <p:nvPr/>
        </p:nvCxnSpPr>
        <p:spPr>
          <a:xfrm>
            <a:off x="2850934" y="2355718"/>
            <a:ext cx="578066" cy="1301882"/>
          </a:xfrm>
          <a:prstGeom prst="line">
            <a:avLst/>
          </a:prstGeom>
          <a:ln w="25400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5388" name="Полилиния 655387"/>
          <p:cNvSpPr/>
          <p:nvPr/>
        </p:nvSpPr>
        <p:spPr>
          <a:xfrm>
            <a:off x="2809188" y="2290713"/>
            <a:ext cx="622169" cy="4128941"/>
          </a:xfrm>
          <a:custGeom>
            <a:avLst/>
            <a:gdLst>
              <a:gd name="connsiteX0" fmla="*/ 0 w 622169"/>
              <a:gd name="connsiteY0" fmla="*/ 0 h 4128941"/>
              <a:gd name="connsiteX1" fmla="*/ 9426 w 622169"/>
              <a:gd name="connsiteY1" fmla="*/ 2837468 h 4128941"/>
              <a:gd name="connsiteX2" fmla="*/ 622169 w 622169"/>
              <a:gd name="connsiteY2" fmla="*/ 4128941 h 4128941"/>
              <a:gd name="connsiteX3" fmla="*/ 612742 w 622169"/>
              <a:gd name="connsiteY3" fmla="*/ 1385741 h 4128941"/>
              <a:gd name="connsiteX4" fmla="*/ 0 w 622169"/>
              <a:gd name="connsiteY4" fmla="*/ 0 h 41289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2169" h="4128941">
                <a:moveTo>
                  <a:pt x="0" y="0"/>
                </a:moveTo>
                <a:lnTo>
                  <a:pt x="9426" y="2837468"/>
                </a:lnTo>
                <a:lnTo>
                  <a:pt x="622169" y="4128941"/>
                </a:lnTo>
                <a:cubicBezTo>
                  <a:pt x="619027" y="3214541"/>
                  <a:pt x="615884" y="2300141"/>
                  <a:pt x="612742" y="1385741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00">
              <a:alpha val="2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55390" name="Прямая соединительная линия 655389"/>
          <p:cNvCxnSpPr>
            <a:stCxn id="655371" idx="5"/>
            <a:endCxn id="655388" idx="1"/>
          </p:cNvCxnSpPr>
          <p:nvPr/>
        </p:nvCxnSpPr>
        <p:spPr>
          <a:xfrm flipH="1">
            <a:off x="2818614" y="3657600"/>
            <a:ext cx="610386" cy="1470581"/>
          </a:xfrm>
          <a:prstGeom prst="line">
            <a:avLst/>
          </a:prstGeom>
          <a:ln w="25400">
            <a:solidFill>
              <a:srgbClr val="C0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>
            <a:stCxn id="15" idx="0"/>
          </p:cNvCxnSpPr>
          <p:nvPr/>
        </p:nvCxnSpPr>
        <p:spPr>
          <a:xfrm flipH="1" flipV="1">
            <a:off x="3057080" y="4509120"/>
            <a:ext cx="371920" cy="1895872"/>
          </a:xfrm>
          <a:prstGeom prst="line">
            <a:avLst/>
          </a:prstGeom>
          <a:ln w="254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3124200" y="4355183"/>
            <a:ext cx="62471" cy="254917"/>
          </a:xfrm>
          <a:prstGeom prst="line">
            <a:avLst/>
          </a:prstGeom>
          <a:ln w="222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 flipH="1">
            <a:off x="3120273" y="4607908"/>
            <a:ext cx="66398" cy="169412"/>
          </a:xfrm>
          <a:prstGeom prst="line">
            <a:avLst/>
          </a:prstGeom>
          <a:ln w="222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Прямоугольник 40"/>
          <p:cNvSpPr/>
          <p:nvPr/>
        </p:nvSpPr>
        <p:spPr>
          <a:xfrm>
            <a:off x="2867765" y="3891173"/>
            <a:ext cx="37863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</a:rPr>
              <a:t>H</a:t>
            </a:r>
            <a:endParaRPr lang="ru-RU" sz="2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56993" y="1212166"/>
            <a:ext cx="5607496" cy="10087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44008" y="2078765"/>
            <a:ext cx="5938837" cy="1855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55635" y="3841309"/>
            <a:ext cx="5938837" cy="62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8658" y="4422377"/>
            <a:ext cx="5938837" cy="1855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9" name="Прямоугольник 38"/>
          <p:cNvSpPr/>
          <p:nvPr/>
        </p:nvSpPr>
        <p:spPr>
          <a:xfrm>
            <a:off x="214282" y="357166"/>
            <a:ext cx="852207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ru-RU" sz="2000" b="1" cap="none" spc="0" dirty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№2.  В правильной шестиугольной призме А…</a:t>
            </a:r>
            <a:r>
              <a:rPr lang="en-US" sz="2000" b="1" cap="none" spc="0" dirty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F₁</a:t>
            </a:r>
            <a:r>
              <a:rPr lang="ru-RU" sz="2000" b="1" cap="none" spc="0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,  все </a:t>
            </a:r>
            <a:r>
              <a:rPr lang="ru-RU" sz="2000" b="1" cap="none" spc="0" dirty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ребра которой 1, </a:t>
            </a:r>
            <a:endParaRPr lang="ru-RU" sz="2000" b="1" cap="none" spc="0" dirty="0" smtClean="0">
              <a:ln w="1905"/>
              <a:solidFill>
                <a:schemeClr val="accent2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2000" b="1" cap="none" spc="0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найти расстояние  </a:t>
            </a:r>
            <a:r>
              <a:rPr lang="ru-RU" sz="2000" b="1" cap="none" spc="0" dirty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от точки А до плоскости </a:t>
            </a:r>
            <a:r>
              <a:rPr lang="en-US" sz="2000" b="1" cap="none" spc="0" dirty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DEA₁</a:t>
            </a:r>
            <a:r>
              <a:rPr lang="ru-RU" sz="2000" b="1" cap="none" spc="0" dirty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b="1" cap="none" spc="0" dirty="0">
              <a:ln w="1905"/>
              <a:solidFill>
                <a:schemeClr val="accent2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179940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7" dur="2000"/>
                                        <p:tgtEl>
                                          <p:spTgt spid="655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655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655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88" grpId="0" animBg="1"/>
      <p:bldP spid="3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67" name="Freeform 7"/>
          <p:cNvSpPr>
            <a:spLocks/>
          </p:cNvSpPr>
          <p:nvPr/>
        </p:nvSpPr>
        <p:spPr bwMode="auto">
          <a:xfrm>
            <a:off x="765175" y="2306060"/>
            <a:ext cx="3162300" cy="1447800"/>
          </a:xfrm>
          <a:custGeom>
            <a:avLst/>
            <a:gdLst>
              <a:gd name="T0" fmla="*/ 0 w 1992"/>
              <a:gd name="T1" fmla="*/ 576 h 912"/>
              <a:gd name="T2" fmla="*/ 384 w 1992"/>
              <a:gd name="T3" fmla="*/ 48 h 912"/>
              <a:gd name="T4" fmla="*/ 1296 w 1992"/>
              <a:gd name="T5" fmla="*/ 0 h 912"/>
              <a:gd name="T6" fmla="*/ 1992 w 1992"/>
              <a:gd name="T7" fmla="*/ 450 h 912"/>
              <a:gd name="T8" fmla="*/ 1680 w 1992"/>
              <a:gd name="T9" fmla="*/ 864 h 912"/>
              <a:gd name="T10" fmla="*/ 768 w 1992"/>
              <a:gd name="T11" fmla="*/ 912 h 912"/>
              <a:gd name="T12" fmla="*/ 0 w 1992"/>
              <a:gd name="T13" fmla="*/ 576 h 9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992" h="912">
                <a:moveTo>
                  <a:pt x="0" y="576"/>
                </a:moveTo>
                <a:lnTo>
                  <a:pt x="384" y="48"/>
                </a:lnTo>
                <a:lnTo>
                  <a:pt x="1296" y="0"/>
                </a:lnTo>
                <a:lnTo>
                  <a:pt x="1992" y="450"/>
                </a:lnTo>
                <a:lnTo>
                  <a:pt x="1680" y="864"/>
                </a:lnTo>
                <a:lnTo>
                  <a:pt x="768" y="912"/>
                </a:lnTo>
                <a:lnTo>
                  <a:pt x="0" y="576"/>
                </a:lnTo>
                <a:close/>
              </a:path>
            </a:pathLst>
          </a:custGeom>
          <a:solidFill>
            <a:schemeClr val="bg2">
              <a:lumMod val="50000"/>
              <a:alpha val="4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55368" name="Freeform 8"/>
          <p:cNvSpPr>
            <a:spLocks/>
          </p:cNvSpPr>
          <p:nvPr/>
        </p:nvSpPr>
        <p:spPr bwMode="auto">
          <a:xfrm>
            <a:off x="762000" y="5105400"/>
            <a:ext cx="3152775" cy="1447800"/>
          </a:xfrm>
          <a:custGeom>
            <a:avLst/>
            <a:gdLst>
              <a:gd name="T0" fmla="*/ 0 w 1986"/>
              <a:gd name="T1" fmla="*/ 576 h 912"/>
              <a:gd name="T2" fmla="*/ 384 w 1986"/>
              <a:gd name="T3" fmla="*/ 48 h 912"/>
              <a:gd name="T4" fmla="*/ 1296 w 1986"/>
              <a:gd name="T5" fmla="*/ 0 h 912"/>
              <a:gd name="T6" fmla="*/ 1986 w 1986"/>
              <a:gd name="T7" fmla="*/ 462 h 912"/>
              <a:gd name="T8" fmla="*/ 1680 w 1986"/>
              <a:gd name="T9" fmla="*/ 864 h 912"/>
              <a:gd name="T10" fmla="*/ 768 w 1986"/>
              <a:gd name="T11" fmla="*/ 912 h 912"/>
              <a:gd name="T12" fmla="*/ 0 w 1986"/>
              <a:gd name="T13" fmla="*/ 576 h 9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986" h="912">
                <a:moveTo>
                  <a:pt x="0" y="576"/>
                </a:moveTo>
                <a:lnTo>
                  <a:pt x="384" y="48"/>
                </a:lnTo>
                <a:lnTo>
                  <a:pt x="1296" y="0"/>
                </a:lnTo>
                <a:lnTo>
                  <a:pt x="1986" y="462"/>
                </a:lnTo>
                <a:lnTo>
                  <a:pt x="1680" y="864"/>
                </a:lnTo>
                <a:lnTo>
                  <a:pt x="768" y="912"/>
                </a:lnTo>
                <a:lnTo>
                  <a:pt x="0" y="576"/>
                </a:lnTo>
                <a:close/>
              </a:path>
            </a:pathLst>
          </a:custGeom>
          <a:solidFill>
            <a:srgbClr val="3399FF">
              <a:alpha val="63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55369" name="Line 9"/>
          <p:cNvSpPr>
            <a:spLocks noChangeShapeType="1"/>
          </p:cNvSpPr>
          <p:nvPr/>
        </p:nvSpPr>
        <p:spPr bwMode="auto">
          <a:xfrm>
            <a:off x="2819400" y="2286000"/>
            <a:ext cx="0" cy="28194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55370" name="Line 10"/>
          <p:cNvSpPr>
            <a:spLocks noChangeShapeType="1"/>
          </p:cNvSpPr>
          <p:nvPr/>
        </p:nvSpPr>
        <p:spPr bwMode="auto">
          <a:xfrm>
            <a:off x="1371600" y="2362200"/>
            <a:ext cx="0" cy="28194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55371" name="Freeform 11"/>
          <p:cNvSpPr>
            <a:spLocks/>
          </p:cNvSpPr>
          <p:nvPr/>
        </p:nvSpPr>
        <p:spPr bwMode="auto">
          <a:xfrm>
            <a:off x="762000" y="3003550"/>
            <a:ext cx="3165475" cy="3549650"/>
          </a:xfrm>
          <a:custGeom>
            <a:avLst/>
            <a:gdLst>
              <a:gd name="T0" fmla="*/ 0 w 1994"/>
              <a:gd name="T1" fmla="*/ 1900 h 2236"/>
              <a:gd name="T2" fmla="*/ 768 w 1994"/>
              <a:gd name="T3" fmla="*/ 2236 h 2236"/>
              <a:gd name="T4" fmla="*/ 1680 w 1994"/>
              <a:gd name="T5" fmla="*/ 2188 h 2236"/>
              <a:gd name="T6" fmla="*/ 1986 w 1994"/>
              <a:gd name="T7" fmla="*/ 1792 h 2236"/>
              <a:gd name="T8" fmla="*/ 1994 w 1994"/>
              <a:gd name="T9" fmla="*/ 0 h 2236"/>
              <a:gd name="T10" fmla="*/ 1680 w 1994"/>
              <a:gd name="T11" fmla="*/ 412 h 2236"/>
              <a:gd name="T12" fmla="*/ 768 w 1994"/>
              <a:gd name="T13" fmla="*/ 460 h 2236"/>
              <a:gd name="T14" fmla="*/ 0 w 1994"/>
              <a:gd name="T15" fmla="*/ 124 h 2236"/>
              <a:gd name="T16" fmla="*/ 0 w 1994"/>
              <a:gd name="T17" fmla="*/ 1900 h 22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94" h="2236">
                <a:moveTo>
                  <a:pt x="0" y="1900"/>
                </a:moveTo>
                <a:lnTo>
                  <a:pt x="768" y="2236"/>
                </a:lnTo>
                <a:lnTo>
                  <a:pt x="1680" y="2188"/>
                </a:lnTo>
                <a:lnTo>
                  <a:pt x="1986" y="1792"/>
                </a:lnTo>
                <a:lnTo>
                  <a:pt x="1994" y="0"/>
                </a:lnTo>
                <a:lnTo>
                  <a:pt x="1680" y="412"/>
                </a:lnTo>
                <a:lnTo>
                  <a:pt x="768" y="460"/>
                </a:lnTo>
                <a:lnTo>
                  <a:pt x="0" y="124"/>
                </a:lnTo>
                <a:lnTo>
                  <a:pt x="0" y="1900"/>
                </a:lnTo>
                <a:close/>
              </a:path>
            </a:pathLst>
          </a:custGeom>
          <a:solidFill>
            <a:schemeClr val="bg2">
              <a:lumMod val="75000"/>
              <a:alpha val="43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55372" name="Line 12"/>
          <p:cNvSpPr>
            <a:spLocks noChangeShapeType="1"/>
          </p:cNvSpPr>
          <p:nvPr/>
        </p:nvSpPr>
        <p:spPr bwMode="auto">
          <a:xfrm>
            <a:off x="1981200" y="3733800"/>
            <a:ext cx="0" cy="2819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55373" name="Line 13"/>
          <p:cNvSpPr>
            <a:spLocks noChangeShapeType="1"/>
          </p:cNvSpPr>
          <p:nvPr/>
        </p:nvSpPr>
        <p:spPr bwMode="auto">
          <a:xfrm>
            <a:off x="3429000" y="3657600"/>
            <a:ext cx="0" cy="2819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55374" name="Line 14"/>
          <p:cNvSpPr>
            <a:spLocks noChangeShapeType="1"/>
          </p:cNvSpPr>
          <p:nvPr/>
        </p:nvSpPr>
        <p:spPr bwMode="auto">
          <a:xfrm>
            <a:off x="762000" y="3200400"/>
            <a:ext cx="0" cy="2819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441992" y="6392542"/>
            <a:ext cx="37061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/>
              </a:rPr>
              <a:t>А</a:t>
            </a:r>
            <a:endParaRPr lang="ru-RU" sz="2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505921" y="6382532"/>
            <a:ext cx="35779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/>
              </a:rPr>
              <a:t>В</a:t>
            </a:r>
            <a:endParaRPr lang="ru-RU" sz="2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33811" y="5765873"/>
            <a:ext cx="34817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/>
              </a:rPr>
              <a:t>С</a:t>
            </a:r>
            <a:endParaRPr lang="ru-RU" sz="2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92970" y="4777320"/>
            <a:ext cx="37863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/>
              </a:rPr>
              <a:t>D</a:t>
            </a:r>
            <a:endParaRPr lang="ru-RU" sz="2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851323" y="4676995"/>
            <a:ext cx="33534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/>
              </a:rPr>
              <a:t>E</a:t>
            </a:r>
            <a:endParaRPr lang="ru-RU" sz="2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948279" y="5598467"/>
            <a:ext cx="32573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/>
              </a:rPr>
              <a:t>F</a:t>
            </a:r>
            <a:endParaRPr lang="ru-RU" sz="2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479916" y="3464867"/>
            <a:ext cx="44755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/>
              </a:rPr>
              <a:t>A₁</a:t>
            </a:r>
            <a:endParaRPr lang="ru-RU" sz="2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428977" y="3523027"/>
            <a:ext cx="43473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/>
              </a:rPr>
              <a:t>B₁</a:t>
            </a:r>
            <a:endParaRPr lang="ru-RU" sz="2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95338" y="3155776"/>
            <a:ext cx="42511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/>
              </a:rPr>
              <a:t>C₁</a:t>
            </a:r>
            <a:endParaRPr lang="ru-RU" sz="2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039822" y="2049721"/>
            <a:ext cx="45557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/>
              </a:rPr>
              <a:t>D₁</a:t>
            </a:r>
            <a:endParaRPr lang="ru-RU" sz="2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850934" y="2055165"/>
            <a:ext cx="41229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/>
              </a:rPr>
              <a:t>E₁</a:t>
            </a:r>
            <a:endParaRPr lang="ru-RU" sz="2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871335" y="2738735"/>
            <a:ext cx="40267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/>
              </a:rPr>
              <a:t>F₁</a:t>
            </a:r>
            <a:endParaRPr lang="ru-RU" sz="2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3356992" y="6404992"/>
            <a:ext cx="144016" cy="144016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flipH="1">
            <a:off x="1371600" y="3753860"/>
            <a:ext cx="617412" cy="1389640"/>
          </a:xfrm>
          <a:prstGeom prst="line">
            <a:avLst/>
          </a:prstGeom>
          <a:ln w="22225">
            <a:solidFill>
              <a:schemeClr val="accent6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H="1">
            <a:off x="2819400" y="3668327"/>
            <a:ext cx="609600" cy="1437073"/>
          </a:xfrm>
          <a:prstGeom prst="line">
            <a:avLst/>
          </a:prstGeom>
          <a:ln w="22225">
            <a:solidFill>
              <a:schemeClr val="accent6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5376" name="Полилиния 655375"/>
          <p:cNvSpPr/>
          <p:nvPr/>
        </p:nvSpPr>
        <p:spPr>
          <a:xfrm>
            <a:off x="1376313" y="3667027"/>
            <a:ext cx="2064471" cy="1527142"/>
          </a:xfrm>
          <a:custGeom>
            <a:avLst/>
            <a:gdLst>
              <a:gd name="connsiteX0" fmla="*/ 612743 w 2064471"/>
              <a:gd name="connsiteY0" fmla="*/ 65987 h 1527142"/>
              <a:gd name="connsiteX1" fmla="*/ 2064471 w 2064471"/>
              <a:gd name="connsiteY1" fmla="*/ 0 h 1527142"/>
              <a:gd name="connsiteX2" fmla="*/ 1442301 w 2064471"/>
              <a:gd name="connsiteY2" fmla="*/ 1442301 h 1527142"/>
              <a:gd name="connsiteX3" fmla="*/ 0 w 2064471"/>
              <a:gd name="connsiteY3" fmla="*/ 1527142 h 1527142"/>
              <a:gd name="connsiteX4" fmla="*/ 612743 w 2064471"/>
              <a:gd name="connsiteY4" fmla="*/ 65987 h 1527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64471" h="1527142">
                <a:moveTo>
                  <a:pt x="612743" y="65987"/>
                </a:moveTo>
                <a:lnTo>
                  <a:pt x="2064471" y="0"/>
                </a:lnTo>
                <a:lnTo>
                  <a:pt x="1442301" y="1442301"/>
                </a:lnTo>
                <a:lnTo>
                  <a:pt x="0" y="1527142"/>
                </a:lnTo>
                <a:lnTo>
                  <a:pt x="612743" y="65987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  <a:alpha val="7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55378" name="Прямая соединительная линия 655377"/>
          <p:cNvCxnSpPr>
            <a:stCxn id="655376" idx="2"/>
            <a:endCxn id="15" idx="0"/>
          </p:cNvCxnSpPr>
          <p:nvPr/>
        </p:nvCxnSpPr>
        <p:spPr>
          <a:xfrm>
            <a:off x="2818614" y="5109328"/>
            <a:ext cx="610386" cy="1295664"/>
          </a:xfrm>
          <a:prstGeom prst="line">
            <a:avLst/>
          </a:prstGeom>
          <a:ln w="254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>
            <a:endCxn id="655371" idx="5"/>
          </p:cNvCxnSpPr>
          <p:nvPr/>
        </p:nvCxnSpPr>
        <p:spPr>
          <a:xfrm>
            <a:off x="2850934" y="2355718"/>
            <a:ext cx="578066" cy="1301882"/>
          </a:xfrm>
          <a:prstGeom prst="line">
            <a:avLst/>
          </a:prstGeom>
          <a:ln w="25400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5388" name="Полилиния 655387"/>
          <p:cNvSpPr/>
          <p:nvPr/>
        </p:nvSpPr>
        <p:spPr>
          <a:xfrm>
            <a:off x="2809188" y="2290713"/>
            <a:ext cx="622169" cy="4128941"/>
          </a:xfrm>
          <a:custGeom>
            <a:avLst/>
            <a:gdLst>
              <a:gd name="connsiteX0" fmla="*/ 0 w 622169"/>
              <a:gd name="connsiteY0" fmla="*/ 0 h 4128941"/>
              <a:gd name="connsiteX1" fmla="*/ 9426 w 622169"/>
              <a:gd name="connsiteY1" fmla="*/ 2837468 h 4128941"/>
              <a:gd name="connsiteX2" fmla="*/ 622169 w 622169"/>
              <a:gd name="connsiteY2" fmla="*/ 4128941 h 4128941"/>
              <a:gd name="connsiteX3" fmla="*/ 612742 w 622169"/>
              <a:gd name="connsiteY3" fmla="*/ 1385741 h 4128941"/>
              <a:gd name="connsiteX4" fmla="*/ 0 w 622169"/>
              <a:gd name="connsiteY4" fmla="*/ 0 h 41289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2169" h="4128941">
                <a:moveTo>
                  <a:pt x="0" y="0"/>
                </a:moveTo>
                <a:lnTo>
                  <a:pt x="9426" y="2837468"/>
                </a:lnTo>
                <a:lnTo>
                  <a:pt x="622169" y="4128941"/>
                </a:lnTo>
                <a:cubicBezTo>
                  <a:pt x="619027" y="3214541"/>
                  <a:pt x="615884" y="2300141"/>
                  <a:pt x="612742" y="1385741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00">
              <a:alpha val="2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55390" name="Прямая соединительная линия 655389"/>
          <p:cNvCxnSpPr>
            <a:stCxn id="655371" idx="5"/>
            <a:endCxn id="655388" idx="1"/>
          </p:cNvCxnSpPr>
          <p:nvPr/>
        </p:nvCxnSpPr>
        <p:spPr>
          <a:xfrm flipH="1">
            <a:off x="2818614" y="3657600"/>
            <a:ext cx="610386" cy="1470581"/>
          </a:xfrm>
          <a:prstGeom prst="line">
            <a:avLst/>
          </a:prstGeom>
          <a:ln w="25400">
            <a:solidFill>
              <a:srgbClr val="C0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>
            <a:stCxn id="15" idx="0"/>
          </p:cNvCxnSpPr>
          <p:nvPr/>
        </p:nvCxnSpPr>
        <p:spPr>
          <a:xfrm flipH="1" flipV="1">
            <a:off x="3057080" y="4509120"/>
            <a:ext cx="371920" cy="1895872"/>
          </a:xfrm>
          <a:prstGeom prst="line">
            <a:avLst/>
          </a:prstGeom>
          <a:ln w="254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3124200" y="4355183"/>
            <a:ext cx="62471" cy="254917"/>
          </a:xfrm>
          <a:prstGeom prst="line">
            <a:avLst/>
          </a:prstGeom>
          <a:ln w="222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 flipH="1">
            <a:off x="3120273" y="4607908"/>
            <a:ext cx="66398" cy="169412"/>
          </a:xfrm>
          <a:prstGeom prst="line">
            <a:avLst/>
          </a:prstGeom>
          <a:ln w="222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Прямоугольник 40"/>
          <p:cNvSpPr/>
          <p:nvPr/>
        </p:nvSpPr>
        <p:spPr>
          <a:xfrm>
            <a:off x="2867765" y="3891173"/>
            <a:ext cx="37863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</a:rPr>
              <a:t>H</a:t>
            </a:r>
            <a:endParaRPr lang="ru-RU" sz="2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79916" y="476670"/>
            <a:ext cx="5938837" cy="1287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32040" y="5905756"/>
            <a:ext cx="5539399" cy="806995"/>
          </a:xfrm>
          <a:prstGeom prst="rect">
            <a:avLst/>
          </a:prstGeom>
          <a:noFill/>
          <a:ln>
            <a:noFill/>
          </a:ln>
          <a:effectLst/>
          <a:extLst/>
        </p:spPr>
      </p:pic>
      <p:pic>
        <p:nvPicPr>
          <p:cNvPr id="39" name="Picture 3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65304"/>
            <a:ext cx="90805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63990731"/>
              </p:ext>
            </p:extLst>
          </p:nvPr>
        </p:nvGraphicFramePr>
        <p:xfrm>
          <a:off x="4427984" y="1764132"/>
          <a:ext cx="3468442" cy="974603"/>
        </p:xfrm>
        <a:graphic>
          <a:graphicData uri="http://schemas.openxmlformats.org/presentationml/2006/ole">
            <p:oleObj spid="_x0000_s3118" name="Формула" r:id="rId7" imgW="1536700" imgH="431800" progId="Equation.3">
              <p:embed/>
            </p:oleObj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342193882"/>
              </p:ext>
            </p:extLst>
          </p:nvPr>
        </p:nvGraphicFramePr>
        <p:xfrm>
          <a:off x="4499992" y="2793913"/>
          <a:ext cx="2465147" cy="812974"/>
        </p:xfrm>
        <a:graphic>
          <a:graphicData uri="http://schemas.openxmlformats.org/presentationml/2006/ole">
            <p:oleObj spid="_x0000_s3119" name="Формула" r:id="rId8" imgW="1193800" imgH="393700" progId="Equation.3">
              <p:embed/>
            </p:oleObj>
          </a:graphicData>
        </a:graphic>
      </p:graphicFrame>
      <p:graphicFrame>
        <p:nvGraphicFramePr>
          <p:cNvPr id="19" name="Объект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949707195"/>
              </p:ext>
            </p:extLst>
          </p:nvPr>
        </p:nvGraphicFramePr>
        <p:xfrm>
          <a:off x="4538464" y="3787019"/>
          <a:ext cx="2121768" cy="817765"/>
        </p:xfrm>
        <a:graphic>
          <a:graphicData uri="http://schemas.openxmlformats.org/presentationml/2006/ole">
            <p:oleObj spid="_x0000_s3120" name="Формула" r:id="rId9" imgW="1219200" imgH="4699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6810155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65304"/>
            <a:ext cx="90805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Прямоугольник 2"/>
              <p:cNvSpPr/>
              <p:nvPr/>
            </p:nvSpPr>
            <p:spPr>
              <a:xfrm>
                <a:off x="-98251" y="1057838"/>
                <a:ext cx="9225667" cy="4803879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ru-RU" sz="3200" b="1" cap="none" spc="0" dirty="0" smtClean="0">
                    <a:ln w="10541" cmpd="sng">
                      <a:solidFill>
                        <a:srgbClr val="7D7D7D">
                          <a:tint val="100000"/>
                          <a:shade val="100000"/>
                          <a:satMod val="110000"/>
                        </a:srgbClr>
                      </a:solidFill>
                      <a:prstDash val="solid"/>
                    </a:ln>
                    <a:solidFill>
                      <a:schemeClr val="tx2">
                        <a:lumMod val="75000"/>
                      </a:schemeClr>
                    </a:solidFill>
                    <a:effectLst/>
                  </a:rPr>
                  <a:t> </a:t>
                </a:r>
                <a:r>
                  <a:rPr lang="ru-RU" sz="3200" b="1" cap="none" spc="0" dirty="0" smtClean="0">
                    <a:ln w="10541" cmpd="sng">
                      <a:solidFill>
                        <a:srgbClr val="7D7D7D">
                          <a:tint val="100000"/>
                          <a:shade val="100000"/>
                          <a:satMod val="110000"/>
                        </a:srgbClr>
                      </a:solidFill>
                      <a:prstDash val="solid"/>
                    </a:ln>
                    <a:solidFill>
                      <a:schemeClr val="tx2">
                        <a:lumMod val="75000"/>
                      </a:schemeClr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Если объем пирамиды АВСМ равен   </a:t>
                </a:r>
                <a:r>
                  <a:rPr lang="en-US" sz="3200" b="1" cap="none" spc="0" dirty="0" smtClean="0">
                    <a:ln w="10541" cmpd="sng">
                      <a:solidFill>
                        <a:srgbClr val="7D7D7D">
                          <a:tint val="100000"/>
                          <a:shade val="100000"/>
                          <a:satMod val="110000"/>
                        </a:srgbClr>
                      </a:solidFill>
                      <a:prstDash val="solid"/>
                    </a:ln>
                    <a:solidFill>
                      <a:schemeClr val="tx2">
                        <a:lumMod val="75000"/>
                      </a:schemeClr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V</a:t>
                </a:r>
                <a:r>
                  <a:rPr lang="ru-RU" sz="3200" b="1" cap="none" spc="0" dirty="0" smtClean="0">
                    <a:ln w="10541" cmpd="sng">
                      <a:solidFill>
                        <a:srgbClr val="7D7D7D">
                          <a:tint val="100000"/>
                          <a:shade val="100000"/>
                          <a:satMod val="110000"/>
                        </a:srgbClr>
                      </a:solidFill>
                      <a:prstDash val="solid"/>
                    </a:ln>
                    <a:solidFill>
                      <a:schemeClr val="tx2">
                        <a:lumMod val="75000"/>
                      </a:schemeClr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, то </a:t>
                </a:r>
              </a:p>
              <a:p>
                <a:pPr algn="ctr"/>
                <a:r>
                  <a:rPr lang="ru-RU" sz="3200" b="1" dirty="0" smtClean="0">
                    <a:ln w="10541" cmpd="sng">
                      <a:solidFill>
                        <a:srgbClr val="7D7D7D">
                          <a:tint val="100000"/>
                          <a:shade val="100000"/>
                          <a:satMod val="110000"/>
                        </a:srgbClr>
                      </a:solidFill>
                      <a:prstDash val="solid"/>
                    </a:ln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расстояние от точки  М  до </a:t>
                </a:r>
                <a:r>
                  <a:rPr lang="ru-RU" sz="3200" b="1" dirty="0" smtClean="0">
                    <a:ln w="10541" cmpd="sng">
                      <a:solidFill>
                        <a:srgbClr val="7D7D7D">
                          <a:tint val="100000"/>
                          <a:shade val="100000"/>
                          <a:satMod val="110000"/>
                        </a:srgbClr>
                      </a:solidFill>
                      <a:prstDash val="solid"/>
                    </a:ln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, содержащей АВС</a:t>
                </a:r>
              </a:p>
              <a:p>
                <a:pPr algn="ctr"/>
                <a:r>
                  <a:rPr lang="ru-RU" sz="3200" b="1" cap="none" spc="0" dirty="0" smtClean="0">
                    <a:ln w="10541" cmpd="sng">
                      <a:solidFill>
                        <a:srgbClr val="7D7D7D">
                          <a:tint val="100000"/>
                          <a:shade val="100000"/>
                          <a:satMod val="110000"/>
                        </a:srgbClr>
                      </a:solidFill>
                      <a:prstDash val="solid"/>
                    </a:ln>
                    <a:solidFill>
                      <a:schemeClr val="tx2">
                        <a:lumMod val="75000"/>
                      </a:schemeClr>
                    </a:solidFill>
                    <a:effectLst/>
                    <a:latin typeface="Times New Roman" pitchFamily="18" charset="0"/>
                    <a:cs typeface="Times New Roman" pitchFamily="18" charset="0"/>
                    <a:sym typeface="Symbol"/>
                  </a:rPr>
                  <a:t>вычисляют по формуле</a:t>
                </a:r>
              </a:p>
              <a:p>
                <a:pPr algn="ctr"/>
                <a:r>
                  <a:rPr lang="ru-RU" sz="3200" b="1" dirty="0" smtClean="0">
                    <a:ln w="10541" cmpd="sng">
                      <a:solidFill>
                        <a:srgbClr val="7D7D7D">
                          <a:tint val="100000"/>
                          <a:shade val="100000"/>
                          <a:satMod val="110000"/>
                        </a:srgbClr>
                      </a:solidFill>
                      <a:prstDash val="solid"/>
                    </a:ln>
                    <a:solidFill>
                      <a:schemeClr val="accent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( М;) = (М;АВС)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smtClean="0">
                            <a:ln w="10541" cmpd="sng">
                              <a:solidFill>
                                <a:srgbClr val="7D7D7D">
                                  <a:tint val="100000"/>
                                  <a:shade val="100000"/>
                                  <a:satMod val="110000"/>
                                </a:srgbClr>
                              </a:solidFill>
                              <a:prstDash val="solid"/>
                            </a:ln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/>
                            <a:sym typeface="Symbol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n w="10541" cmpd="sng">
                              <a:solidFill>
                                <a:srgbClr val="7D7D7D">
                                  <a:tint val="100000"/>
                                  <a:shade val="100000"/>
                                  <a:satMod val="110000"/>
                                </a:srgbClr>
                              </a:solidFill>
                              <a:prstDash val="solid"/>
                            </a:ln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/>
                            <a:sym typeface="Symbol"/>
                          </a:rPr>
                          <m:t>𝟑</m:t>
                        </m:r>
                        <m:r>
                          <a:rPr lang="en-US" sz="3200" b="1" i="1" smtClean="0">
                            <a:ln w="10541" cmpd="sng">
                              <a:solidFill>
                                <a:srgbClr val="7D7D7D">
                                  <a:tint val="100000"/>
                                  <a:shade val="100000"/>
                                  <a:satMod val="110000"/>
                                </a:srgbClr>
                              </a:solidFill>
                              <a:prstDash val="solid"/>
                            </a:ln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/>
                            <a:sym typeface="Symbol"/>
                          </a:rPr>
                          <m:t>𝑽</m:t>
                        </m:r>
                      </m:num>
                      <m:den>
                        <m:sSub>
                          <m:sSubPr>
                            <m:ctrlPr>
                              <a:rPr lang="ru-RU" sz="3200" b="1" i="1" smtClean="0">
                                <a:ln w="10541" cmpd="sng">
                                  <a:solidFill>
                                    <a:srgbClr val="7D7D7D">
                                      <a:tint val="100000"/>
                                      <a:shade val="100000"/>
                                      <a:satMod val="110000"/>
                                    </a:srgbClr>
                                  </a:solidFill>
                                  <a:prstDash val="solid"/>
                                </a:ln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/>
                                <a:sym typeface="Symbol"/>
                              </a:rPr>
                            </m:ctrlPr>
                          </m:sSubPr>
                          <m:e>
                            <m:r>
                              <a:rPr lang="en-US" sz="3200" b="1" i="1" smtClean="0">
                                <a:ln w="10541" cmpd="sng">
                                  <a:solidFill>
                                    <a:srgbClr val="7D7D7D">
                                      <a:tint val="100000"/>
                                      <a:shade val="100000"/>
                                      <a:satMod val="110000"/>
                                    </a:srgbClr>
                                  </a:solidFill>
                                  <a:prstDash val="solid"/>
                                </a:ln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/>
                                <a:sym typeface="Symbol"/>
                              </a:rPr>
                              <m:t>𝑺</m:t>
                            </m:r>
                          </m:e>
                          <m:sub>
                            <m:r>
                              <a:rPr lang="en-US" sz="3200" b="1" i="1" smtClean="0">
                                <a:ln w="10541" cmpd="sng">
                                  <a:solidFill>
                                    <a:srgbClr val="7D7D7D">
                                      <a:tint val="100000"/>
                                      <a:shade val="100000"/>
                                      <a:satMod val="110000"/>
                                    </a:srgbClr>
                                  </a:solidFill>
                                  <a:prstDash val="solid"/>
                                </a:ln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/>
                                <a:sym typeface="Symbol"/>
                              </a:rPr>
                              <m:t>𝑨𝑩𝑪</m:t>
                            </m:r>
                          </m:sub>
                        </m:sSub>
                      </m:den>
                    </m:f>
                    <m:r>
                      <a:rPr lang="ru-RU" sz="3200" b="1" i="0" smtClean="0">
                        <a:ln w="10541" cmpd="sng">
                          <a:solidFill>
                            <a:srgbClr val="7D7D7D">
                              <a:tint val="100000"/>
                              <a:shade val="100000"/>
                              <a:satMod val="110000"/>
                            </a:srgbClr>
                          </a:solidFill>
                          <a:prstDash val="solid"/>
                        </a:ln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/>
                        <a:sym typeface="Symbol"/>
                      </a:rPr>
                      <m:t>.</m:t>
                    </m:r>
                  </m:oMath>
                </a14:m>
                <a:endParaRPr lang="ru-RU" sz="3200" b="1" cap="none" spc="0" dirty="0" smtClean="0">
                  <a:ln w="10541" cmpd="sng">
                    <a:solidFill>
                      <a:srgbClr val="7D7D7D">
                        <a:tint val="100000"/>
                        <a:shade val="100000"/>
                        <a:satMod val="110000"/>
                      </a:srgbClr>
                    </a:solidFill>
                    <a:prstDash val="solid"/>
                  </a:ln>
                  <a:solidFill>
                    <a:schemeClr val="tx2">
                      <a:lumMod val="75000"/>
                    </a:schemeClr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  <a:p>
                <a:pPr algn="ctr"/>
                <a:endParaRPr lang="ru-RU" sz="3200" b="1" dirty="0">
                  <a:ln w="10541" cmpd="sng">
                    <a:solidFill>
                      <a:srgbClr val="7D7D7D">
                        <a:tint val="100000"/>
                        <a:shade val="100000"/>
                        <a:satMod val="110000"/>
                      </a:srgbClr>
                    </a:solidFill>
                    <a:prstDash val="solid"/>
                  </a:ln>
                  <a:solidFill>
                    <a:schemeClr val="tx2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/>
                <a:endParaRPr lang="ru-RU" sz="3200" b="1" cap="none" spc="0" dirty="0" smtClean="0">
                  <a:ln w="10541" cmpd="sng">
                    <a:solidFill>
                      <a:srgbClr val="7D7D7D">
                        <a:tint val="100000"/>
                        <a:shade val="100000"/>
                        <a:satMod val="110000"/>
                      </a:srgbClr>
                    </a:solidFill>
                    <a:prstDash val="solid"/>
                  </a:ln>
                  <a:solidFill>
                    <a:schemeClr val="tx2">
                      <a:lumMod val="75000"/>
                    </a:schemeClr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  <a:p>
                <a:pPr algn="ctr"/>
                <a:r>
                  <a:rPr lang="ru-RU" sz="3200" b="1" dirty="0" smtClean="0">
                    <a:ln w="10541" cmpd="sng">
                      <a:solidFill>
                        <a:srgbClr val="7D7D7D">
                          <a:tint val="100000"/>
                          <a:shade val="100000"/>
                          <a:satMod val="110000"/>
                        </a:srgbClr>
                      </a:solidFill>
                      <a:prstDash val="solid"/>
                    </a:ln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В общем случае рассматривают </a:t>
                </a:r>
              </a:p>
              <a:p>
                <a:pPr algn="ctr"/>
                <a:r>
                  <a:rPr lang="ru-RU" sz="3200" b="1" dirty="0" smtClean="0">
                    <a:ln w="10541" cmpd="sng">
                      <a:solidFill>
                        <a:srgbClr val="7D7D7D">
                          <a:tint val="100000"/>
                          <a:shade val="100000"/>
                          <a:satMod val="110000"/>
                        </a:srgbClr>
                      </a:solidFill>
                      <a:prstDash val="solid"/>
                    </a:ln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равенство объемов о</a:t>
                </a:r>
                <a:r>
                  <a:rPr lang="ru-RU" sz="3200" b="1" cap="none" spc="0" dirty="0" smtClean="0">
                    <a:ln w="10541" cmpd="sng">
                      <a:solidFill>
                        <a:srgbClr val="7D7D7D">
                          <a:tint val="100000"/>
                          <a:shade val="100000"/>
                          <a:satMod val="110000"/>
                        </a:srgbClr>
                      </a:solidFill>
                      <a:prstDash val="solid"/>
                    </a:ln>
                    <a:solidFill>
                      <a:schemeClr val="tx2">
                        <a:lumMod val="75000"/>
                      </a:schemeClr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дной фигуры, </a:t>
                </a:r>
              </a:p>
              <a:p>
                <a:pPr algn="ctr"/>
                <a:r>
                  <a:rPr lang="ru-RU" sz="3200" b="1" cap="none" spc="0" dirty="0" smtClean="0">
                    <a:ln w="10541" cmpd="sng">
                      <a:solidFill>
                        <a:srgbClr val="7D7D7D">
                          <a:tint val="100000"/>
                          <a:shade val="100000"/>
                          <a:satMod val="110000"/>
                        </a:srgbClr>
                      </a:solidFill>
                      <a:prstDash val="solid"/>
                    </a:ln>
                    <a:solidFill>
                      <a:schemeClr val="tx2">
                        <a:lumMod val="75000"/>
                      </a:schemeClr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выраженные двумя независимыми способами</a:t>
                </a:r>
                <a:r>
                  <a:rPr lang="ru-RU" sz="3200" b="1" cap="none" spc="0" dirty="0" smtClean="0">
                    <a:ln w="10541" cmpd="sng">
                      <a:solidFill>
                        <a:srgbClr val="7D7D7D">
                          <a:tint val="100000"/>
                          <a:shade val="100000"/>
                          <a:satMod val="110000"/>
                        </a:srgbClr>
                      </a:solidFill>
                      <a:prstDash val="solid"/>
                    </a:ln>
                    <a:solidFill>
                      <a:schemeClr val="tx2">
                        <a:lumMod val="75000"/>
                      </a:schemeClr>
                    </a:solidFill>
                    <a:effectLst/>
                  </a:rPr>
                  <a:t>.</a:t>
                </a:r>
                <a:endParaRPr lang="ru-RU" sz="3200" b="1" cap="none" spc="0" dirty="0">
                  <a:ln w="10541" cmpd="sng">
                    <a:solidFill>
                      <a:srgbClr val="7D7D7D">
                        <a:tint val="100000"/>
                        <a:shade val="100000"/>
                        <a:satMod val="110000"/>
                      </a:srgbClr>
                    </a:solidFill>
                    <a:prstDash val="solid"/>
                  </a:ln>
                  <a:solidFill>
                    <a:schemeClr val="tx2">
                      <a:lumMod val="75000"/>
                    </a:schemeClr>
                  </a:solidFill>
                  <a:effectLst/>
                </a:endParaRPr>
              </a:p>
            </p:txBody>
          </p:sp>
        </mc:Choice>
        <mc:Fallback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98251" y="1057838"/>
                <a:ext cx="9225667" cy="4803879"/>
              </a:xfrm>
              <a:prstGeom prst="rect">
                <a:avLst/>
              </a:prstGeom>
              <a:blipFill rotWithShape="1">
                <a:blip r:embed="rId4" cstate="print"/>
                <a:stretch>
                  <a:fillRect l="-1322" t="-1904" r="-2313" b="-329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2861619" y="145701"/>
            <a:ext cx="296241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Метод объемов</a:t>
            </a:r>
            <a:endParaRPr lang="ru-RU" sz="3200" b="1" cap="none" spc="0" dirty="0">
              <a:ln w="1905"/>
              <a:solidFill>
                <a:schemeClr val="accent2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196372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5" name="Rectangle 11"/>
          <p:cNvSpPr>
            <a:spLocks noChangeArrowheads="1"/>
          </p:cNvSpPr>
          <p:nvPr/>
        </p:nvSpPr>
        <p:spPr bwMode="auto">
          <a:xfrm>
            <a:off x="152400" y="304800"/>
            <a:ext cx="89916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dirty="0"/>
              <a:t>      </a:t>
            </a:r>
            <a:r>
              <a:rPr lang="ru-RU" dirty="0" smtClean="0"/>
              <a:t>  </a:t>
            </a:r>
            <a:endParaRPr lang="ru-RU" dirty="0"/>
          </a:p>
        </p:txBody>
      </p:sp>
      <p:sp>
        <p:nvSpPr>
          <p:cNvPr id="6149" name="Freeform 5"/>
          <p:cNvSpPr>
            <a:spLocks/>
          </p:cNvSpPr>
          <p:nvPr/>
        </p:nvSpPr>
        <p:spPr bwMode="auto">
          <a:xfrm>
            <a:off x="609600" y="1527705"/>
            <a:ext cx="3625850" cy="4933419"/>
          </a:xfrm>
          <a:custGeom>
            <a:avLst/>
            <a:gdLst>
              <a:gd name="T0" fmla="*/ 0 w 2284"/>
              <a:gd name="T1" fmla="*/ 1742 h 2971"/>
              <a:gd name="T2" fmla="*/ 1268 w 2284"/>
              <a:gd name="T3" fmla="*/ 0 h 2971"/>
              <a:gd name="T4" fmla="*/ 2284 w 2284"/>
              <a:gd name="T5" fmla="*/ 1599 h 2971"/>
              <a:gd name="T6" fmla="*/ 1632 w 2284"/>
              <a:gd name="T7" fmla="*/ 2971 h 2971"/>
              <a:gd name="T8" fmla="*/ 0 w 2284"/>
              <a:gd name="T9" fmla="*/ 1742 h 2971"/>
              <a:gd name="connsiteX0" fmla="*/ 0 w 10000"/>
              <a:gd name="connsiteY0" fmla="*/ 6323 h 10460"/>
              <a:gd name="connsiteX1" fmla="*/ 144 w 10000"/>
              <a:gd name="connsiteY1" fmla="*/ 0 h 10460"/>
              <a:gd name="connsiteX2" fmla="*/ 10000 w 10000"/>
              <a:gd name="connsiteY2" fmla="*/ 5842 h 10460"/>
              <a:gd name="connsiteX3" fmla="*/ 7145 w 10000"/>
              <a:gd name="connsiteY3" fmla="*/ 10460 h 10460"/>
              <a:gd name="connsiteX4" fmla="*/ 0 w 10000"/>
              <a:gd name="connsiteY4" fmla="*/ 6323 h 10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460">
                <a:moveTo>
                  <a:pt x="0" y="6323"/>
                </a:moveTo>
                <a:lnTo>
                  <a:pt x="144" y="0"/>
                </a:lnTo>
                <a:lnTo>
                  <a:pt x="10000" y="5842"/>
                </a:lnTo>
                <a:lnTo>
                  <a:pt x="7145" y="10460"/>
                </a:lnTo>
                <a:lnTo>
                  <a:pt x="0" y="6323"/>
                </a:lnTo>
                <a:close/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53" name="Freeform 9"/>
          <p:cNvSpPr>
            <a:spLocks/>
          </p:cNvSpPr>
          <p:nvPr/>
        </p:nvSpPr>
        <p:spPr bwMode="auto">
          <a:xfrm>
            <a:off x="609600" y="4259263"/>
            <a:ext cx="3625850" cy="250825"/>
          </a:xfrm>
          <a:custGeom>
            <a:avLst/>
            <a:gdLst>
              <a:gd name="T0" fmla="*/ 0 w 2284"/>
              <a:gd name="T1" fmla="*/ 158 h 158"/>
              <a:gd name="T2" fmla="*/ 2284 w 2284"/>
              <a:gd name="T3" fmla="*/ 0 h 15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284" h="158">
                <a:moveTo>
                  <a:pt x="0" y="158"/>
                </a:moveTo>
                <a:lnTo>
                  <a:pt x="2284" y="0"/>
                </a:lnTo>
              </a:path>
            </a:pathLst>
          </a:custGeom>
          <a:noFill/>
          <a:ln w="12700" cap="flat" cmpd="sng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54" name="Freeform 10"/>
          <p:cNvSpPr>
            <a:spLocks/>
          </p:cNvSpPr>
          <p:nvPr/>
        </p:nvSpPr>
        <p:spPr bwMode="auto">
          <a:xfrm>
            <a:off x="660126" y="1537229"/>
            <a:ext cx="2516832" cy="4923895"/>
          </a:xfrm>
          <a:custGeom>
            <a:avLst/>
            <a:gdLst>
              <a:gd name="T0" fmla="*/ 0 w 356"/>
              <a:gd name="T1" fmla="*/ 0 h 2963"/>
              <a:gd name="T2" fmla="*/ 356 w 356"/>
              <a:gd name="T3" fmla="*/ 2963 h 2963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56" h="2963">
                <a:moveTo>
                  <a:pt x="0" y="0"/>
                </a:moveTo>
                <a:lnTo>
                  <a:pt x="356" y="2963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6239" name="Group 95"/>
          <p:cNvGrpSpPr>
            <a:grpSpLocks/>
          </p:cNvGrpSpPr>
          <p:nvPr/>
        </p:nvGrpSpPr>
        <p:grpSpPr bwMode="auto">
          <a:xfrm>
            <a:off x="4343400" y="1676400"/>
            <a:ext cx="4572000" cy="392113"/>
            <a:chOff x="2976" y="1088"/>
            <a:chExt cx="2880" cy="247"/>
          </a:xfrm>
        </p:grpSpPr>
        <p:sp>
          <p:nvSpPr>
            <p:cNvPr id="6238" name="Rectangle 94"/>
            <p:cNvSpPr>
              <a:spLocks noChangeArrowheads="1"/>
            </p:cNvSpPr>
            <p:nvPr/>
          </p:nvSpPr>
          <p:spPr bwMode="auto">
            <a:xfrm>
              <a:off x="2976" y="1104"/>
              <a:ext cx="28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ru-RU" dirty="0"/>
            </a:p>
          </p:txBody>
        </p:sp>
        <p:sp>
          <p:nvSpPr>
            <p:cNvPr id="6235" name="Rectangle 91"/>
            <p:cNvSpPr>
              <a:spLocks noChangeArrowheads="1"/>
            </p:cNvSpPr>
            <p:nvPr/>
          </p:nvSpPr>
          <p:spPr bwMode="auto">
            <a:xfrm>
              <a:off x="3032" y="1088"/>
              <a:ext cx="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sp>
        <p:nvSpPr>
          <p:cNvPr id="6253" name="Rectangle 109"/>
          <p:cNvSpPr>
            <a:spLocks noChangeArrowheads="1"/>
          </p:cNvSpPr>
          <p:nvPr/>
        </p:nvSpPr>
        <p:spPr bwMode="auto">
          <a:xfrm>
            <a:off x="4495800" y="2057404"/>
            <a:ext cx="373380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46074" y="116632"/>
            <a:ext cx="856932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№3. Ребро </a:t>
            </a:r>
            <a:r>
              <a:rPr lang="en-US" b="1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AD </a:t>
            </a:r>
            <a:r>
              <a:rPr lang="ru-RU" b="1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пирамиды </a:t>
            </a:r>
            <a:r>
              <a:rPr lang="en-US" b="1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DABC</a:t>
            </a:r>
            <a:r>
              <a:rPr lang="ru-RU" b="1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перпендикулярно </a:t>
            </a:r>
          </a:p>
          <a:p>
            <a:r>
              <a:rPr lang="ru-RU" b="1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плоскости основания АВС . Найдите расстояние от А до плоскости, проходящей через середины ребер АВ, АС и А</a:t>
            </a:r>
            <a:r>
              <a:rPr lang="en-US" b="1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b="1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если А</a:t>
            </a:r>
            <a:r>
              <a:rPr lang="en-US" b="1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b="1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= 2</a:t>
            </a:r>
            <a:r>
              <a:rPr lang="ru-RU" b="1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Symbol"/>
              </a:rPr>
              <a:t>5, АВ= АС =10, ВС =45.</a:t>
            </a:r>
            <a:endParaRPr lang="ru-RU" b="1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86911" y="1300918"/>
            <a:ext cx="34657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/>
              </a:rPr>
              <a:t>D</a:t>
            </a:r>
            <a:endParaRPr lang="ru-RU" sz="20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769771" y="5373216"/>
            <a:ext cx="144016" cy="144016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Овал 74"/>
          <p:cNvSpPr/>
          <p:nvPr/>
        </p:nvSpPr>
        <p:spPr>
          <a:xfrm>
            <a:off x="2483768" y="4312667"/>
            <a:ext cx="144016" cy="144016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6" name="Овал 75"/>
          <p:cNvSpPr/>
          <p:nvPr/>
        </p:nvSpPr>
        <p:spPr>
          <a:xfrm>
            <a:off x="568999" y="2852936"/>
            <a:ext cx="144016" cy="144016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>
            <a:stCxn id="76" idx="1"/>
            <a:endCxn id="4" idx="0"/>
          </p:cNvCxnSpPr>
          <p:nvPr/>
        </p:nvCxnSpPr>
        <p:spPr>
          <a:xfrm>
            <a:off x="590090" y="2874027"/>
            <a:ext cx="1251689" cy="2499189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/>
          <p:cNvCxnSpPr>
            <a:endCxn id="75" idx="5"/>
          </p:cNvCxnSpPr>
          <p:nvPr/>
        </p:nvCxnSpPr>
        <p:spPr>
          <a:xfrm>
            <a:off x="582861" y="2889803"/>
            <a:ext cx="2023832" cy="1545789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единительная линия 87"/>
          <p:cNvCxnSpPr>
            <a:stCxn id="4" idx="7"/>
          </p:cNvCxnSpPr>
          <p:nvPr/>
        </p:nvCxnSpPr>
        <p:spPr>
          <a:xfrm flipV="1">
            <a:off x="1892696" y="4384676"/>
            <a:ext cx="671821" cy="1009631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Полилиния 27"/>
          <p:cNvSpPr/>
          <p:nvPr/>
        </p:nvSpPr>
        <p:spPr>
          <a:xfrm>
            <a:off x="629676" y="2924944"/>
            <a:ext cx="1926099" cy="2510091"/>
          </a:xfrm>
          <a:custGeom>
            <a:avLst/>
            <a:gdLst>
              <a:gd name="connsiteX0" fmla="*/ 0 w 1913641"/>
              <a:gd name="connsiteY0" fmla="*/ 0 h 2479249"/>
              <a:gd name="connsiteX1" fmla="*/ 1253765 w 1913641"/>
              <a:gd name="connsiteY1" fmla="*/ 2479249 h 2479249"/>
              <a:gd name="connsiteX2" fmla="*/ 1913641 w 1913641"/>
              <a:gd name="connsiteY2" fmla="*/ 1442301 h 2479249"/>
              <a:gd name="connsiteX3" fmla="*/ 0 w 1913641"/>
              <a:gd name="connsiteY3" fmla="*/ 0 h 2479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13641" h="2479249">
                <a:moveTo>
                  <a:pt x="0" y="0"/>
                </a:moveTo>
                <a:lnTo>
                  <a:pt x="1253765" y="2479249"/>
                </a:lnTo>
                <a:lnTo>
                  <a:pt x="1913641" y="1442301"/>
                </a:lnTo>
                <a:lnTo>
                  <a:pt x="0" y="0"/>
                </a:lnTo>
                <a:close/>
              </a:path>
            </a:pathLst>
          </a:custGeom>
          <a:solidFill>
            <a:srgbClr val="FFC00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1390234" y="5394307"/>
            <a:ext cx="409086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</a:rPr>
              <a:t>M</a:t>
            </a:r>
            <a:endParaRPr lang="ru-RU" sz="20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2606693" y="3976622"/>
            <a:ext cx="35298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/>
              </a:rPr>
              <a:t>N</a:t>
            </a:r>
            <a:endParaRPr lang="ru-RU" sz="20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201604" y="2673972"/>
            <a:ext cx="325731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/>
              </a:rPr>
              <a:t>K</a:t>
            </a:r>
            <a:endParaRPr lang="ru-RU" sz="20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cxnSp>
        <p:nvCxnSpPr>
          <p:cNvPr id="66" name="Прямая соединительная линия 65"/>
          <p:cNvCxnSpPr/>
          <p:nvPr/>
        </p:nvCxnSpPr>
        <p:spPr>
          <a:xfrm>
            <a:off x="1126764" y="4412226"/>
            <a:ext cx="152400" cy="13761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Прямая соединительная линия 108"/>
          <p:cNvCxnSpPr/>
          <p:nvPr/>
        </p:nvCxnSpPr>
        <p:spPr>
          <a:xfrm>
            <a:off x="582861" y="2288546"/>
            <a:ext cx="152400" cy="13761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Прямая соединительная линия 109"/>
          <p:cNvCxnSpPr/>
          <p:nvPr/>
        </p:nvCxnSpPr>
        <p:spPr>
          <a:xfrm>
            <a:off x="553275" y="3593891"/>
            <a:ext cx="152400" cy="13761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Прямая соединительная линия 110"/>
          <p:cNvCxnSpPr/>
          <p:nvPr/>
        </p:nvCxnSpPr>
        <p:spPr>
          <a:xfrm flipH="1">
            <a:off x="1126764" y="4820685"/>
            <a:ext cx="12970" cy="264499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Прямая соединительная линия 111"/>
          <p:cNvCxnSpPr/>
          <p:nvPr/>
        </p:nvCxnSpPr>
        <p:spPr>
          <a:xfrm>
            <a:off x="1202964" y="4381068"/>
            <a:ext cx="152400" cy="13761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Прямая соединительная линия 112"/>
          <p:cNvCxnSpPr/>
          <p:nvPr/>
        </p:nvCxnSpPr>
        <p:spPr>
          <a:xfrm>
            <a:off x="3172283" y="4238398"/>
            <a:ext cx="152400" cy="13761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Прямая соединительная линия 113"/>
          <p:cNvCxnSpPr/>
          <p:nvPr/>
        </p:nvCxnSpPr>
        <p:spPr>
          <a:xfrm>
            <a:off x="3020599" y="4247063"/>
            <a:ext cx="152400" cy="13761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Прямая соединительная линия 114"/>
          <p:cNvCxnSpPr/>
          <p:nvPr/>
        </p:nvCxnSpPr>
        <p:spPr>
          <a:xfrm flipV="1">
            <a:off x="1139734" y="4952934"/>
            <a:ext cx="215630" cy="13225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Прямая соединительная линия 115"/>
          <p:cNvCxnSpPr/>
          <p:nvPr/>
        </p:nvCxnSpPr>
        <p:spPr>
          <a:xfrm flipV="1">
            <a:off x="2353627" y="5803042"/>
            <a:ext cx="253066" cy="14623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Прямая соединительная линия 116"/>
          <p:cNvCxnSpPr/>
          <p:nvPr/>
        </p:nvCxnSpPr>
        <p:spPr>
          <a:xfrm flipH="1">
            <a:off x="2339752" y="5656805"/>
            <a:ext cx="82773" cy="29247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Овал 71"/>
          <p:cNvSpPr/>
          <p:nvPr/>
        </p:nvSpPr>
        <p:spPr>
          <a:xfrm>
            <a:off x="547928" y="4426701"/>
            <a:ext cx="144016" cy="144016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59511" y="1206643"/>
            <a:ext cx="5544937" cy="16748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4" name="Прямая соединительная линия 73"/>
          <p:cNvCxnSpPr>
            <a:stCxn id="72" idx="6"/>
          </p:cNvCxnSpPr>
          <p:nvPr/>
        </p:nvCxnSpPr>
        <p:spPr>
          <a:xfrm flipV="1">
            <a:off x="691944" y="3976625"/>
            <a:ext cx="698290" cy="522084"/>
          </a:xfrm>
          <a:prstGeom prst="line">
            <a:avLst/>
          </a:prstGeom>
          <a:ln w="28575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Прямоугольник 81"/>
          <p:cNvSpPr/>
          <p:nvPr/>
        </p:nvSpPr>
        <p:spPr>
          <a:xfrm>
            <a:off x="1099144" y="3531448"/>
            <a:ext cx="36004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</a:rPr>
              <a:t>H</a:t>
            </a:r>
            <a:endParaRPr lang="ru-RU" sz="20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sp>
        <p:nvSpPr>
          <p:cNvPr id="133" name="Овал 132"/>
          <p:cNvSpPr/>
          <p:nvPr/>
        </p:nvSpPr>
        <p:spPr>
          <a:xfrm>
            <a:off x="1323933" y="3904614"/>
            <a:ext cx="144016" cy="144016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4" name="Прямоугольник 83"/>
          <p:cNvSpPr/>
          <p:nvPr/>
        </p:nvSpPr>
        <p:spPr>
          <a:xfrm>
            <a:off x="191723" y="4281151"/>
            <a:ext cx="340158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</a:rPr>
              <a:t>A</a:t>
            </a:r>
            <a:endParaRPr lang="ru-RU" sz="20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sp>
        <p:nvSpPr>
          <p:cNvPr id="85" name="Прямоугольник 84"/>
          <p:cNvSpPr/>
          <p:nvPr/>
        </p:nvSpPr>
        <p:spPr>
          <a:xfrm>
            <a:off x="4247520" y="4081096"/>
            <a:ext cx="32092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/>
              </a:rPr>
              <a:t>C</a:t>
            </a:r>
            <a:endParaRPr lang="ru-RU" sz="20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sp>
        <p:nvSpPr>
          <p:cNvPr id="86" name="Прямоугольник 85"/>
          <p:cNvSpPr/>
          <p:nvPr/>
        </p:nvSpPr>
        <p:spPr>
          <a:xfrm>
            <a:off x="3198035" y="6261069"/>
            <a:ext cx="328936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/>
              </a:rPr>
              <a:t>B</a:t>
            </a:r>
            <a:endParaRPr lang="ru-RU" sz="20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sp>
        <p:nvSpPr>
          <p:cNvPr id="14" name="Полилиния 13"/>
          <p:cNvSpPr/>
          <p:nvPr/>
        </p:nvSpPr>
        <p:spPr>
          <a:xfrm>
            <a:off x="632298" y="4377447"/>
            <a:ext cx="1926076" cy="1060315"/>
          </a:xfrm>
          <a:custGeom>
            <a:avLst/>
            <a:gdLst>
              <a:gd name="connsiteX0" fmla="*/ 0 w 1926076"/>
              <a:gd name="connsiteY0" fmla="*/ 145915 h 1060315"/>
              <a:gd name="connsiteX1" fmla="*/ 1926076 w 1926076"/>
              <a:gd name="connsiteY1" fmla="*/ 0 h 1060315"/>
              <a:gd name="connsiteX2" fmla="*/ 1235413 w 1926076"/>
              <a:gd name="connsiteY2" fmla="*/ 1060315 h 1060315"/>
              <a:gd name="connsiteX3" fmla="*/ 0 w 1926076"/>
              <a:gd name="connsiteY3" fmla="*/ 145915 h 1060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26076" h="1060315">
                <a:moveTo>
                  <a:pt x="0" y="145915"/>
                </a:moveTo>
                <a:lnTo>
                  <a:pt x="1926076" y="0"/>
                </a:lnTo>
                <a:lnTo>
                  <a:pt x="1235413" y="1060315"/>
                </a:lnTo>
                <a:lnTo>
                  <a:pt x="0" y="145915"/>
                </a:lnTo>
                <a:close/>
              </a:path>
            </a:pathLst>
          </a:custGeom>
          <a:solidFill>
            <a:srgbClr val="FFC000">
              <a:alpha val="5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олилиния 14"/>
          <p:cNvSpPr/>
          <p:nvPr/>
        </p:nvSpPr>
        <p:spPr>
          <a:xfrm>
            <a:off x="612843" y="2996119"/>
            <a:ext cx="1916348" cy="1517515"/>
          </a:xfrm>
          <a:custGeom>
            <a:avLst/>
            <a:gdLst>
              <a:gd name="connsiteX0" fmla="*/ 19455 w 1916348"/>
              <a:gd name="connsiteY0" fmla="*/ 0 h 1517515"/>
              <a:gd name="connsiteX1" fmla="*/ 0 w 1916348"/>
              <a:gd name="connsiteY1" fmla="*/ 1517515 h 1517515"/>
              <a:gd name="connsiteX2" fmla="*/ 1916348 w 1916348"/>
              <a:gd name="connsiteY2" fmla="*/ 1391055 h 1517515"/>
              <a:gd name="connsiteX3" fmla="*/ 19455 w 1916348"/>
              <a:gd name="connsiteY3" fmla="*/ 0 h 1517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16348" h="1517515">
                <a:moveTo>
                  <a:pt x="19455" y="0"/>
                </a:moveTo>
                <a:lnTo>
                  <a:pt x="0" y="1517515"/>
                </a:lnTo>
                <a:lnTo>
                  <a:pt x="1916348" y="1391055"/>
                </a:lnTo>
                <a:lnTo>
                  <a:pt x="19455" y="0"/>
                </a:lnTo>
                <a:close/>
              </a:path>
            </a:pathLst>
          </a:custGeom>
          <a:solidFill>
            <a:srgbClr val="FFC000">
              <a:alpha val="3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210355078"/>
              </p:ext>
            </p:extLst>
          </p:nvPr>
        </p:nvGraphicFramePr>
        <p:xfrm>
          <a:off x="4911178" y="2889803"/>
          <a:ext cx="2109093" cy="787734"/>
        </p:xfrm>
        <a:graphic>
          <a:graphicData uri="http://schemas.openxmlformats.org/presentationml/2006/ole">
            <p:oleObj spid="_x0000_s4148" name="Формула" r:id="rId5" imgW="1054100" imgH="393700" progId="Equation.3">
              <p:embed/>
            </p:oleObj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69684191"/>
              </p:ext>
            </p:extLst>
          </p:nvPr>
        </p:nvGraphicFramePr>
        <p:xfrm>
          <a:off x="4860032" y="3630058"/>
          <a:ext cx="2232248" cy="693494"/>
        </p:xfrm>
        <a:graphic>
          <a:graphicData uri="http://schemas.openxmlformats.org/presentationml/2006/ole">
            <p:oleObj spid="_x0000_s4149" name="Формула" r:id="rId6" imgW="1218671" imgH="393529" progId="Equation.3">
              <p:embed/>
            </p:oleObj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347470689"/>
              </p:ext>
            </p:extLst>
          </p:nvPr>
        </p:nvGraphicFramePr>
        <p:xfrm>
          <a:off x="4788024" y="4379943"/>
          <a:ext cx="2304256" cy="466029"/>
        </p:xfrm>
        <a:graphic>
          <a:graphicData uri="http://schemas.openxmlformats.org/presentationml/2006/ole">
            <p:oleObj spid="_x0000_s4150" name="Формула" r:id="rId7" imgW="1130300" imgH="228600" progId="Equation.3">
              <p:embed/>
            </p:oleObj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009031895"/>
              </p:ext>
            </p:extLst>
          </p:nvPr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4151" name="Формула" r:id="rId8" imgW="114151" imgH="215619" progId="Equation.3">
              <p:embed/>
            </p:oleObj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824558242"/>
              </p:ext>
            </p:extLst>
          </p:nvPr>
        </p:nvGraphicFramePr>
        <p:xfrm>
          <a:off x="4308376" y="4977727"/>
          <a:ext cx="4108648" cy="790977"/>
        </p:xfrm>
        <a:graphic>
          <a:graphicData uri="http://schemas.openxmlformats.org/presentationml/2006/ole">
            <p:oleObj spid="_x0000_s4152" name="Формула" r:id="rId9" imgW="2654300" imgH="3937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30314947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0" animBg="1"/>
      <p:bldP spid="14" grpId="0" animBg="1"/>
      <p:bldP spid="15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1203</TotalTime>
  <Words>442</Words>
  <Application>Microsoft Office PowerPoint</Application>
  <PresentationFormat>Экран (4:3)</PresentationFormat>
  <Paragraphs>174</Paragraphs>
  <Slides>16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Тема Office</vt:lpstr>
      <vt:lpstr>Формула</vt:lpstr>
      <vt:lpstr>Задачи на нахождение  расстояния от точки до плоскости ( типовые задачи С2)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 </vt:lpstr>
      <vt:lpstr>Литература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revaz</cp:lastModifiedBy>
  <cp:revision>105</cp:revision>
  <dcterms:created xsi:type="dcterms:W3CDTF">2011-09-18T14:47:44Z</dcterms:created>
  <dcterms:modified xsi:type="dcterms:W3CDTF">2012-05-05T19:02:20Z</dcterms:modified>
</cp:coreProperties>
</file>